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724" autoAdjust="0"/>
  </p:normalViewPr>
  <p:slideViewPr>
    <p:cSldViewPr>
      <p:cViewPr>
        <p:scale>
          <a:sx n="90" d="100"/>
          <a:sy n="90" d="100"/>
        </p:scale>
        <p:origin x="-570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0B57E8F-9902-4FE9-A810-367105141B9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ACF2C63-5F4F-4207-978A-593D301C3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2177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74B10-D3A6-40A7-ABA1-9793810F1E1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8D646-ACB3-4885-9443-0C719CFAF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967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B5C44-DCD3-4592-87FE-F1A1E592925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82BCD-37EB-4D26-B96D-B7465D5ED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384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30372-AE6C-4F46-B510-16D3B78D01D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55D43-2B95-4580-9497-63E720F05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5592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56A90-7BAC-4E8B-8CFA-F40AEE29772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E29EB-69C5-41DF-8F16-925648EB3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62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C105A-55E9-4DA4-B2D8-31485FD08AD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D4951-9088-42D6-89C0-8F36ABA86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016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5B8BF-32DA-4647-84DF-C23923EE42E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D1FAC-2BEB-473E-9EA5-C5959EECC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2126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EFBEE-A730-416E-8E69-C64F67821D7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69891-3561-43F1-BD8B-97263CB8E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29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CD283-F6F1-4C59-8986-B7C367FAC2C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F98B7-A06E-4161-9D95-648A8F3F7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56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0602D-4155-41AB-88B7-813B5E450E79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9DF5A-110A-43A7-9C5F-EAD13F48F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746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CD5FB-69F1-4707-B180-2E9667BBE50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0C24D-FCA4-47C0-9E7E-7880F9006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7914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16C9E523-CD50-4899-929A-98BAD79E879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EE6E09D-A334-4D9B-9999-12254C28A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rgbClr val="443329"/>
                </a:solidFill>
              </a:rPr>
              <a:t>Fyzika – Elektrický náboj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05_02_32_INOVACE_04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Vyjasnění pojmu elektrický náboj, jeho vznik a vlastnosti.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Elektrický náboj, atom, proton, neutron, Coulombův zákon.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ELEKTRICKÝ NÁBOJ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0138" y="765175"/>
            <a:ext cx="7024687" cy="6731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náboj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23979" y="1916832"/>
            <a:ext cx="7776864" cy="4189032"/>
          </a:xfrm>
          <a:prstGeom prst="rect">
            <a:avLst/>
          </a:prstGeom>
          <a:blipFill rotWithShape="1">
            <a:blip r:embed="rId2" cstate="print"/>
            <a:stretch>
              <a:fillRect l="-1176" t="-1163" r="-1176" b="-3052"/>
            </a:stretch>
          </a:blipFill>
        </p:spPr>
        <p:txBody>
          <a:bodyPr/>
          <a:lstStyle/>
          <a:p>
            <a:pPr>
              <a:defRPr/>
            </a:pPr>
            <a:r>
              <a:rPr lang="cs-CZ" dirty="0">
                <a:noFill/>
              </a:rPr>
              <a:t> </a:t>
            </a:r>
            <a:r>
              <a:rPr lang="cs-CZ" dirty="0" smtClean="0">
                <a:noFill/>
              </a:rPr>
              <a:t> </a:t>
            </a:r>
            <a:endParaRPr lang="cs-CZ" dirty="0">
              <a:noFill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736600"/>
            <a:ext cx="4538662" cy="747713"/>
          </a:xfrm>
        </p:spPr>
        <p:txBody>
          <a:bodyPr/>
          <a:lstStyle/>
          <a:p>
            <a:pPr>
              <a:defRPr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588125" y="736600"/>
            <a:ext cx="1971675" cy="2106613"/>
          </a:xfrm>
        </p:spPr>
      </p:pic>
      <p:sp>
        <p:nvSpPr>
          <p:cNvPr id="9220" name="Nadpis 1"/>
          <p:cNvSpPr txBox="1">
            <a:spLocks/>
          </p:cNvSpPr>
          <p:nvPr/>
        </p:nvSpPr>
        <p:spPr bwMode="auto">
          <a:xfrm>
            <a:off x="4643438" y="0"/>
            <a:ext cx="3529012" cy="73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3600">
                <a:solidFill>
                  <a:schemeClr val="accent1"/>
                </a:solidFill>
                <a:latin typeface="Century Gothic" pitchFamily="34" charset="0"/>
              </a:rPr>
              <a:t>OPAKOVÁNÍ!!!</a:t>
            </a:r>
          </a:p>
        </p:txBody>
      </p:sp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6994525" y="2771775"/>
            <a:ext cx="1150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 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38188" y="1571625"/>
            <a:ext cx="5653087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</a:t>
            </a:r>
            <a:r>
              <a:rPr lang="cs-CZ" sz="2400" dirty="0"/>
              <a:t> = nejmenší částice hmoty, která se skládá z jádra a obalu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atomu obsahuje protony </a:t>
            </a:r>
            <a:r>
              <a:rPr lang="cs-CZ" sz="2400" dirty="0" smtClean="0"/>
              <a:t>                a </a:t>
            </a:r>
            <a:r>
              <a:rPr lang="cs-CZ" sz="2400" dirty="0"/>
              <a:t>neutrony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66763" y="3013075"/>
            <a:ext cx="7777162" cy="3694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742950" lvl="1" indent="-285750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PROTON</a:t>
            </a:r>
            <a:r>
              <a:rPr lang="cs-CZ" sz="2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– částice s kladným (+) elektrickým nábojem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NEUTRON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– částice bez elektrického náboje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OBAL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atomu obsahuje pouze </a:t>
            </a: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/>
              <a:t>– částice se záporným (-) elektrickým nábojem.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Volný elektron </a:t>
            </a:r>
            <a:r>
              <a:rPr lang="cs-CZ" sz="2400" dirty="0"/>
              <a:t>– odpoutaný od jádra, může se přemisťovat (uvnitř tělesa i mimo něj) – při úbytku elektronů vzniká kladný náboj, při příbytku náboj záporný, při stejném počtu vzniká neutrální těleso.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221" grpId="0"/>
      <p:bldP spid="7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11430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Elementární a celkový elektrický náboj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043608" y="2060848"/>
            <a:ext cx="6777037" cy="3508375"/>
          </a:xfrm>
          <a:blipFill rotWithShape="1">
            <a:blip r:embed="rId2" cstate="print"/>
            <a:stretch>
              <a:fillRect t="-1563" r="-2428"/>
            </a:stretch>
          </a:blipFill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549275"/>
            <a:ext cx="4824412" cy="935038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Coulombův zákon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941388" y="1689100"/>
            <a:ext cx="4105275" cy="1871663"/>
          </a:xfrm>
        </p:spPr>
        <p:txBody>
          <a:bodyPr/>
          <a:lstStyle/>
          <a:p>
            <a:r>
              <a:rPr lang="cs-CZ" smtClean="0"/>
              <a:t>Pomocí Coulombova zákona vyjadřujeme vzájemné silové působení těles.</a:t>
            </a:r>
          </a:p>
        </p:txBody>
      </p:sp>
      <p:sp>
        <p:nvSpPr>
          <p:cNvPr id="4" name="TextovéPole 3"/>
          <p:cNvSpPr txBox="1"/>
          <p:nvPr/>
        </p:nvSpPr>
        <p:spPr>
          <a:xfrm rot="540735">
            <a:off x="5027613" y="688975"/>
            <a:ext cx="3870325" cy="301625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1"/>
                </a:solidFill>
                <a:latin typeface="+mn-lt"/>
              </a:rPr>
              <a:t>OPAKOVÁNÍ!!!</a:t>
            </a:r>
          </a:p>
          <a:p>
            <a:pPr>
              <a:defRPr/>
            </a:pPr>
            <a:endParaRPr lang="cs-CZ" dirty="0">
              <a:solidFill>
                <a:schemeClr val="accent1"/>
              </a:solidFill>
              <a:latin typeface="+mn-lt"/>
            </a:endParaRPr>
          </a:p>
          <a:p>
            <a:pPr>
              <a:defRPr/>
            </a:pPr>
            <a:r>
              <a:rPr lang="cs-CZ" sz="2400" dirty="0" err="1">
                <a:latin typeface="+mn-lt"/>
              </a:rPr>
              <a:t>Zelektrovaná</a:t>
            </a:r>
            <a:r>
              <a:rPr lang="cs-CZ" sz="2400" dirty="0">
                <a:latin typeface="+mn-lt"/>
              </a:rPr>
              <a:t> tělesa </a:t>
            </a:r>
            <a:r>
              <a:rPr lang="cs-CZ" sz="2400" dirty="0" smtClean="0">
                <a:latin typeface="+mn-lt"/>
              </a:rPr>
              <a:t>             na </a:t>
            </a:r>
            <a:r>
              <a:rPr lang="cs-CZ" sz="2400" dirty="0">
                <a:latin typeface="+mn-lt"/>
              </a:rPr>
              <a:t>sebe vzájemně působí různými silami – </a:t>
            </a:r>
            <a:r>
              <a:rPr lang="cs-CZ" sz="2400" b="1" dirty="0">
                <a:latin typeface="+mn-lt"/>
              </a:rPr>
              <a:t>souhlasně</a:t>
            </a:r>
            <a:r>
              <a:rPr lang="cs-CZ" sz="2400" dirty="0">
                <a:latin typeface="+mn-lt"/>
              </a:rPr>
              <a:t> </a:t>
            </a:r>
            <a:r>
              <a:rPr lang="cs-CZ" sz="2400" dirty="0" err="1">
                <a:latin typeface="+mn-lt"/>
              </a:rPr>
              <a:t>zelektrovaná</a:t>
            </a:r>
            <a:r>
              <a:rPr lang="cs-CZ" sz="2400" dirty="0">
                <a:latin typeface="+mn-lt"/>
              </a:rPr>
              <a:t> se odpuzují, </a:t>
            </a:r>
            <a:r>
              <a:rPr lang="cs-CZ" sz="2400" b="1" dirty="0">
                <a:latin typeface="+mn-lt"/>
              </a:rPr>
              <a:t>nesouhlasně</a:t>
            </a:r>
            <a:r>
              <a:rPr lang="cs-CZ" sz="2400" dirty="0">
                <a:latin typeface="+mn-lt"/>
              </a:rPr>
              <a:t> </a:t>
            </a:r>
            <a:r>
              <a:rPr lang="cs-CZ" sz="2400" dirty="0" err="1">
                <a:latin typeface="+mn-lt"/>
              </a:rPr>
              <a:t>zelektrovaná</a:t>
            </a:r>
            <a:r>
              <a:rPr lang="cs-CZ" sz="2400" dirty="0">
                <a:latin typeface="+mn-lt"/>
              </a:rPr>
              <a:t> se přitahují.</a:t>
            </a:r>
            <a:endParaRPr lang="cs-CZ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1269" name="Zástupný symbol pro obsah 2"/>
          <p:cNvSpPr txBox="1">
            <a:spLocks/>
          </p:cNvSpPr>
          <p:nvPr/>
        </p:nvSpPr>
        <p:spPr bwMode="auto">
          <a:xfrm>
            <a:off x="820738" y="3716338"/>
            <a:ext cx="7988300" cy="285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730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Dva bodové elektrické náboje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Q1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 a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Q2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 se navzájem přitahují nebo odpuzují stejně velkými elektrickými silami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Fe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,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–Fe 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opačného směru. Velikost každé síly je přímo úměrná absolutní hodnotě součinu nábojů Q1 a Q2 a je nepřímo úměrná druhé mocnině jejich vzdálenosti </a:t>
            </a:r>
            <a:r>
              <a:rPr lang="cs-CZ" sz="2400" b="1" i="1">
                <a:solidFill>
                  <a:schemeClr val="tx2"/>
                </a:solidFill>
                <a:latin typeface="Century Gothic" pitchFamily="34" charset="0"/>
              </a:rPr>
              <a:t>r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.</a:t>
            </a:r>
            <a:endParaRPr lang="cs-CZ" sz="2400" b="1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7" grpId="0" build="p"/>
      <p:bldP spid="4" grpId="0" animBg="1"/>
      <p:bldP spid="112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elektrické síly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907704" y="2852936"/>
            <a:ext cx="5689252" cy="1896988"/>
          </a:xfrm>
          <a:blipFill rotWithShape="1">
            <a:blip r:embed="rId2" cstate="print"/>
            <a:stretch>
              <a:fillRect/>
            </a:stretch>
          </a:blipFill>
          <a:extLst/>
        </p:spPr>
        <p:txBody>
          <a:bodyPr/>
          <a:lstStyle/>
          <a:p>
            <a:pPr>
              <a:buNone/>
              <a:defRPr/>
            </a:pPr>
            <a:r>
              <a:rPr lang="cs-CZ" dirty="0">
                <a:noFill/>
              </a:rPr>
              <a:t> 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11430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pole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684213" y="1844675"/>
            <a:ext cx="7848600" cy="4537075"/>
          </a:xfrm>
          <a:blipFill rotWithShape="1">
            <a:blip r:embed="rId2" cstate="print"/>
            <a:stretch>
              <a:fillRect l="-311" t="-1075" r="-1941"/>
            </a:stretch>
          </a:blipFill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684213" y="939800"/>
            <a:ext cx="7216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dirty="0" smtClean="0">
                <a:latin typeface="+mn-lt"/>
              </a:rPr>
              <a:t>Velikost intenzity elektrického pole se zmenšuje s druhou </a:t>
            </a:r>
          </a:p>
          <a:p>
            <a:pPr eaLnBrk="1" hangingPunct="1">
              <a:defRPr/>
            </a:pPr>
            <a:r>
              <a:rPr lang="cs-CZ" dirty="0" smtClean="0">
                <a:latin typeface="+mn-lt"/>
              </a:rPr>
              <a:t>mocninou vzdálenosti od bodového náboje, který pole vytváří.</a:t>
            </a:r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675" y="1978025"/>
            <a:ext cx="3709988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ovéPole 6"/>
          <p:cNvSpPr txBox="1">
            <a:spLocks noChangeArrowheads="1"/>
          </p:cNvSpPr>
          <p:nvPr/>
        </p:nvSpPr>
        <p:spPr bwMode="auto">
          <a:xfrm>
            <a:off x="4572000" y="2708275"/>
            <a:ext cx="16462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dirty="0" smtClean="0">
                <a:latin typeface="+mn-lt"/>
              </a:rPr>
              <a:t>Radiální pole</a:t>
            </a:r>
          </a:p>
        </p:txBody>
      </p:sp>
      <p:pic>
        <p:nvPicPr>
          <p:cNvPr id="14342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675" y="3860800"/>
            <a:ext cx="3989388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3" name="TextovéPole 8"/>
          <p:cNvSpPr txBox="1">
            <a:spLocks noChangeArrowheads="1"/>
          </p:cNvSpPr>
          <p:nvPr/>
        </p:nvSpPr>
        <p:spPr bwMode="auto">
          <a:xfrm>
            <a:off x="5003800" y="4221163"/>
            <a:ext cx="30099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dirty="0" smtClean="0">
                <a:latin typeface="+mn-lt"/>
              </a:rPr>
              <a:t>Pole dvou nábojů</a:t>
            </a:r>
          </a:p>
          <a:p>
            <a:pPr eaLnBrk="1" hangingPunct="1">
              <a:defRPr/>
            </a:pPr>
            <a:r>
              <a:rPr lang="cs-CZ" dirty="0" smtClean="0">
                <a:latin typeface="+mn-lt"/>
              </a:rPr>
              <a:t>opačných a souhlasných</a:t>
            </a: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723900" y="5661025"/>
            <a:ext cx="1255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 2 a 3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41" grpId="0"/>
      <p:bldP spid="14343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NOLL, P.  www.</a:t>
            </a:r>
            <a:r>
              <a:rPr lang="cs-CZ" sz="2000" dirty="0" err="1" smtClean="0">
                <a:latin typeface="Franklin Gothic Book" pitchFamily="34" charset="0"/>
              </a:rPr>
              <a:t>paulnoll.com</a:t>
            </a:r>
            <a:r>
              <a:rPr lang="cs-CZ" sz="2000" dirty="0" smtClean="0">
                <a:latin typeface="Franklin Gothic Book" pitchFamily="34" charset="0"/>
              </a:rPr>
              <a:t> </a:t>
            </a:r>
            <a:r>
              <a:rPr lang="cs-CZ" sz="2000" dirty="0" smtClean="0"/>
              <a:t>[online]. [cit. 1.7.2012]. Dostupný na WWW: http://www.</a:t>
            </a:r>
            <a:r>
              <a:rPr lang="cs-CZ" sz="2000" dirty="0" err="1" smtClean="0"/>
              <a:t>paulnoll.com</a:t>
            </a:r>
            <a:r>
              <a:rPr lang="cs-CZ" sz="2000" dirty="0" smtClean="0"/>
              <a:t>/</a:t>
            </a:r>
            <a:r>
              <a:rPr lang="cs-CZ" sz="2000" dirty="0" err="1" smtClean="0"/>
              <a:t>Books</a:t>
            </a:r>
            <a:r>
              <a:rPr lang="cs-CZ" sz="2000" dirty="0" smtClean="0"/>
              <a:t>/5000-</a:t>
            </a:r>
            <a:r>
              <a:rPr lang="cs-CZ" sz="2000" dirty="0" err="1" smtClean="0"/>
              <a:t>Words</a:t>
            </a:r>
            <a:r>
              <a:rPr lang="cs-CZ" sz="2000" dirty="0" smtClean="0"/>
              <a:t>/5000-pic-atom.</a:t>
            </a:r>
            <a:r>
              <a:rPr lang="cs-CZ" sz="2000" dirty="0" err="1" smtClean="0"/>
              <a:t>html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www.devbook.cz</a:t>
            </a:r>
            <a:r>
              <a:rPr lang="pt-BR" sz="2000" dirty="0" smtClean="0"/>
              <a:t> [online]. [cit. 7.12.2012]. Dostupný na WWW: http://www.devbook.cz/maturitni-otazky-z-fyziky-elektricky-naboj-a-elektrovani-teles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3 -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www.devbook.cz</a:t>
            </a:r>
            <a:r>
              <a:rPr lang="pt-BR" sz="2000" dirty="0" smtClean="0"/>
              <a:t> [online]. [cit. 7.12.2012]. Dostupný na WWW: http://www.devbook.cz/maturitni-otazky-z-fyziky-elektricky-naboj-a-elektrovani-teles </a:t>
            </a:r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36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</a:t>
            </a:r>
            <a:r>
              <a:rPr lang="cs-CZ" sz="2400" dirty="0" smtClean="0">
                <a:latin typeface="Franklin Gothic Book" pitchFamily="34" charset="0"/>
              </a:rPr>
              <a:t>pocházejí</a:t>
            </a:r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502</TotalTime>
  <Words>393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Výukový materiál</vt:lpstr>
      <vt:lpstr>Snímek 3</vt:lpstr>
      <vt:lpstr>Elektrický náboj</vt:lpstr>
      <vt:lpstr>ATOM</vt:lpstr>
      <vt:lpstr>Elementární a celkový elektrický náboj</vt:lpstr>
      <vt:lpstr>Coulombův zákon</vt:lpstr>
      <vt:lpstr>Výpočet elektrické síly</vt:lpstr>
      <vt:lpstr>Elektrické pole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54</cp:revision>
  <dcterms:created xsi:type="dcterms:W3CDTF">2011-04-17T19:50:20Z</dcterms:created>
  <dcterms:modified xsi:type="dcterms:W3CDTF">2013-01-09T08:06:24Z</dcterms:modified>
</cp:coreProperties>
</file>