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8" r:id="rId6"/>
    <p:sldId id="270" r:id="rId7"/>
    <p:sldId id="277" r:id="rId8"/>
    <p:sldId id="271" r:id="rId9"/>
    <p:sldId id="272" r:id="rId10"/>
    <p:sldId id="276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60" d="100"/>
          <a:sy n="60" d="100"/>
        </p:scale>
        <p:origin x="-402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EEB6080B-BDEC-463A-BE0E-8B68DAC3F927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43FF59D-6F88-422D-B09A-E2336C416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445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0BD71-057A-47AE-932E-AA8095FA10DA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11462-5659-4023-B2B1-FE18FC2B7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40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BE1D8-4785-495D-BB1F-1908A0CA09C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27EE6-41FD-4B09-BA92-D146DAE22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529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E7669-551C-4D0C-8DA1-3EFD32DA346F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53458-0E88-4EA7-9E26-4ABAB37F78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176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BBDD7-0053-4A78-A743-D95669F1E057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97EB0-A663-443F-A429-3CC9513246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354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2FE31-8B59-4DB7-B37B-245B728A0407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14A6D-76AC-482C-9F7A-DF69DC46A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782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511D0-8B10-4B98-BAC2-52A019E6EF0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72ED6-5145-44A0-95CE-80F011ADF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642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A9914-785D-492E-84E8-5AA0573DB591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79857-755E-4E6E-85B8-6DAA9A1990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73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52631-7E25-4467-8C62-12D9A10B40C7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92CDF-2637-4ADC-83EB-6C8AD997C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901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8DE46-0073-40F7-99B2-6E14B3FCA6D4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12AF1-2073-4E1F-9C7F-29A9F6250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902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088FF-F1EE-4035-A5BA-C51D749A73B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56FA0-CF24-4605-B93A-033CAB30E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372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95194324-A3FD-4B5C-A426-8054A223998F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C9B4391-067A-48EE-A3B9-9D7879B2A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902" r:id="rId8"/>
    <p:sldLayoutId id="2147483903" r:id="rId9"/>
    <p:sldLayoutId id="2147483891" r:id="rId10"/>
    <p:sldLayoutId id="214748389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056"/>
            <a:ext cx="3309938" cy="1748607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dirty="0" smtClean="0">
                <a:solidFill>
                  <a:srgbClr val="443329"/>
                </a:solidFill>
              </a:rPr>
              <a:t>Fyzika – Jednoduchý elektrický obvod</a:t>
            </a:r>
          </a:p>
        </p:txBody>
      </p:sp>
      <p:pic>
        <p:nvPicPr>
          <p:cNvPr id="9219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05_02_32_INOVACE_05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1024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467544" y="3305965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Popis jednoduchého elektrického obvodu včetně jeho součástí.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Elektrický obvod, zdroj, spotřebič, vodiče, spínač.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11269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Jednoduchý elektrický obvod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1628800"/>
            <a:ext cx="7024687" cy="782960"/>
          </a:xfrm>
        </p:spPr>
        <p:txBody>
          <a:bodyPr/>
          <a:lstStyle/>
          <a:p>
            <a:r>
              <a:rPr lang="cs-CZ" dirty="0" smtClean="0"/>
              <a:t>Elektrický obvod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2708920"/>
            <a:ext cx="6777037" cy="3508375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Elektrický obvod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= vodivé spojení elektrických prvků.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Elektrické prvky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vytvářejí vodivou cestu a plní dané úkoly.</a:t>
            </a:r>
          </a:p>
          <a:p>
            <a:r>
              <a:rPr lang="cs-CZ" dirty="0" smtClean="0"/>
              <a:t>Obvod se může skládat z jednotlivých prvků nebo také z </a:t>
            </a:r>
            <a:r>
              <a:rPr lang="cs-CZ" b="1" dirty="0" smtClean="0">
                <a:solidFill>
                  <a:schemeClr val="accent3"/>
                </a:solidFill>
              </a:rPr>
              <a:t>dílčích obvodů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hoszowskir\AppData\Local\Microsoft\Windows\Temporary Internet Files\Content.IE5\TEOCG5KN\MC9004419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68144" y="1352204"/>
            <a:ext cx="186476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757337"/>
          </a:xfrm>
        </p:spPr>
        <p:txBody>
          <a:bodyPr/>
          <a:lstStyle/>
          <a:p>
            <a:r>
              <a:rPr lang="cs-CZ" dirty="0" smtClean="0"/>
              <a:t>Typy elektrického obvodu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037" cy="3508375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Uzavřený elektrický obvod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= vodivá dráha v elektrickém obvodu je </a:t>
            </a:r>
            <a:r>
              <a:rPr lang="cs-CZ" b="1" dirty="0" smtClean="0">
                <a:solidFill>
                  <a:schemeClr val="accent1"/>
                </a:solidFill>
              </a:rPr>
              <a:t>uzavřená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Otevřený elektrický </a:t>
            </a:r>
          </a:p>
          <a:p>
            <a:pPr marL="69850" indent="0">
              <a:buNone/>
            </a:pPr>
            <a:r>
              <a:rPr lang="cs-CZ" b="1" dirty="0">
                <a:solidFill>
                  <a:schemeClr val="accent3"/>
                </a:solidFill>
              </a:rPr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  obvod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/>
              <a:t>= vodivá dráha </a:t>
            </a:r>
            <a:endParaRPr lang="cs-CZ" dirty="0" smtClean="0"/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v </a:t>
            </a:r>
            <a:r>
              <a:rPr lang="cs-CZ" dirty="0"/>
              <a:t>elektrickém obvodu je </a:t>
            </a:r>
            <a:endParaRPr lang="cs-CZ" dirty="0" smtClean="0"/>
          </a:p>
          <a:p>
            <a:pPr marL="6985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b="1" dirty="0" smtClean="0">
                <a:solidFill>
                  <a:schemeClr val="accent1"/>
                </a:solidFill>
              </a:rPr>
              <a:t>přerušená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– např.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spínačem.</a:t>
            </a:r>
            <a:endParaRPr lang="cs-CZ" dirty="0"/>
          </a:p>
          <a:p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5262" y="2780928"/>
            <a:ext cx="3438525" cy="364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08104" y="6597352"/>
            <a:ext cx="2652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Otevřený a uzavřený obvod</a:t>
            </a:r>
            <a:endParaRPr lang="cs-CZ" sz="12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Součásti elektrického obvodu.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3000"/>
              </a:spcBef>
            </a:pPr>
            <a:r>
              <a:rPr lang="cs-CZ" b="1" dirty="0" smtClean="0"/>
              <a:t>Elektrický zdroj.</a:t>
            </a:r>
          </a:p>
          <a:p>
            <a:pPr>
              <a:spcBef>
                <a:spcPts val="3000"/>
              </a:spcBef>
            </a:pPr>
            <a:r>
              <a:rPr lang="cs-CZ" b="1" dirty="0" smtClean="0"/>
              <a:t>Spínač.</a:t>
            </a:r>
          </a:p>
          <a:p>
            <a:pPr>
              <a:spcBef>
                <a:spcPts val="3000"/>
              </a:spcBef>
            </a:pPr>
            <a:r>
              <a:rPr lang="cs-CZ" b="1" dirty="0" smtClean="0"/>
              <a:t>Spotřebič.</a:t>
            </a:r>
          </a:p>
          <a:p>
            <a:pPr>
              <a:spcBef>
                <a:spcPts val="3000"/>
              </a:spcBef>
            </a:pPr>
            <a:r>
              <a:rPr lang="cs-CZ" b="1" dirty="0" smtClean="0"/>
              <a:t>Vodiče.</a:t>
            </a:r>
          </a:p>
          <a:p>
            <a:endParaRPr lang="cs-CZ" b="1" dirty="0"/>
          </a:p>
        </p:txBody>
      </p:sp>
      <p:pic>
        <p:nvPicPr>
          <p:cNvPr id="6" name="Picture 2" descr="C:\Users\hoszowskir\AppData\Local\Microsoft\Windows\Temporary Internet Files\Content.IE5\C1VSON9A\MC900334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008" y="3975068"/>
            <a:ext cx="998525" cy="104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hoszowskir\AppData\Local\Microsoft\Windows\Temporary Internet Files\Content.IE5\SJFLB50J\MC9002905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028" y="1484784"/>
            <a:ext cx="144101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szowskir\AppData\Local\Microsoft\Windows\Temporary Internet Files\Content.IE5\C1VSON9A\MC9002402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017" y="2438650"/>
            <a:ext cx="1084478" cy="177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szowskir\AppData\Local\Microsoft\Windows\Temporary Internet Files\Content.IE5\2QHBZ273\MC9003467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163" y="4869160"/>
            <a:ext cx="1440180" cy="151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Součásti elektrického obvodu.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Zdroj napětí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chemeClr val="accent1"/>
                </a:solidFill>
              </a:rPr>
              <a:t>stejnosměrný zdroj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– má kladný pól (anodu) a záporný pól (katodu).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Elektrický spotřebič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zařízení, které přeměňuje elektrickou energii na jinou (např. žárovka na světelnou energii).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Vodiče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spojují zdroj a spotřebiče, bývají měděné či hliníkové.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Spínač</a:t>
            </a:r>
            <a:r>
              <a:rPr lang="cs-CZ" b="1" dirty="0" smtClean="0"/>
              <a:t> – </a:t>
            </a:r>
            <a:r>
              <a:rPr lang="cs-CZ" dirty="0" smtClean="0"/>
              <a:t>slouží k uzavření či otevření obvodu.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776269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024687" cy="757337"/>
          </a:xfrm>
        </p:spPr>
        <p:txBody>
          <a:bodyPr/>
          <a:lstStyle/>
          <a:p>
            <a:r>
              <a:rPr lang="cs-CZ" dirty="0" smtClean="0"/>
              <a:t>Značení částí obvodu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http://www.devbook.cz/images/img/fyzika/04/img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62859"/>
            <a:ext cx="3430339" cy="413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5188905" y="2924944"/>
            <a:ext cx="3390900" cy="2339102"/>
            <a:chOff x="3419872" y="4100513"/>
            <a:chExt cx="3390900" cy="2339102"/>
          </a:xfrm>
        </p:grpSpPr>
        <p:pic>
          <p:nvPicPr>
            <p:cNvPr id="11" name="Picture 2" descr="C:\Users\hoszowskir\AppData\Local\Microsoft\Windows\Temporary Internet Files\Content.IE5\SJFLB50J\MC90044190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30492" y="4788834"/>
              <a:ext cx="1369659" cy="1618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TextovéPole 11"/>
            <p:cNvSpPr txBox="1">
              <a:spLocks noChangeArrowheads="1"/>
            </p:cNvSpPr>
            <p:nvPr/>
          </p:nvSpPr>
          <p:spPr bwMode="auto">
            <a:xfrm>
              <a:off x="3419872" y="4100513"/>
              <a:ext cx="3390900" cy="2339102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cs-CZ" sz="1600" dirty="0" smtClean="0"/>
                <a:t>Víte co znamenají tyto základní symboly částí elektrického obvodu?</a:t>
              </a:r>
            </a:p>
            <a:p>
              <a:pPr algn="ctr" eaLnBrk="1" hangingPunct="1"/>
              <a:r>
                <a:rPr lang="cs-CZ" sz="1600" dirty="0" smtClean="0"/>
                <a:t>Znáte nějaké další?</a:t>
              </a:r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187624" y="6525344"/>
            <a:ext cx="310488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Značení částí elektrického obvodu</a:t>
            </a:r>
            <a:endParaRPr lang="cs-CZ" sz="12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1859077"/>
            <a:ext cx="6777037" cy="3508375"/>
          </a:xfrm>
        </p:spPr>
        <p:txBody>
          <a:bodyPr numCol="2"/>
          <a:lstStyle/>
          <a:p>
            <a:r>
              <a:rPr lang="cs-CZ" dirty="0"/>
              <a:t>elektrický zdroj</a:t>
            </a:r>
          </a:p>
          <a:p>
            <a:r>
              <a:rPr lang="cs-CZ" dirty="0"/>
              <a:t>baterie</a:t>
            </a:r>
          </a:p>
          <a:p>
            <a:r>
              <a:rPr lang="cs-CZ" dirty="0"/>
              <a:t>vodiče</a:t>
            </a:r>
          </a:p>
          <a:p>
            <a:r>
              <a:rPr lang="cs-CZ" dirty="0"/>
              <a:t>spínač</a:t>
            </a:r>
          </a:p>
          <a:p>
            <a:r>
              <a:rPr lang="cs-CZ" dirty="0"/>
              <a:t>tlačítko</a:t>
            </a:r>
          </a:p>
          <a:p>
            <a:r>
              <a:rPr lang="cs-CZ" dirty="0"/>
              <a:t>žárovka</a:t>
            </a:r>
          </a:p>
          <a:p>
            <a:r>
              <a:rPr lang="cs-CZ" dirty="0"/>
              <a:t>dioda</a:t>
            </a:r>
          </a:p>
          <a:p>
            <a:r>
              <a:rPr lang="cs-CZ" dirty="0"/>
              <a:t>tranzistor</a:t>
            </a:r>
          </a:p>
          <a:p>
            <a:r>
              <a:rPr lang="cs-CZ" dirty="0"/>
              <a:t>kondenzátor</a:t>
            </a:r>
          </a:p>
          <a:p>
            <a:r>
              <a:rPr lang="cs-CZ" dirty="0"/>
              <a:t>ampérmetr</a:t>
            </a:r>
          </a:p>
          <a:p>
            <a:r>
              <a:rPr lang="cs-CZ" dirty="0"/>
              <a:t>tyristor</a:t>
            </a:r>
          </a:p>
          <a:p>
            <a:r>
              <a:rPr lang="cs-CZ" dirty="0"/>
              <a:t>LED </a:t>
            </a:r>
            <a:r>
              <a:rPr lang="cs-CZ" dirty="0" smtClean="0"/>
              <a:t>dioda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024687" cy="757337"/>
          </a:xfrm>
        </p:spPr>
        <p:txBody>
          <a:bodyPr/>
          <a:lstStyle/>
          <a:p>
            <a:r>
              <a:rPr lang="cs-CZ" dirty="0" smtClean="0"/>
              <a:t>Další části obvodu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4427984" y="3609326"/>
            <a:ext cx="3390900" cy="2339102"/>
            <a:chOff x="3419872" y="4100513"/>
            <a:chExt cx="3390900" cy="2339102"/>
          </a:xfrm>
        </p:grpSpPr>
        <p:pic>
          <p:nvPicPr>
            <p:cNvPr id="8" name="Picture 2" descr="C:\Users\hoszowskir\AppData\Local\Microsoft\Windows\Temporary Internet Files\Content.IE5\SJFLB50J\MC90044190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30492" y="4788834"/>
              <a:ext cx="1369659" cy="1618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TextovéPole 8"/>
            <p:cNvSpPr txBox="1">
              <a:spLocks noChangeArrowheads="1"/>
            </p:cNvSpPr>
            <p:nvPr/>
          </p:nvSpPr>
          <p:spPr bwMode="auto">
            <a:xfrm>
              <a:off x="3419872" y="4100513"/>
              <a:ext cx="3390900" cy="2339102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cs-CZ" sz="1600" dirty="0" smtClean="0"/>
                <a:t>Znáte značky těchto elektrických spotřebičů?</a:t>
              </a:r>
            </a:p>
            <a:p>
              <a:pPr algn="ctr" eaLnBrk="1" hangingPunct="1"/>
              <a:endParaRPr lang="cs-CZ" sz="1600" dirty="0" smtClean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sz="1600" dirty="0"/>
            </a:p>
            <a:p>
              <a:pPr algn="ctr" eaLnBrk="1" hangingPunct="1"/>
              <a:endParaRPr lang="cs-CZ" dirty="0"/>
            </a:p>
          </p:txBody>
        </p:sp>
      </p:grp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3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9000"/>
                            </p:stCondLst>
                            <p:childTnLst>
                              <p:par>
                                <p:cTn id="4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1000"/>
                            </p:stCondLst>
                            <p:childTnLst>
                              <p:par>
                                <p:cTn id="5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3000"/>
                            </p:stCondLst>
                            <p:childTnLst>
                              <p:par>
                                <p:cTn id="5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88840"/>
            <a:ext cx="6777037" cy="3843635"/>
          </a:xfrm>
        </p:spPr>
        <p:txBody>
          <a:bodyPr/>
          <a:lstStyle/>
          <a:p>
            <a:r>
              <a:rPr lang="cs-CZ" dirty="0" smtClean="0"/>
              <a:t>Zapojení </a:t>
            </a:r>
            <a:r>
              <a:rPr lang="cs-CZ" b="1" dirty="0" smtClean="0">
                <a:solidFill>
                  <a:schemeClr val="accent3"/>
                </a:solidFill>
              </a:rPr>
              <a:t>do série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tedy za sebe.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Zapojení </a:t>
            </a:r>
            <a:r>
              <a:rPr lang="cs-CZ" b="1" dirty="0" smtClean="0">
                <a:solidFill>
                  <a:schemeClr val="accent3"/>
                </a:solidFill>
              </a:rPr>
              <a:t>paralelní</a:t>
            </a:r>
            <a:r>
              <a:rPr lang="cs-CZ" dirty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tedy vedle sebe.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2936" y="1700808"/>
            <a:ext cx="1872208" cy="218578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7632848" cy="757337"/>
          </a:xfrm>
        </p:spPr>
        <p:txBody>
          <a:bodyPr/>
          <a:lstStyle/>
          <a:p>
            <a:r>
              <a:rPr lang="cs-CZ" dirty="0" smtClean="0"/>
              <a:t>Zapojení elektrického obvodu</a:t>
            </a:r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725144"/>
            <a:ext cx="2580679" cy="164685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494187" y="3748097"/>
            <a:ext cx="26239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Zapojení sériového obvodu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52979" y="6233502"/>
            <a:ext cx="27169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Zapojení paralelního obvodu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179655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600" dirty="0" smtClean="0">
                <a:latin typeface="Franklin Gothic Book" pitchFamily="34" charset="0"/>
              </a:rPr>
              <a:t>Obr. 1 - </a:t>
            </a:r>
            <a:r>
              <a:rPr lang="cs-CZ" sz="1600" dirty="0"/>
              <a:t>VISYAK, Matthew. </a:t>
            </a:r>
            <a:r>
              <a:rPr lang="cs-CZ" sz="1600" i="1" dirty="0"/>
              <a:t>www.matthewvisyak.com</a:t>
            </a:r>
            <a:r>
              <a:rPr lang="cs-CZ" sz="1600" dirty="0"/>
              <a:t> [online]. [cit. </a:t>
            </a:r>
            <a:r>
              <a:rPr lang="cs-CZ" sz="1600" dirty="0" smtClean="0"/>
              <a:t>12.10.2012</a:t>
            </a:r>
            <a:r>
              <a:rPr lang="cs-CZ" sz="1600" dirty="0"/>
              <a:t>]. Dostupný na WWW: http://</a:t>
            </a:r>
            <a:r>
              <a:rPr lang="cs-CZ" sz="1600" dirty="0" smtClean="0"/>
              <a:t>www.matthewvisyak.com/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ddrPad</a:t>
            </a:r>
            <a:r>
              <a:rPr lang="cs-CZ" sz="1600" dirty="0" smtClean="0"/>
              <a:t>/basicCircuitDiagram.jpg. Přeloženo autorem.</a:t>
            </a:r>
          </a:p>
          <a:p>
            <a:pPr eaLnBrk="1" hangingPunct="1"/>
            <a:r>
              <a:rPr lang="cs-CZ" sz="1600" dirty="0" smtClean="0"/>
              <a:t>Obr. 2 - </a:t>
            </a:r>
            <a:r>
              <a:rPr lang="pt-BR" sz="1600" dirty="0" smtClean="0"/>
              <a:t>AUTOR </a:t>
            </a:r>
            <a:r>
              <a:rPr lang="pt-BR" sz="1600" dirty="0"/>
              <a:t>NEUVEDEN. </a:t>
            </a:r>
            <a:r>
              <a:rPr lang="pt-BR" sz="1600" i="1" dirty="0"/>
              <a:t>www.devbook.cz</a:t>
            </a:r>
            <a:r>
              <a:rPr lang="pt-BR" sz="1600" dirty="0"/>
              <a:t> [online]. [cit. </a:t>
            </a:r>
            <a:r>
              <a:rPr lang="pt-BR" sz="1600" dirty="0" smtClean="0"/>
              <a:t>12.1</a:t>
            </a:r>
            <a:r>
              <a:rPr lang="cs-CZ" sz="1600" dirty="0" smtClean="0"/>
              <a:t>0</a:t>
            </a:r>
            <a:r>
              <a:rPr lang="pt-BR" sz="1600" dirty="0" smtClean="0"/>
              <a:t>.2012</a:t>
            </a:r>
            <a:r>
              <a:rPr lang="pt-BR" sz="1600" dirty="0"/>
              <a:t>]. Dostupný na WWW: http://</a:t>
            </a:r>
            <a:r>
              <a:rPr lang="pt-BR" sz="1600" dirty="0" smtClean="0"/>
              <a:t>www.devbook.cz/images/img/fyzika/04/img3.png</a:t>
            </a:r>
            <a:r>
              <a:rPr lang="cs-CZ" sz="1600" dirty="0" smtClean="0"/>
              <a:t>.</a:t>
            </a:r>
          </a:p>
          <a:p>
            <a:pPr eaLnBrk="1" hangingPunct="1"/>
            <a:r>
              <a:rPr lang="cs-CZ" sz="1600" dirty="0" smtClean="0"/>
              <a:t>Obr. 3 - </a:t>
            </a:r>
            <a:r>
              <a:rPr lang="cs-CZ" sz="1600" dirty="0"/>
              <a:t>VLACHOVÁ, Magda. </a:t>
            </a:r>
            <a:r>
              <a:rPr lang="cs-CZ" sz="1600" i="1" dirty="0"/>
              <a:t>www.techmania.cz</a:t>
            </a:r>
            <a:r>
              <a:rPr lang="cs-CZ" sz="1600" dirty="0"/>
              <a:t> [online]. [cit. 12.12.2012]. Dostupný na WWW: http://</a:t>
            </a:r>
            <a:r>
              <a:rPr lang="cs-CZ" sz="1600" dirty="0" smtClean="0"/>
              <a:t>www.techmania.cz/</a:t>
            </a:r>
            <a:r>
              <a:rPr lang="cs-CZ" sz="1600" dirty="0" err="1" smtClean="0"/>
              <a:t>edutorium</a:t>
            </a:r>
            <a:r>
              <a:rPr lang="cs-CZ" sz="1600" dirty="0" smtClean="0"/>
              <a:t>/</a:t>
            </a:r>
            <a:r>
              <a:rPr lang="cs-CZ" sz="1600" dirty="0" err="1" smtClean="0"/>
              <a:t>art_exponaty.php?xkat</a:t>
            </a:r>
            <a:r>
              <a:rPr lang="cs-CZ" sz="1600" dirty="0" smtClean="0"/>
              <a:t>=</a:t>
            </a:r>
            <a:r>
              <a:rPr lang="cs-CZ" sz="1600" dirty="0" err="1" smtClean="0"/>
              <a:t>fyzika&amp;xser</a:t>
            </a:r>
            <a:r>
              <a:rPr lang="cs-CZ" sz="1600" dirty="0" smtClean="0"/>
              <a:t>=456c656b74f8696e612061206d61676e657469736d7573h&amp;key=392.</a:t>
            </a:r>
          </a:p>
          <a:p>
            <a:pPr eaLnBrk="1" hangingPunct="1"/>
            <a:r>
              <a:rPr lang="cs-CZ" sz="1600" dirty="0" smtClean="0"/>
              <a:t>Obr. 3 - </a:t>
            </a:r>
            <a:r>
              <a:rPr lang="cs-CZ" sz="1600" dirty="0"/>
              <a:t>VLACHOVÁ, Magda. </a:t>
            </a:r>
            <a:r>
              <a:rPr lang="cs-CZ" sz="1600" i="1" dirty="0"/>
              <a:t>www.techmania.cz</a:t>
            </a:r>
            <a:r>
              <a:rPr lang="cs-CZ" sz="1600" dirty="0"/>
              <a:t> [online]. [cit. 12.12.2012]. Dostupný na WWW: http://</a:t>
            </a:r>
            <a:r>
              <a:rPr lang="cs-CZ" sz="1600" dirty="0" smtClean="0"/>
              <a:t>www.techmania.cz/</a:t>
            </a:r>
            <a:r>
              <a:rPr lang="cs-CZ" sz="1600" dirty="0" err="1" smtClean="0"/>
              <a:t>edutorium</a:t>
            </a:r>
            <a:r>
              <a:rPr lang="cs-CZ" sz="1600" dirty="0" smtClean="0"/>
              <a:t>/</a:t>
            </a:r>
            <a:r>
              <a:rPr lang="cs-CZ" sz="1600" dirty="0" err="1" smtClean="0"/>
              <a:t>art_exponaty.php?xkat</a:t>
            </a:r>
            <a:r>
              <a:rPr lang="cs-CZ" sz="1600" dirty="0" smtClean="0"/>
              <a:t>=</a:t>
            </a:r>
            <a:r>
              <a:rPr lang="cs-CZ" sz="1600" dirty="0" err="1" smtClean="0"/>
              <a:t>fyzika&amp;xser</a:t>
            </a:r>
            <a:r>
              <a:rPr lang="cs-CZ" sz="1600" dirty="0" smtClean="0"/>
              <a:t>=456c656b74f8696e612061206d61676e657469736d7573h&amp;key=392.</a:t>
            </a:r>
          </a:p>
          <a:p>
            <a:pPr eaLnBrk="1" hangingPunct="1"/>
            <a:r>
              <a:rPr lang="cs-CZ" sz="1600" dirty="0" smtClean="0"/>
              <a:t>Kliparty pocházejí z archivů MS Office. </a:t>
            </a: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574</TotalTime>
  <Words>456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Výukový materiál</vt:lpstr>
      <vt:lpstr>Prezentace aplikace PowerPoint</vt:lpstr>
      <vt:lpstr>Elektrický obvod</vt:lpstr>
      <vt:lpstr>Typy elektrického obvodu</vt:lpstr>
      <vt:lpstr>Součásti elektrického obvodu.</vt:lpstr>
      <vt:lpstr>Součásti elektrického obvodu.</vt:lpstr>
      <vt:lpstr>Značení částí obvodu</vt:lpstr>
      <vt:lpstr>Další části obvodu</vt:lpstr>
      <vt:lpstr>Zapojení elektrického obvodu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65</cp:revision>
  <dcterms:created xsi:type="dcterms:W3CDTF">2011-04-17T19:50:20Z</dcterms:created>
  <dcterms:modified xsi:type="dcterms:W3CDTF">2012-12-14T11:57:32Z</dcterms:modified>
</cp:coreProperties>
</file>