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2" r:id="rId7"/>
    <p:sldId id="271" r:id="rId8"/>
    <p:sldId id="267" r:id="rId9"/>
    <p:sldId id="268" r:id="rId10"/>
    <p:sldId id="275" r:id="rId11"/>
    <p:sldId id="276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D628A-497F-4B7D-AF6F-D984E45C0A00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09113-C82B-45A1-9F38-050085F979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6548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84C2A-F97C-427C-B522-1806B6C3AFCB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90FBF-3026-49B4-B2EA-7C488AFA8D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047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9B909-3A6E-42BB-8ECE-63760D1BA020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653F8-0D85-4315-8380-28AF49477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8901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86AC20-A26D-465B-BC13-74D05B74125D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307E0-71D3-455A-8EA7-347726823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1555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CCC92-0B28-424D-8708-52DEB341E8A5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3E204-DFCF-4EB2-92B8-7865060ED8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8872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BAA62-5479-4F33-9A86-49D31F1CBAC3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63A1DB-2A01-4C20-9A45-82F62BE6B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5720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E0740-9B9D-4CE9-B857-E366445B9137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20DE3-8E90-4B02-B51F-BB3FEF3B06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2981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75B19-E510-4C1E-981D-836B172F5CC1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97E7A-B934-4E5A-8F84-6364D26C03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2629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C755B-B2AF-4287-9964-43F563040065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547E2-E6C6-486B-A61D-BEE5EFA257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8311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F93C5B-D6AB-4F45-A1A6-4987A68F0B37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207516-8FBE-4755-A828-7E4EED5D5C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9019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4DDDE-5A7C-4113-8809-51C6431EBFE0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F16D4-7A4C-4F92-A7E6-572C7E1B42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631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08EB249-CF12-4818-B37F-ACACC185F672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BF43355-8CF2-432C-9D5B-58D90F7C75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c/c1/Cladophor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9/96/Cladophora_species437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c/c9/Glaucocystis_sp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c/ce/Pacific_rockweed,_Olympic_National_Park,_USA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7/7d/Laurencia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f/f5/Spirogyra_sp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a/ab/Scenedesmus_quadricanda_EPA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3/31/Diatoms_through_the_microscope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upload.wikimedia.org/wikipedia/commons/0/0e/Euglena_scheme_no_arrows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hyperlink" Target="http://upload.wikimedia.org/wikipedia/commons/3/3c/Chlamydomonas6-1.jpg" TargetMode="Externa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f/f5/Spirogyra_sp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e/ed/Anabaenaflosaquae_EPA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lamydomonas6-1.jpg" TargetMode="External"/><Relationship Id="rId2" Type="http://schemas.openxmlformats.org/officeDocument/2006/relationships/hyperlink" Target="http://cs.wikipedia.org/wiki/Soubor:Euglena_scheme_no_arrows.sv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80404" y="2492896"/>
            <a:ext cx="7772400" cy="207018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VY_52_INOVACE_53_Řasy – učební text</a:t>
            </a:r>
          </a:p>
        </p:txBody>
      </p:sp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490686" y="1871961"/>
            <a:ext cx="83518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530120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Cladophor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0563" y="333375"/>
            <a:ext cx="4394200" cy="528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4" descr="Soubor:Cladophora species437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565400"/>
            <a:ext cx="5329238" cy="343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ovéPole 3"/>
          <p:cNvSpPr txBox="1">
            <a:spLocks noChangeArrowheads="1"/>
          </p:cNvSpPr>
          <p:nvPr/>
        </p:nvSpPr>
        <p:spPr bwMode="auto">
          <a:xfrm>
            <a:off x="900113" y="1700213"/>
            <a:ext cx="37433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latin typeface="Calibri" pitchFamily="34" charset="0"/>
              </a:rPr>
              <a:t>Obr</a:t>
            </a:r>
            <a:r>
              <a:rPr lang="cs-CZ" dirty="0" smtClean="0">
                <a:latin typeface="Calibri" pitchFamily="34" charset="0"/>
              </a:rPr>
              <a:t>. 1 a,b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250824" y="549275"/>
            <a:ext cx="489723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dirty="0"/>
              <a:t>Žabí </a:t>
            </a:r>
            <a:r>
              <a:rPr lang="cs-CZ" sz="2400" b="1" dirty="0" smtClean="0"/>
              <a:t>vlas - </a:t>
            </a:r>
            <a:r>
              <a:rPr lang="cs-CZ" sz="2400" b="1" dirty="0"/>
              <a:t>mnohobuněčná řasa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Glaucocystis s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341438"/>
            <a:ext cx="7054850" cy="5291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684213" y="1341438"/>
            <a:ext cx="22320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latin typeface="Calibri" pitchFamily="34" charset="0"/>
              </a:rPr>
              <a:t>Obr</a:t>
            </a:r>
            <a:r>
              <a:rPr lang="cs-CZ" dirty="0" smtClean="0">
                <a:latin typeface="Calibri" pitchFamily="34" charset="0"/>
              </a:rPr>
              <a:t>. 2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4100" name="TextovéPole 3"/>
          <p:cNvSpPr txBox="1">
            <a:spLocks noChangeArrowheads="1"/>
          </p:cNvSpPr>
          <p:nvPr/>
        </p:nvSpPr>
        <p:spPr bwMode="auto">
          <a:xfrm>
            <a:off x="2195513" y="908050"/>
            <a:ext cx="55451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Perloočko pohlcující jednobuněčné řasy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Pacific rockweed, Olympic National Park, US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875" y="765175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179388" y="6237288"/>
            <a:ext cx="2016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latin typeface="Calibri" pitchFamily="34" charset="0"/>
              </a:rPr>
              <a:t>Obr</a:t>
            </a:r>
            <a:r>
              <a:rPr lang="cs-CZ" dirty="0" smtClean="0">
                <a:latin typeface="Calibri" pitchFamily="34" charset="0"/>
              </a:rPr>
              <a:t>. 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468313" y="765175"/>
            <a:ext cx="16557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chaluha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Laurenci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450" y="836613"/>
            <a:ext cx="711517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0" y="6381750"/>
            <a:ext cx="19796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latin typeface="Calibri" pitchFamily="34" charset="0"/>
              </a:rPr>
              <a:t>Obr</a:t>
            </a:r>
            <a:r>
              <a:rPr lang="cs-CZ" dirty="0" smtClean="0">
                <a:latin typeface="Calibri" pitchFamily="34" charset="0"/>
              </a:rPr>
              <a:t>. 4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1187450" y="404813"/>
            <a:ext cx="57610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ruducha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Spirogyra s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8888" y="765175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179388" y="6453188"/>
            <a:ext cx="13684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latin typeface="Calibri" pitchFamily="34" charset="0"/>
              </a:rPr>
              <a:t>Obr</a:t>
            </a:r>
            <a:r>
              <a:rPr lang="cs-CZ" dirty="0" smtClean="0">
                <a:latin typeface="Calibri" pitchFamily="34" charset="0"/>
              </a:rPr>
              <a:t>. 5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7172" name="Picture 2" descr="Soubor:Spirogyra s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8888" y="765175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684213" y="333375"/>
            <a:ext cx="38877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Šroubatka: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Scenedesmus quadricanda EP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213" y="981075"/>
            <a:ext cx="762000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3"/>
          <p:cNvSpPr txBox="1">
            <a:spLocks noChangeArrowheads="1"/>
          </p:cNvSpPr>
          <p:nvPr/>
        </p:nvSpPr>
        <p:spPr bwMode="auto">
          <a:xfrm>
            <a:off x="611188" y="188913"/>
            <a:ext cx="51133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Obr</a:t>
            </a:r>
            <a:r>
              <a:rPr lang="cs-CZ" dirty="0" smtClean="0"/>
              <a:t>. 6</a:t>
            </a:r>
            <a:endParaRPr lang="cs-CZ" dirty="0"/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1763713" y="476250"/>
            <a:ext cx="86407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fytoplankton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Diatoms through the microscop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1052513"/>
            <a:ext cx="7620000" cy="501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1187450" y="620713"/>
            <a:ext cx="72009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Obr</a:t>
            </a:r>
            <a:r>
              <a:rPr lang="cs-CZ" dirty="0" smtClean="0"/>
              <a:t>. 7</a:t>
            </a:r>
            <a:endParaRPr lang="cs-CZ" dirty="0"/>
          </a:p>
        </p:txBody>
      </p:sp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2195513" y="620713"/>
            <a:ext cx="46799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Rosivky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2"/>
          <p:cNvSpPr txBox="1">
            <a:spLocks noChangeArrowheads="1"/>
          </p:cNvSpPr>
          <p:nvPr/>
        </p:nvSpPr>
        <p:spPr bwMode="auto">
          <a:xfrm>
            <a:off x="5940425" y="333375"/>
            <a:ext cx="3203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Obr.8</a:t>
            </a:r>
          </a:p>
        </p:txBody>
      </p:sp>
      <p:pic>
        <p:nvPicPr>
          <p:cNvPr id="10243" name="Picture 5" descr="Soubor:Euglena scheme no arrow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888" y="260350"/>
            <a:ext cx="40386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TextovéPole 5"/>
          <p:cNvSpPr txBox="1">
            <a:spLocks noChangeArrowheads="1"/>
          </p:cNvSpPr>
          <p:nvPr/>
        </p:nvSpPr>
        <p:spPr bwMode="auto">
          <a:xfrm>
            <a:off x="323850" y="260350"/>
            <a:ext cx="5761038" cy="2246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 u="sng" dirty="0"/>
              <a:t>Krásnoočko štíhlé:</a:t>
            </a:r>
          </a:p>
          <a:p>
            <a:pPr eaLnBrk="1" hangingPunct="1"/>
            <a:r>
              <a:rPr lang="cs-CZ" sz="2000" dirty="0"/>
              <a:t>pohyb - bičíkem</a:t>
            </a:r>
          </a:p>
          <a:p>
            <a:pPr eaLnBrk="1" hangingPunct="1"/>
            <a:r>
              <a:rPr lang="cs-CZ" sz="2000" dirty="0"/>
              <a:t>m</a:t>
            </a:r>
            <a:r>
              <a:rPr lang="cs-CZ" sz="2000" dirty="0" smtClean="0"/>
              <a:t>nožení </a:t>
            </a:r>
            <a:r>
              <a:rPr lang="cs-CZ" sz="2000" dirty="0"/>
              <a:t>- dělením</a:t>
            </a:r>
          </a:p>
          <a:p>
            <a:pPr eaLnBrk="1" hangingPunct="1"/>
            <a:r>
              <a:rPr lang="cs-CZ" sz="2000" dirty="0"/>
              <a:t>tělo stélka = jednobuněčná řasa</a:t>
            </a:r>
          </a:p>
          <a:p>
            <a:pPr eaLnBrk="1" hangingPunct="1"/>
            <a:r>
              <a:rPr lang="cs-CZ" sz="2000" b="1" u="sng" dirty="0"/>
              <a:t>Pláštěnka:</a:t>
            </a:r>
          </a:p>
          <a:p>
            <a:pPr eaLnBrk="1" hangingPunct="1"/>
            <a:r>
              <a:rPr lang="cs-CZ" sz="2000" dirty="0"/>
              <a:t>tvoří kolonie = váleč - dojem mnohobuněčné řasy</a:t>
            </a:r>
          </a:p>
          <a:p>
            <a:pPr eaLnBrk="1" hangingPunct="1">
              <a:buFont typeface="Arial" charset="0"/>
              <a:buChar char="•"/>
            </a:pPr>
            <a:endParaRPr lang="cs-CZ" sz="2000" dirty="0"/>
          </a:p>
        </p:txBody>
      </p:sp>
      <p:pic>
        <p:nvPicPr>
          <p:cNvPr id="10245" name="Picture 7" descr="Soubor:Chlamydomonas6-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2898775"/>
            <a:ext cx="3867150" cy="395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6" name="TextovéPole 8"/>
          <p:cNvSpPr txBox="1">
            <a:spLocks noChangeArrowheads="1"/>
          </p:cNvSpPr>
          <p:nvPr/>
        </p:nvSpPr>
        <p:spPr bwMode="auto">
          <a:xfrm>
            <a:off x="5003800" y="2781300"/>
            <a:ext cx="1800225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Červená skvrna</a:t>
            </a:r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Chloroplast</a:t>
            </a:r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jádro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6588125" y="2708275"/>
            <a:ext cx="1368425" cy="4333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6516688" y="3573463"/>
            <a:ext cx="1150937" cy="14287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5867400" y="4005263"/>
            <a:ext cx="1657350" cy="2159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0" name="TextovéPole 19"/>
          <p:cNvSpPr txBox="1">
            <a:spLocks noChangeArrowheads="1"/>
          </p:cNvSpPr>
          <p:nvPr/>
        </p:nvSpPr>
        <p:spPr bwMode="auto">
          <a:xfrm>
            <a:off x="755650" y="2349500"/>
            <a:ext cx="23034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Obr</a:t>
            </a:r>
            <a:r>
              <a:rPr lang="cs-CZ" dirty="0" smtClean="0"/>
              <a:t>.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Spirogyra s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175" y="188913"/>
            <a:ext cx="4752975" cy="6335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ovéPole 3"/>
          <p:cNvSpPr txBox="1">
            <a:spLocks noChangeArrowheads="1"/>
          </p:cNvSpPr>
          <p:nvPr/>
        </p:nvSpPr>
        <p:spPr bwMode="auto">
          <a:xfrm>
            <a:off x="6119813" y="476250"/>
            <a:ext cx="3024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Obr.5</a:t>
            </a:r>
          </a:p>
        </p:txBody>
      </p:sp>
      <p:sp>
        <p:nvSpPr>
          <p:cNvPr id="11268" name="TextovéPole 5"/>
          <p:cNvSpPr txBox="1">
            <a:spLocks noChangeArrowheads="1"/>
          </p:cNvSpPr>
          <p:nvPr/>
        </p:nvSpPr>
        <p:spPr bwMode="auto">
          <a:xfrm flipH="1">
            <a:off x="0" y="620713"/>
            <a:ext cx="406717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u="sng" dirty="0"/>
              <a:t>Šroubatka </a:t>
            </a:r>
          </a:p>
          <a:p>
            <a:pPr eaLnBrk="1" hangingPunct="1"/>
            <a:r>
              <a:rPr lang="cs-CZ" sz="2400" dirty="0"/>
              <a:t>= mnohobuněčná řasa</a:t>
            </a:r>
          </a:p>
          <a:p>
            <a:pPr eaLnBrk="1" hangingPunct="1"/>
            <a:r>
              <a:rPr lang="cs-CZ" sz="2400" dirty="0"/>
              <a:t>m</a:t>
            </a:r>
            <a:r>
              <a:rPr lang="cs-CZ" sz="2400" dirty="0" smtClean="0"/>
              <a:t>nožení </a:t>
            </a:r>
            <a:r>
              <a:rPr lang="cs-CZ" sz="2400" dirty="0"/>
              <a:t>- dělením a dorůstáním stélky</a:t>
            </a:r>
          </a:p>
          <a:p>
            <a:pPr eaLnBrk="1" hangingPunct="1"/>
            <a:r>
              <a:rPr lang="cs-CZ" sz="2400" dirty="0"/>
              <a:t>Minerály rozpuštěné ve vodě přijímá celým </a:t>
            </a:r>
            <a:r>
              <a:rPr lang="cs-CZ" sz="2400" dirty="0" smtClean="0"/>
              <a:t>tělem.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Anabaenaflosaquae EP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765175"/>
            <a:ext cx="6107112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323850" y="404813"/>
            <a:ext cx="82804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 u="sng"/>
              <a:t>Sinice</a:t>
            </a:r>
            <a:r>
              <a:rPr lang="cs-CZ" sz="2000"/>
              <a:t>: vodní květ - primitivnější stavba - bezjaderná buňka</a:t>
            </a:r>
          </a:p>
        </p:txBody>
      </p:sp>
      <p:sp>
        <p:nvSpPr>
          <p:cNvPr id="12292" name="TextovéPole 3"/>
          <p:cNvSpPr txBox="1">
            <a:spLocks noChangeArrowheads="1"/>
          </p:cNvSpPr>
          <p:nvPr/>
        </p:nvSpPr>
        <p:spPr bwMode="auto">
          <a:xfrm>
            <a:off x="7308850" y="836613"/>
            <a:ext cx="1835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Obr.10</a:t>
            </a:r>
          </a:p>
        </p:txBody>
      </p:sp>
      <p:sp>
        <p:nvSpPr>
          <p:cNvPr id="12293" name="TextovéPole 4"/>
          <p:cNvSpPr txBox="1">
            <a:spLocks noChangeArrowheads="1"/>
          </p:cNvSpPr>
          <p:nvPr/>
        </p:nvSpPr>
        <p:spPr bwMode="auto">
          <a:xfrm>
            <a:off x="323850" y="5732463"/>
            <a:ext cx="88201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Řasy a sinice tvoří rostlinný plankton = důležitý pro býložravé a všežravé </a:t>
            </a:r>
            <a:r>
              <a:rPr lang="cs-CZ" sz="2000" dirty="0" smtClean="0"/>
              <a:t>organizmy.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250825" y="836613"/>
            <a:ext cx="889317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Obr.1-http://cs.wikipedia.org/wiki/Soubor:Cladophora.JPGhttp://cs.wikipedia.org/wiki/Soubor:Cladophora_species437.jpg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obr,.2-http://cs.wikipedia.org/wiki/Soubor:Glaucocystis_sp.jpg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Obr.3-http://cs.wikipedia.org/wiki/Soubor:Pacific_rockweed,_Olympic_National_Park,_USA.jpg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Obr.4-http://cs.wikipedia.org/wiki/Soubor:Laurencia.jpg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Obr.5-http://cs.wikipedia.org/wiki/Soubor:Spirogyra_sp.jpg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Obr.6-http://cs.wikipedia.org/wiki/Soubor:Scenedesmus_quadricanda_EPA.jpg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Obr.7-http://cs.wikipedia.org/wiki/Soubor:Diatoms_through_the_microscope.jpg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Obr.8- </a:t>
            </a:r>
            <a:r>
              <a:rPr lang="cs-CZ" sz="1200">
                <a:latin typeface="Calibri" pitchFamily="34" charset="0"/>
                <a:hlinkClick r:id="rId2"/>
              </a:rPr>
              <a:t>http://cs.wikipedia.org/wiki/Soubor:Euglena_scheme_no_arrows.svg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Obr.9- </a:t>
            </a:r>
            <a:r>
              <a:rPr lang="cs-CZ" sz="1200">
                <a:latin typeface="Calibri" pitchFamily="34" charset="0"/>
                <a:hlinkClick r:id="rId3"/>
              </a:rPr>
              <a:t>http://cs.wikipedia.org/wiki/Soubor:Chlamydomonas6-1.jpg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Obr.10-http://cs.wikipedia.org/wiki/Soubor:Anabaenaflosaquae_EPA.jpg</a:t>
            </a:r>
          </a:p>
          <a:p>
            <a:pPr eaLnBrk="1" hangingPunct="1"/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169</Words>
  <Application>Microsoft Office PowerPoint</Application>
  <PresentationFormat>Předvádění na obrazovce (4:3)</PresentationFormat>
  <Paragraphs>48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VY_52_INOVACE_53_Řasy – učební text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Hercík</dc:creator>
  <cp:lastModifiedBy>expert</cp:lastModifiedBy>
  <cp:revision>21</cp:revision>
  <dcterms:created xsi:type="dcterms:W3CDTF">2011-03-13T17:56:00Z</dcterms:created>
  <dcterms:modified xsi:type="dcterms:W3CDTF">2012-03-10T21:35:04Z</dcterms:modified>
</cp:coreProperties>
</file>