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  <p:sldMasterId id="2147483839" r:id="rId2"/>
  </p:sldMasterIdLst>
  <p:sldIdLst>
    <p:sldId id="256" r:id="rId3"/>
    <p:sldId id="262" r:id="rId4"/>
    <p:sldId id="265" r:id="rId5"/>
    <p:sldId id="266" r:id="rId6"/>
    <p:sldId id="267" r:id="rId7"/>
    <p:sldId id="268" r:id="rId8"/>
    <p:sldId id="270" r:id="rId9"/>
    <p:sldId id="271" r:id="rId10"/>
    <p:sldId id="272" r:id="rId11"/>
    <p:sldId id="275" r:id="rId12"/>
    <p:sldId id="260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90" d="100"/>
          <a:sy n="90" d="100"/>
        </p:scale>
        <p:origin x="-32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EEB6080B-BDEC-463A-BE0E-8B68DAC3F927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43FF59D-6F88-422D-B09A-E2336C4165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7445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0BD71-057A-47AE-932E-AA8095FA10DA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1462-5659-4023-B2B1-FE18FC2B7F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0740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BE1D8-4785-495D-BB1F-1908A0CA09C1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27EE6-41FD-4B09-BA92-D146DAE220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0529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E7669-551C-4D0C-8DA1-3EFD32DA346F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53458-0E88-4EA7-9E26-4ABAB37F78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8176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BBDD7-0053-4A78-A743-D95669F1E057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97EB0-A663-443F-A429-3CC9513246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76354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42FE31-8B59-4DB7-B37B-245B728A0407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14A6D-76AC-482C-9F7A-DF69DC46A9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3782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511D0-8B10-4B98-BAC2-52A019E6EF08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72ED6-5145-44A0-95CE-80F011ADF4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47642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A9914-785D-492E-84E8-5AA0573DB591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79857-755E-4E6E-85B8-6DAA9A1990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4737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52631-7E25-4467-8C62-12D9A10B40C7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92CDF-2637-4ADC-83EB-6C8AD997C5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32901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8DE46-0073-40F7-99B2-6E14B3FCA6D4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12AF1-2073-4E1F-9C7F-29A9F6250B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8902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088FF-F1EE-4035-A5BA-C51D749A73B8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56FA0-CF24-4605-B93A-033CAB30EC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1372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600BD235-2205-4C8A-8D66-3D23255323AA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rgbClr val="94C6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rgbClr val="94C600"/>
                </a:solidFill>
              </a:defRPr>
            </a:lvl1pPr>
          </a:lstStyle>
          <a:p>
            <a:pPr>
              <a:defRPr/>
            </a:pPr>
            <a:fld id="{2F8F276B-8186-416B-9192-869C1B5EC2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67827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04BAF-6240-4763-BD6A-4B2442F1A582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A1941-915F-4DE9-A319-82214DE4EB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18299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C6076-CB6E-4D52-8C69-3064FEB050C1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EC6B8-EDF7-4852-87CC-0BCE83831B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985343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01694-F3FE-4AAC-93B0-BD42862440F5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5746A-0AA7-4A8F-BAC0-EEDB8B47EE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83937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DC7CF-64D1-4F22-9C86-A7C0F01252DD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CCDED-F056-4074-9ABC-DF515F0DB0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40959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73432-682F-40CD-959F-B508CC1FFD60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25EFC-27F0-46F1-B9A4-0D83C7EFD6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62576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6FE76-3E11-4609-9694-DDFB204991A6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EBBC4-3B70-4E0A-A46E-84CD5CD466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43268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A3CC6-4EA9-4A93-BC99-BBD25B277BAB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45F7-D5FE-4B34-927E-BE8CBE3DF6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911886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43F2F-DAC6-43BA-ABA2-B8C0A9828D18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A8A2D-8FD6-4A5C-A722-A38B53EC7F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77479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CDF3C-929D-43D6-A052-BF61F63D40D1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49597-7D62-42A6-89C5-4F394A0273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45619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1F76D-D306-449B-BAAD-4299858BAE17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6A890-CDE8-402D-BDCF-96E37D1F38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4083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95194324-A3FD-4B5C-A426-8054A223998F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DC9B4391-067A-48EE-A3B9-9D7879B2AA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902" r:id="rId8"/>
    <p:sldLayoutId id="2147483903" r:id="rId9"/>
    <p:sldLayoutId id="2147483891" r:id="rId10"/>
    <p:sldLayoutId id="214748389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2059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082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083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084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054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205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09654F89-D7EE-4533-8B10-B8F8A631B47A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94C6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43BC7C1C-6044-4484-AAD1-E7CCAC66D5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893" r:id="rId2"/>
    <p:sldLayoutId id="2147483894" r:id="rId3"/>
    <p:sldLayoutId id="2147483895" r:id="rId4"/>
    <p:sldLayoutId id="2147483896" r:id="rId5"/>
    <p:sldLayoutId id="2147483897" r:id="rId6"/>
    <p:sldLayoutId id="2147483898" r:id="rId7"/>
    <p:sldLayoutId id="2147483905" r:id="rId8"/>
    <p:sldLayoutId id="2147483906" r:id="rId9"/>
    <p:sldLayoutId id="2147483899" r:id="rId10"/>
    <p:sldLayoutId id="214748390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3/3b/Elektrol%C3%BDza.jpe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//upload.wikimedia.org/wikipedia/commons/b/b6/Copper_electroplating.sv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Podnadpis 2"/>
          <p:cNvSpPr>
            <a:spLocks noGrp="1"/>
          </p:cNvSpPr>
          <p:nvPr>
            <p:ph type="subTitle" idx="1"/>
          </p:nvPr>
        </p:nvSpPr>
        <p:spPr>
          <a:xfrm>
            <a:off x="4733925" y="4421188"/>
            <a:ext cx="3309938" cy="1260475"/>
          </a:xfrm>
        </p:spPr>
        <p:txBody>
          <a:bodyPr>
            <a:normAutofit/>
          </a:bodyPr>
          <a:lstStyle/>
          <a:p>
            <a:pPr eaLnBrk="1" hangingPunct="1"/>
            <a:r>
              <a:rPr lang="cs-CZ" sz="2800" dirty="0" smtClean="0">
                <a:solidFill>
                  <a:srgbClr val="443329"/>
                </a:solidFill>
              </a:rPr>
              <a:t>Fyzika – Elektrolýza</a:t>
            </a:r>
          </a:p>
        </p:txBody>
      </p:sp>
      <p:pic>
        <p:nvPicPr>
          <p:cNvPr id="9219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Výukový materiál</a:t>
            </a:r>
            <a:endParaRPr lang="cs-CZ" sz="4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05_02_32_INOVACE_06</a:t>
            </a:r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</p:txBody>
      </p:sp>
      <p:pic>
        <p:nvPicPr>
          <p:cNvPr id="1024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795838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Předmět: Fyzika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2.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Jméno autora: Mgr. Radek </a:t>
            </a:r>
            <a:r>
              <a:rPr lang="cs-CZ" sz="22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Hoszowski</a:t>
            </a:r>
            <a:endParaRPr lang="cs-CZ" sz="2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000" dirty="0" smtClean="0">
              <a:solidFill>
                <a:schemeClr val="tx1"/>
              </a:solidFill>
              <a:latin typeface="Franklin Gothic Book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dirty="0" smtClean="0">
              <a:solidFill>
                <a:schemeClr val="tx1"/>
              </a:solidFill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Mgr. Radek </a:t>
            </a:r>
            <a:r>
              <a:rPr lang="cs-CZ" sz="1400" i="1" dirty="0" err="1">
                <a:solidFill>
                  <a:schemeClr val="tx1"/>
                </a:solidFill>
                <a:latin typeface="Arial" charset="0"/>
                <a:cs typeface="Arial" charset="0"/>
              </a:rPr>
              <a:t>Hoszowski</a:t>
            </a: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11268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Anotace 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Seznámení s principem vzniku a využití elektrolýzy. Zopakování pojmů anoda, katoda, elektrolyt. Shrnutí významu elektrolýzy pro fyziku.</a:t>
            </a:r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Klíčová slova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Elektrolýza, elektrolyt, anoda, katoda, pokovení.</a:t>
            </a:r>
            <a:endParaRPr lang="cs-CZ" dirty="0">
              <a:latin typeface="Franklin Gothic Book" pitchFamily="34" charset="0"/>
            </a:endParaRPr>
          </a:p>
        </p:txBody>
      </p:sp>
      <p:pic>
        <p:nvPicPr>
          <p:cNvPr id="11269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414463"/>
            <a:ext cx="1893888" cy="189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67544" y="404664"/>
            <a:ext cx="820814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anchorCtr="1"/>
          <a:lstStyle/>
          <a:p>
            <a:pPr algn="ctr">
              <a:defRPr/>
            </a:pPr>
            <a:r>
              <a:rPr lang="cs-CZ" sz="3200" dirty="0" smtClean="0">
                <a:effectLst>
                  <a:reflection blurRad="6350" stA="60000" endA="900" endPos="60000" dist="29997" dir="5400000" sy="-100000" algn="bl" rotWithShape="0"/>
                </a:effectLst>
              </a:rPr>
              <a:t>ELEKTROLÝZA</a:t>
            </a:r>
            <a:endParaRPr lang="cs-CZ" sz="3200" dirty="0"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043608" y="908720"/>
            <a:ext cx="7024687" cy="757337"/>
          </a:xfrm>
        </p:spPr>
        <p:txBody>
          <a:bodyPr/>
          <a:lstStyle/>
          <a:p>
            <a:r>
              <a:rPr lang="cs-CZ" dirty="0" smtClean="0"/>
              <a:t>Elektrolýza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1043608" y="1844824"/>
            <a:ext cx="6777037" cy="3843635"/>
          </a:xfrm>
        </p:spPr>
        <p:txBody>
          <a:bodyPr/>
          <a:lstStyle/>
          <a:p>
            <a:r>
              <a:rPr lang="cs-CZ" b="1" dirty="0" smtClean="0">
                <a:solidFill>
                  <a:schemeClr val="accent3"/>
                </a:solidFill>
              </a:rPr>
              <a:t>Elektrolýza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smtClean="0"/>
              <a:t>= chemicko-fyzikální jev, způsobený průchodem elektrického proudu kapalinou.</a:t>
            </a:r>
          </a:p>
          <a:p>
            <a:r>
              <a:rPr lang="cs-CZ" dirty="0" smtClean="0"/>
              <a:t>Při elektrolýze dochází ke </a:t>
            </a:r>
            <a:r>
              <a:rPr lang="cs-CZ" b="1" dirty="0" smtClean="0">
                <a:solidFill>
                  <a:schemeClr val="accent3"/>
                </a:solidFill>
              </a:rPr>
              <a:t>změnám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smtClean="0">
                <a:solidFill>
                  <a:schemeClr val="accent3"/>
                </a:solidFill>
              </a:rPr>
              <a:t>                    </a:t>
            </a:r>
            <a:r>
              <a:rPr lang="cs-CZ" dirty="0" smtClean="0"/>
              <a:t>na </a:t>
            </a:r>
            <a:r>
              <a:rPr lang="cs-CZ" dirty="0" smtClean="0"/>
              <a:t>elektrodách.</a:t>
            </a:r>
          </a:p>
          <a:p>
            <a:r>
              <a:rPr lang="cs-CZ" dirty="0" smtClean="0"/>
              <a:t>Jedná se o pohyb </a:t>
            </a:r>
            <a:r>
              <a:rPr lang="cs-CZ" b="1" dirty="0" smtClean="0">
                <a:solidFill>
                  <a:schemeClr val="accent3"/>
                </a:solidFill>
              </a:rPr>
              <a:t>iontů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smtClean="0"/>
              <a:t>v </a:t>
            </a:r>
            <a:r>
              <a:rPr lang="cs-CZ" b="1" dirty="0" smtClean="0">
                <a:solidFill>
                  <a:schemeClr val="accent3"/>
                </a:solidFill>
              </a:rPr>
              <a:t>elektrolytu</a:t>
            </a:r>
            <a:r>
              <a:rPr lang="cs-CZ" dirty="0" smtClean="0"/>
              <a:t>.</a:t>
            </a:r>
          </a:p>
          <a:p>
            <a:r>
              <a:rPr lang="cs-CZ" b="1" dirty="0" smtClean="0">
                <a:solidFill>
                  <a:schemeClr val="accent3"/>
                </a:solidFill>
              </a:rPr>
              <a:t>Elektrolyt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smtClean="0"/>
              <a:t>= speciální vodivý roztok zředěné kyseliny nebo zásady. </a:t>
            </a:r>
            <a:endParaRPr lang="cs-CZ" b="1" dirty="0"/>
          </a:p>
        </p:txBody>
      </p:sp>
      <p:pic>
        <p:nvPicPr>
          <p:cNvPr id="1029" name="Picture 5" descr="C:\Users\hoszowskir\AppData\Local\Microsoft\Windows\Temporary Internet Files\Content.IE5\TEOCG5KN\MC900441926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516216" y="5072350"/>
            <a:ext cx="1648742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24687" cy="685329"/>
          </a:xfrm>
        </p:spPr>
        <p:txBody>
          <a:bodyPr/>
          <a:lstStyle/>
          <a:p>
            <a:r>
              <a:rPr lang="cs-CZ" dirty="0" smtClean="0"/>
              <a:t>Princip elektrolýzy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042988" y="1988840"/>
            <a:ext cx="6777037" cy="3843635"/>
          </a:xfrm>
        </p:spPr>
        <p:txBody>
          <a:bodyPr/>
          <a:lstStyle/>
          <a:p>
            <a:r>
              <a:rPr lang="cs-CZ" dirty="0" smtClean="0"/>
              <a:t>Vodivá kapalina obsahuje </a:t>
            </a:r>
            <a:r>
              <a:rPr lang="cs-CZ" b="1" dirty="0" smtClean="0">
                <a:solidFill>
                  <a:schemeClr val="accent3"/>
                </a:solidFill>
              </a:rPr>
              <a:t>anionty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smtClean="0">
                <a:solidFill>
                  <a:schemeClr val="accent3"/>
                </a:solidFill>
              </a:rPr>
              <a:t>                       </a:t>
            </a:r>
            <a:r>
              <a:rPr lang="cs-CZ" dirty="0" smtClean="0"/>
              <a:t>a </a:t>
            </a:r>
            <a:r>
              <a:rPr lang="cs-CZ" b="1" dirty="0" smtClean="0">
                <a:solidFill>
                  <a:schemeClr val="accent3"/>
                </a:solidFill>
              </a:rPr>
              <a:t>kationty</a:t>
            </a:r>
            <a:r>
              <a:rPr lang="cs-CZ" dirty="0" smtClean="0"/>
              <a:t>.</a:t>
            </a:r>
          </a:p>
          <a:p>
            <a:r>
              <a:rPr lang="cs-CZ" dirty="0" smtClean="0"/>
              <a:t>Při průchodu elektrického proudu se začnou ionty </a:t>
            </a:r>
            <a:r>
              <a:rPr lang="cs-CZ" b="1" dirty="0" smtClean="0">
                <a:solidFill>
                  <a:schemeClr val="accent3"/>
                </a:solidFill>
              </a:rPr>
              <a:t>pohybovat</a:t>
            </a:r>
            <a:r>
              <a:rPr lang="cs-CZ" dirty="0" smtClean="0"/>
              <a:t>.</a:t>
            </a:r>
          </a:p>
          <a:p>
            <a:pPr lvl="2"/>
            <a:r>
              <a:rPr lang="cs-CZ" b="1" dirty="0" smtClean="0">
                <a:solidFill>
                  <a:schemeClr val="accent1"/>
                </a:solidFill>
              </a:rPr>
              <a:t>Kladné ionty → záporná elektroda (katoda).</a:t>
            </a:r>
          </a:p>
          <a:p>
            <a:pPr lvl="2"/>
            <a:r>
              <a:rPr lang="cs-CZ" b="1" dirty="0" smtClean="0">
                <a:solidFill>
                  <a:schemeClr val="accent1"/>
                </a:solidFill>
              </a:rPr>
              <a:t>Záporné ionty → kladná elektroda (anoda).</a:t>
            </a:r>
          </a:p>
          <a:p>
            <a:r>
              <a:rPr lang="cs-CZ" dirty="0" smtClean="0"/>
              <a:t>Dochází k </a:t>
            </a:r>
            <a:r>
              <a:rPr lang="cs-CZ" b="1" dirty="0" smtClean="0">
                <a:solidFill>
                  <a:schemeClr val="accent3"/>
                </a:solidFill>
              </a:rPr>
              <a:t>reakcím</a:t>
            </a:r>
            <a:r>
              <a:rPr lang="cs-CZ" dirty="0" smtClean="0"/>
              <a:t>:</a:t>
            </a:r>
          </a:p>
          <a:p>
            <a:pPr lvl="1"/>
            <a:r>
              <a:rPr lang="cs-CZ" dirty="0" smtClean="0"/>
              <a:t>iont-elektroda,</a:t>
            </a:r>
          </a:p>
          <a:p>
            <a:pPr lvl="1"/>
            <a:r>
              <a:rPr lang="cs-CZ" dirty="0"/>
              <a:t>i</a:t>
            </a:r>
            <a:r>
              <a:rPr lang="cs-CZ" dirty="0" smtClean="0"/>
              <a:t>ont-iont,</a:t>
            </a:r>
          </a:p>
          <a:p>
            <a:pPr lvl="1"/>
            <a:r>
              <a:rPr lang="cs-CZ" dirty="0"/>
              <a:t>i</a:t>
            </a:r>
            <a:r>
              <a:rPr lang="cs-CZ" dirty="0" smtClean="0"/>
              <a:t>ont-kapalina.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oubor:Elektrolýza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6672"/>
            <a:ext cx="6048672" cy="6024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871043" y="6522478"/>
            <a:ext cx="19779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1 - Princip elektrolýzy</a:t>
            </a:r>
            <a:endParaRPr lang="cs-CZ" sz="1200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canov.jergym.cz/objevite/objev4/nic_soubory/nicholson_electrolysi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08920"/>
            <a:ext cx="4025290" cy="3772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043608" y="908720"/>
            <a:ext cx="7024687" cy="685329"/>
          </a:xfrm>
        </p:spPr>
        <p:txBody>
          <a:bodyPr/>
          <a:lstStyle/>
          <a:p>
            <a:r>
              <a:rPr lang="cs-CZ" dirty="0" smtClean="0"/>
              <a:t>Hoffmanův přístroj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042988" y="1916832"/>
            <a:ext cx="6777037" cy="3915643"/>
          </a:xfrm>
        </p:spPr>
        <p:txBody>
          <a:bodyPr/>
          <a:lstStyle/>
          <a:p>
            <a:r>
              <a:rPr lang="cs-CZ" b="1" dirty="0" smtClean="0">
                <a:solidFill>
                  <a:schemeClr val="accent3"/>
                </a:solidFill>
              </a:rPr>
              <a:t>Hoffmanův přístroj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smtClean="0"/>
              <a:t>= slouží k rozkladu vody na vodík a kyslík za pomoci elektrického proudu.</a:t>
            </a:r>
          </a:p>
          <a:p>
            <a:r>
              <a:rPr lang="cs-CZ" dirty="0" smtClean="0"/>
              <a:t>Elektrody: </a:t>
            </a:r>
            <a:r>
              <a:rPr lang="cs-CZ" b="1" dirty="0" smtClean="0">
                <a:solidFill>
                  <a:schemeClr val="accent3"/>
                </a:solidFill>
              </a:rPr>
              <a:t>platina</a:t>
            </a:r>
            <a:r>
              <a:rPr lang="cs-CZ" dirty="0" smtClean="0"/>
              <a:t>.</a:t>
            </a:r>
          </a:p>
          <a:p>
            <a:r>
              <a:rPr lang="cs-CZ" dirty="0" smtClean="0"/>
              <a:t>Elektrolyt: </a:t>
            </a:r>
            <a:r>
              <a:rPr lang="cs-CZ" b="1" dirty="0" smtClean="0">
                <a:solidFill>
                  <a:schemeClr val="accent3"/>
                </a:solidFill>
              </a:rPr>
              <a:t>H</a:t>
            </a:r>
            <a:r>
              <a:rPr lang="cs-CZ" b="1" baseline="-25000" dirty="0" smtClean="0">
                <a:solidFill>
                  <a:schemeClr val="accent3"/>
                </a:solidFill>
              </a:rPr>
              <a:t>2</a:t>
            </a:r>
            <a:r>
              <a:rPr lang="cs-CZ" b="1" dirty="0" smtClean="0">
                <a:solidFill>
                  <a:schemeClr val="accent3"/>
                </a:solidFill>
              </a:rPr>
              <a:t>SO</a:t>
            </a:r>
            <a:r>
              <a:rPr lang="cs-CZ" b="1" baseline="-25000" dirty="0" smtClean="0">
                <a:solidFill>
                  <a:schemeClr val="accent3"/>
                </a:solidFill>
              </a:rPr>
              <a:t>4</a:t>
            </a:r>
            <a:r>
              <a:rPr lang="cs-CZ" b="1" dirty="0" smtClean="0">
                <a:solidFill>
                  <a:schemeClr val="accent3"/>
                </a:solidFill>
              </a:rPr>
              <a:t>+H</a:t>
            </a:r>
            <a:r>
              <a:rPr lang="cs-CZ" b="1" baseline="-25000" dirty="0" smtClean="0">
                <a:solidFill>
                  <a:schemeClr val="accent3"/>
                </a:solidFill>
              </a:rPr>
              <a:t>2</a:t>
            </a:r>
            <a:r>
              <a:rPr lang="cs-CZ" b="1" dirty="0" smtClean="0">
                <a:solidFill>
                  <a:schemeClr val="accent3"/>
                </a:solidFill>
              </a:rPr>
              <a:t>O.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Na katodě vzniká vodík.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Na anodě kyslík.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92080" y="6481192"/>
            <a:ext cx="20281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2 – Hoffmanův přístroj</a:t>
            </a:r>
            <a:endParaRPr lang="cs-CZ" sz="1200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uiExpand="1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24687" cy="685329"/>
          </a:xfrm>
        </p:spPr>
        <p:txBody>
          <a:bodyPr/>
          <a:lstStyle/>
          <a:p>
            <a:r>
              <a:rPr lang="cs-CZ" dirty="0" smtClean="0"/>
              <a:t>Galvanické pokovování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042988" y="2060848"/>
            <a:ext cx="7057404" cy="3771627"/>
          </a:xfrm>
        </p:spPr>
        <p:txBody>
          <a:bodyPr/>
          <a:lstStyle/>
          <a:p>
            <a:r>
              <a:rPr lang="cs-CZ" b="1" dirty="0" smtClean="0">
                <a:solidFill>
                  <a:schemeClr val="accent3"/>
                </a:solidFill>
              </a:rPr>
              <a:t>Galvanické pokovování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smtClean="0"/>
              <a:t>využívá principů elektrolýzy pro nanášení </a:t>
            </a:r>
            <a:r>
              <a:rPr lang="cs-CZ" b="1" dirty="0" smtClean="0">
                <a:solidFill>
                  <a:schemeClr val="accent3"/>
                </a:solidFill>
              </a:rPr>
              <a:t>vrstvy kovu </a:t>
            </a:r>
            <a:r>
              <a:rPr lang="cs-CZ" dirty="0" smtClean="0"/>
              <a:t>(většinou vzácného) </a:t>
            </a:r>
            <a:r>
              <a:rPr lang="cs-CZ" b="1" dirty="0" smtClean="0">
                <a:solidFill>
                  <a:schemeClr val="accent3"/>
                </a:solidFill>
              </a:rPr>
              <a:t>na kov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Využívá se např. v klenotnictví, </a:t>
            </a:r>
            <a:r>
              <a:rPr lang="cs-CZ" dirty="0" smtClean="0"/>
              <a:t>                                 v </a:t>
            </a:r>
            <a:r>
              <a:rPr lang="cs-CZ" dirty="0" smtClean="0"/>
              <a:t>chemickém průmyslu a ve výrobě dopravních prostředků, aj.</a:t>
            </a:r>
          </a:p>
          <a:p>
            <a:endParaRPr lang="cs-CZ" dirty="0"/>
          </a:p>
        </p:txBody>
      </p:sp>
      <p:pic>
        <p:nvPicPr>
          <p:cNvPr id="3078" name="Picture 6" descr="C:\Users\hoszowskir\AppData\Local\Microsoft\Windows\Temporary Internet Files\Content.IE5\2QHBZ273\MC9004419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395663"/>
            <a:ext cx="197802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Soubor:Copper electroplating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0"/>
            <a:ext cx="5143589" cy="654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915816" y="6541424"/>
            <a:ext cx="25724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3 – Pomědění ocelové katody.</a:t>
            </a:r>
            <a:endParaRPr lang="cs-CZ" sz="1200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xtLst/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60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DOBRÁ PRÁCE!!!</a:t>
            </a:r>
            <a:endParaRPr lang="cs-CZ" sz="6000" b="1" cap="all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4098" name="Picture 2" descr="C:\Users\hoszowskir\AppData\Local\Microsoft\Windows\Temporary Internet Files\Content.IE5\2QHBZ273\MC9004419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133600"/>
            <a:ext cx="3887788" cy="343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>
          <a:xfrm>
            <a:off x="1044575" y="549275"/>
            <a:ext cx="7024688" cy="1143000"/>
          </a:xfrm>
        </p:spPr>
        <p:txBody>
          <a:bodyPr/>
          <a:lstStyle/>
          <a:p>
            <a:pPr eaLnBrk="1" hangingPunct="1"/>
            <a:r>
              <a:rPr lang="cs-CZ" smtClean="0"/>
              <a:t>Použité zdroje</a:t>
            </a:r>
          </a:p>
        </p:txBody>
      </p:sp>
      <p:sp>
        <p:nvSpPr>
          <p:cNvPr id="21507" name="Zástupný symbol pro obsah 2"/>
          <p:cNvSpPr>
            <a:spLocks noGrp="1"/>
          </p:cNvSpPr>
          <p:nvPr>
            <p:ph idx="1"/>
          </p:nvPr>
        </p:nvSpPr>
        <p:spPr>
          <a:xfrm>
            <a:off x="611188" y="1773238"/>
            <a:ext cx="8086725" cy="4406900"/>
          </a:xfrm>
        </p:spPr>
        <p:txBody>
          <a:bodyPr/>
          <a:lstStyle/>
          <a:p>
            <a:pPr eaLnBrk="1" hangingPunct="1"/>
            <a:r>
              <a:rPr lang="cs-CZ" dirty="0" smtClean="0"/>
              <a:t>Kliparty </a:t>
            </a:r>
            <a:r>
              <a:rPr lang="cs-CZ" dirty="0"/>
              <a:t>pocházejí z archivů MS Office</a:t>
            </a:r>
            <a:r>
              <a:rPr lang="cs-CZ" dirty="0" smtClean="0"/>
              <a:t>.</a:t>
            </a:r>
          </a:p>
          <a:p>
            <a:pPr eaLnBrk="1" hangingPunct="1"/>
            <a:r>
              <a:rPr lang="cs-CZ" sz="1800" dirty="0" smtClean="0"/>
              <a:t>Obr. 1 - </a:t>
            </a:r>
            <a:r>
              <a:rPr lang="pt-BR" sz="1800" dirty="0"/>
              <a:t>TOMAS1889. </a:t>
            </a:r>
            <a:r>
              <a:rPr lang="pt-BR" sz="1800" i="1" dirty="0"/>
              <a:t>www.wikipedia.org</a:t>
            </a:r>
            <a:r>
              <a:rPr lang="pt-BR" sz="1800" dirty="0"/>
              <a:t> [online]. [cit. 12.12.2012]. Dostupný na WWW: http://</a:t>
            </a:r>
            <a:r>
              <a:rPr lang="pt-BR" sz="1800" dirty="0" smtClean="0"/>
              <a:t>cs.wikipedia.org/wiki/Soubor:Elektrol%C3%BDza.jpeg</a:t>
            </a:r>
            <a:r>
              <a:rPr lang="cs-CZ" sz="1800" dirty="0" smtClean="0"/>
              <a:t>.</a:t>
            </a:r>
          </a:p>
          <a:p>
            <a:pPr eaLnBrk="1" hangingPunct="1"/>
            <a:r>
              <a:rPr lang="cs-CZ" sz="1800" dirty="0" smtClean="0"/>
              <a:t>Obr. 2 - AUTOR </a:t>
            </a:r>
            <a:r>
              <a:rPr lang="cs-CZ" sz="1800" dirty="0"/>
              <a:t>NEUVEDEN. </a:t>
            </a:r>
            <a:r>
              <a:rPr lang="cs-CZ" sz="1800" i="1" dirty="0"/>
              <a:t>canov.jergym.cz</a:t>
            </a:r>
            <a:r>
              <a:rPr lang="cs-CZ" sz="1800" dirty="0"/>
              <a:t> [online]. [cit. 12.12.2012]. Dostupný na WWW: http://</a:t>
            </a:r>
            <a:r>
              <a:rPr lang="cs-CZ" sz="1800" dirty="0" smtClean="0"/>
              <a:t>canov.jergym.cz/</a:t>
            </a:r>
            <a:r>
              <a:rPr lang="cs-CZ" sz="1800" dirty="0" err="1" smtClean="0"/>
              <a:t>objevite</a:t>
            </a:r>
            <a:r>
              <a:rPr lang="cs-CZ" sz="1800" dirty="0" smtClean="0"/>
              <a:t>/objev4/</a:t>
            </a:r>
            <a:r>
              <a:rPr lang="cs-CZ" sz="1800" dirty="0" err="1" smtClean="0"/>
              <a:t>nic_soubory</a:t>
            </a:r>
            <a:r>
              <a:rPr lang="cs-CZ" sz="1800" dirty="0" smtClean="0"/>
              <a:t>/nicholson_electrolysis.jpg.</a:t>
            </a:r>
          </a:p>
          <a:p>
            <a:pPr eaLnBrk="1" hangingPunct="1"/>
            <a:r>
              <a:rPr lang="cs-CZ" sz="1800" dirty="0" smtClean="0"/>
              <a:t>Obr. 3 - </a:t>
            </a:r>
            <a:r>
              <a:rPr lang="nl-NL" sz="1800" dirty="0"/>
              <a:t>HENNING, Torsten. </a:t>
            </a:r>
            <a:r>
              <a:rPr lang="nl-NL" sz="1800" i="1" dirty="0"/>
              <a:t>www.wikipedia.org</a:t>
            </a:r>
            <a:r>
              <a:rPr lang="nl-NL" sz="1800" dirty="0"/>
              <a:t> [online]. [cit. 12.12.2012]. Dostupný na WWW: http://</a:t>
            </a:r>
            <a:r>
              <a:rPr lang="nl-NL" sz="1800" dirty="0" smtClean="0"/>
              <a:t>cs.wikipedia.org/wiki/Soubor:Copper_electroplating.svg</a:t>
            </a:r>
            <a:r>
              <a:rPr lang="cs-CZ" sz="1800" dirty="0" smtClean="0"/>
              <a:t>.</a:t>
            </a:r>
            <a:r>
              <a:rPr lang="nl-NL" sz="1800" dirty="0" smtClean="0"/>
              <a:t> </a:t>
            </a:r>
            <a:endParaRPr lang="cs-CZ" sz="1800" dirty="0" smtClean="0"/>
          </a:p>
          <a:p>
            <a:pPr eaLnBrk="1" hangingPunct="1"/>
            <a:endParaRPr lang="cs-CZ" sz="1400" dirty="0" smtClean="0">
              <a:latin typeface="Franklin Gothic Book" pitchFamily="34" charset="0"/>
            </a:endParaRPr>
          </a:p>
          <a:p>
            <a:pPr eaLnBrk="1" hangingPunct="1"/>
            <a:endParaRPr lang="cs-CZ" sz="1400" dirty="0" smtClean="0">
              <a:latin typeface="Franklin Gothic Book" pitchFamily="34" charset="0"/>
            </a:endParaRPr>
          </a:p>
          <a:p>
            <a:pPr eaLnBrk="1" hangingPunct="1"/>
            <a:endParaRPr lang="cs-CZ" sz="1400" dirty="0" smtClean="0">
              <a:latin typeface="Franklin Gothic Book" pitchFamily="34" charset="0"/>
            </a:endParaRPr>
          </a:p>
          <a:p>
            <a:pPr eaLnBrk="1" hangingPunct="1"/>
            <a:endParaRPr lang="cs-CZ" sz="1400" dirty="0" smtClean="0">
              <a:latin typeface="Franklin Gothic Book" pitchFamily="34" charset="0"/>
            </a:endParaRPr>
          </a:p>
          <a:p>
            <a:pPr eaLnBrk="1" hangingPunct="1"/>
            <a:endParaRPr lang="cs-CZ" sz="1400" dirty="0" smtClean="0"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Radek </a:t>
            </a:r>
            <a:r>
              <a:rPr lang="cs-CZ" sz="1400" i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Hoszowski</a:t>
            </a:r>
            <a:endParaRPr lang="cs-CZ" sz="14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509" name="Obdélník 4"/>
          <p:cNvSpPr>
            <a:spLocks noChangeArrowheads="1"/>
          </p:cNvSpPr>
          <p:nvPr/>
        </p:nvSpPr>
        <p:spPr bwMode="auto">
          <a:xfrm>
            <a:off x="755650" y="549275"/>
            <a:ext cx="6442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 </a:t>
            </a:r>
            <a:r>
              <a:rPr lang="cs-CZ" sz="2400" dirty="0">
                <a:latin typeface="Franklin Gothic Book" pitchFamily="34" charset="0"/>
              </a:rPr>
              <a:t>Veškeré použité obrázky (kliparty) </a:t>
            </a:r>
            <a:r>
              <a:rPr lang="cs-CZ" sz="2400" dirty="0" smtClean="0">
                <a:latin typeface="Franklin Gothic Book" pitchFamily="34" charset="0"/>
              </a:rPr>
              <a:t>pocházejí</a:t>
            </a:r>
            <a:endParaRPr lang="cs-CZ" sz="2400" dirty="0">
              <a:latin typeface="Franklin Gothic Book" pitchFamily="34" charset="0"/>
            </a:endParaRPr>
          </a:p>
          <a:p>
            <a:endParaRPr lang="cs-CZ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661</TotalTime>
  <Words>376</Words>
  <Application>Microsoft Office PowerPoint</Application>
  <PresentationFormat>Předvádění na obrazovce (4:3)</PresentationFormat>
  <Paragraphs>59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Austin</vt:lpstr>
      <vt:lpstr>1_Austin</vt:lpstr>
      <vt:lpstr>Snímek 1</vt:lpstr>
      <vt:lpstr>Výukový materiál</vt:lpstr>
      <vt:lpstr>Snímek 3</vt:lpstr>
      <vt:lpstr>Elektrolýza</vt:lpstr>
      <vt:lpstr>Princip elektrolýzy</vt:lpstr>
      <vt:lpstr>Snímek 6</vt:lpstr>
      <vt:lpstr>Hoffmanův přístroj</vt:lpstr>
      <vt:lpstr>Galvanické pokovování</vt:lpstr>
      <vt:lpstr>Snímek 9</vt:lpstr>
      <vt:lpstr>DOBRÁ PRÁCE!!!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Dum</cp:lastModifiedBy>
  <cp:revision>77</cp:revision>
  <dcterms:created xsi:type="dcterms:W3CDTF">2011-04-17T19:50:20Z</dcterms:created>
  <dcterms:modified xsi:type="dcterms:W3CDTF">2013-01-09T08:08:42Z</dcterms:modified>
</cp:coreProperties>
</file>