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70" r:id="rId8"/>
    <p:sldId id="271" r:id="rId9"/>
    <p:sldId id="272" r:id="rId10"/>
    <p:sldId id="273" r:id="rId11"/>
    <p:sldId id="276" r:id="rId12"/>
    <p:sldId id="277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60" d="100"/>
          <a:sy n="60" d="100"/>
        </p:scale>
        <p:origin x="-402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EEB6080B-BDEC-463A-BE0E-8B68DAC3F92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943FF59D-6F88-422D-B09A-E2336C4165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445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0BD71-057A-47AE-932E-AA8095FA10DA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11462-5659-4023-B2B1-FE18FC2B7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40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BE1D8-4785-495D-BB1F-1908A0CA09C1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27EE6-41FD-4B09-BA92-D146DAE22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529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E7669-551C-4D0C-8DA1-3EFD32DA346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53458-0E88-4EA7-9E26-4ABAB37F78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176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FBBDD7-0053-4A78-A743-D95669F1E05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97EB0-A663-443F-A429-3CC9513246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354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2FE31-8B59-4DB7-B37B-245B728A040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14A6D-76AC-482C-9F7A-DF69DC46A9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782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511D0-8B10-4B98-BAC2-52A019E6EF0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72ED6-5145-44A0-95CE-80F011ADF4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642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CA9914-785D-492E-84E8-5AA0573DB591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79857-755E-4E6E-85B8-6DAA9A1990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737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52631-7E25-4467-8C62-12D9A10B40C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92CDF-2637-4ADC-83EB-6C8AD997C5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901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8DE46-0073-40F7-99B2-6E14B3FCA6D4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12AF1-2073-4E1F-9C7F-29A9F6250B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902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088FF-F1EE-4035-A5BA-C51D749A73B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56FA0-CF24-4605-B93A-033CAB30E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372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95194324-A3FD-4B5C-A426-8054A223998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DC9B4391-067A-48EE-A3B9-9D7879B2AA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902" r:id="rId8"/>
    <p:sldLayoutId id="2147483903" r:id="rId9"/>
    <p:sldLayoutId id="2147483891" r:id="rId10"/>
    <p:sldLayoutId id="214748389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5/51/Luigi_Galvani,_oil-painting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5/52/Alessandro_Volta.jpe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sz="2800" dirty="0" smtClean="0">
                <a:solidFill>
                  <a:srgbClr val="443329"/>
                </a:solidFill>
              </a:rPr>
              <a:t>Fyzika – Chemické zdroje napětí</a:t>
            </a:r>
          </a:p>
        </p:txBody>
      </p:sp>
      <p:pic>
        <p:nvPicPr>
          <p:cNvPr id="9219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05_02_32_INOVACE_07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1024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11268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Seznámení s principem chemických zdrojů napětí. Využití těchto zdrojů v praxi.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chemický zdroj napětí, akumulátor, elektrolyt.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11269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CHEMICKÉ ZDROJE NAPĚTÍ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687" cy="685329"/>
          </a:xfrm>
        </p:spPr>
        <p:txBody>
          <a:bodyPr/>
          <a:lstStyle/>
          <a:p>
            <a:r>
              <a:rPr lang="cs-CZ" dirty="0" smtClean="0"/>
              <a:t>Chemický zdroj napětí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2988" y="1844824"/>
            <a:ext cx="6777037" cy="3987651"/>
          </a:xfrm>
        </p:spPr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Chemický zdroj napětí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= zdroj napětí, který převádí chemickou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energii na energii elektrickou.</a:t>
            </a:r>
          </a:p>
          <a:p>
            <a:r>
              <a:rPr lang="cs-CZ" dirty="0" smtClean="0"/>
              <a:t>Byly objeveny </a:t>
            </a:r>
            <a:r>
              <a:rPr lang="cs-CZ" b="1" dirty="0" err="1" smtClean="0">
                <a:solidFill>
                  <a:schemeClr val="accent3"/>
                </a:solidFill>
              </a:rPr>
              <a:t>Luigi</a:t>
            </a:r>
            <a:r>
              <a:rPr lang="cs-CZ" b="1" dirty="0" smtClean="0">
                <a:solidFill>
                  <a:schemeClr val="accent3"/>
                </a:solidFill>
              </a:rPr>
              <a:t> </a:t>
            </a:r>
            <a:r>
              <a:rPr lang="cs-CZ" b="1" dirty="0" err="1" smtClean="0">
                <a:solidFill>
                  <a:schemeClr val="accent3"/>
                </a:solidFill>
              </a:rPr>
              <a:t>Galvanim</a:t>
            </a:r>
            <a:r>
              <a:rPr lang="cs-CZ" b="1" dirty="0" smtClean="0">
                <a:solidFill>
                  <a:schemeClr val="accent3"/>
                </a:solidFill>
              </a:rPr>
              <a:t> </a:t>
            </a:r>
          </a:p>
          <a:p>
            <a:pPr marL="6985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</a:t>
            </a:r>
            <a:r>
              <a:rPr lang="cs-CZ" dirty="0" smtClean="0"/>
              <a:t>v polovině 18. století.</a:t>
            </a:r>
          </a:p>
          <a:p>
            <a:r>
              <a:rPr lang="cs-CZ" dirty="0" smtClean="0"/>
              <a:t>Většinou jsou tvořeny </a:t>
            </a:r>
            <a:r>
              <a:rPr lang="cs-CZ" b="1" dirty="0" smtClean="0">
                <a:solidFill>
                  <a:schemeClr val="accent3"/>
                </a:solidFill>
              </a:rPr>
              <a:t>dvěma </a:t>
            </a:r>
          </a:p>
          <a:p>
            <a:pPr marL="69850" indent="0">
              <a:buNone/>
            </a:pPr>
            <a:r>
              <a:rPr lang="cs-CZ" b="1" dirty="0">
                <a:solidFill>
                  <a:schemeClr val="accent3"/>
                </a:solidFill>
              </a:rPr>
              <a:t> </a:t>
            </a:r>
            <a:r>
              <a:rPr lang="cs-CZ" b="1" dirty="0" smtClean="0">
                <a:solidFill>
                  <a:schemeClr val="accent3"/>
                </a:solidFill>
              </a:rPr>
              <a:t>   rozdílnými kovy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a </a:t>
            </a:r>
          </a:p>
          <a:p>
            <a:pPr marL="6985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 smtClean="0">
                <a:solidFill>
                  <a:schemeClr val="accent3"/>
                </a:solidFill>
              </a:rPr>
              <a:t>elektrolytem</a:t>
            </a:r>
            <a:r>
              <a:rPr lang="cs-CZ" b="1" dirty="0" smtClean="0"/>
              <a:t>.</a:t>
            </a:r>
            <a:endParaRPr lang="cs-CZ" dirty="0"/>
          </a:p>
        </p:txBody>
      </p:sp>
      <p:pic>
        <p:nvPicPr>
          <p:cNvPr id="1028" name="Picture 4" descr="Soubor:Luigi Galvani, oil-paint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348880"/>
            <a:ext cx="2605503" cy="3582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12160" y="5931446"/>
            <a:ext cx="166058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</a:t>
            </a:r>
            <a:r>
              <a:rPr lang="cs-CZ" sz="1200" dirty="0" err="1" smtClean="0"/>
              <a:t>Luigi</a:t>
            </a:r>
            <a:r>
              <a:rPr lang="cs-CZ" sz="1200" dirty="0" smtClean="0"/>
              <a:t> </a:t>
            </a:r>
            <a:r>
              <a:rPr lang="cs-CZ" sz="1200" dirty="0" err="1" smtClean="0"/>
              <a:t>Galvani</a:t>
            </a:r>
            <a:endParaRPr lang="cs-CZ" sz="12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687" cy="757337"/>
          </a:xfrm>
        </p:spPr>
        <p:txBody>
          <a:bodyPr/>
          <a:lstStyle/>
          <a:p>
            <a:r>
              <a:rPr lang="cs-CZ" dirty="0" smtClean="0"/>
              <a:t>Galvanický článek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1916832"/>
            <a:ext cx="6913388" cy="3508375"/>
          </a:xfrm>
        </p:spPr>
        <p:txBody>
          <a:bodyPr/>
          <a:lstStyle/>
          <a:p>
            <a:r>
              <a:rPr lang="cs-CZ" dirty="0" smtClean="0"/>
              <a:t>Na galvanickém článku vzniká </a:t>
            </a:r>
            <a:r>
              <a:rPr lang="cs-CZ" b="1" dirty="0" smtClean="0">
                <a:solidFill>
                  <a:schemeClr val="accent3"/>
                </a:solidFill>
              </a:rPr>
              <a:t>elektromotorické napětí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Vzniká z rozdílu potenciálů na elektrodách.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Potenciály</a:t>
            </a:r>
            <a:r>
              <a:rPr lang="cs-CZ" b="1" dirty="0" smtClean="0"/>
              <a:t> </a:t>
            </a:r>
            <a:r>
              <a:rPr lang="cs-CZ" dirty="0" smtClean="0"/>
              <a:t>jsou důsledkem chemické reakce mezi elektrodami a elektrolytem.</a:t>
            </a:r>
          </a:p>
          <a:p>
            <a:r>
              <a:rPr lang="cs-CZ" dirty="0" smtClean="0"/>
              <a:t>Reakce mohou být </a:t>
            </a:r>
            <a:r>
              <a:rPr lang="cs-CZ" b="1" dirty="0" smtClean="0">
                <a:solidFill>
                  <a:schemeClr val="accent3"/>
                </a:solidFill>
              </a:rPr>
              <a:t>samovolné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nebo zapříčiněné </a:t>
            </a:r>
            <a:r>
              <a:rPr lang="cs-CZ" b="1" dirty="0" smtClean="0">
                <a:solidFill>
                  <a:schemeClr val="accent3"/>
                </a:solidFill>
              </a:rPr>
              <a:t>průchodem elektrického proudu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hoszowskir\AppData\Local\Microsoft\Windows\Temporary Internet Files\Content.IE5\TEOCG5KN\MC90044190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2514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2267744" y="908720"/>
            <a:ext cx="4608512" cy="5328591"/>
            <a:chOff x="0" y="0"/>
            <a:chExt cx="2505075" cy="3152775"/>
          </a:xfrm>
        </p:grpSpPr>
        <p:pic>
          <p:nvPicPr>
            <p:cNvPr id="12" name="Obrázek 11" descr="http://www.energyweb.cz/web/EE/images/05/52_06.gif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57150"/>
              <a:ext cx="2505075" cy="309562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Obdélník 14"/>
            <p:cNvSpPr/>
            <p:nvPr/>
          </p:nvSpPr>
          <p:spPr>
            <a:xfrm>
              <a:off x="1476375" y="0"/>
              <a:ext cx="895350" cy="3429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3325379" y="6539529"/>
            <a:ext cx="26656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Princip galvanického článku</a:t>
            </a:r>
            <a:endParaRPr lang="cs-CZ" sz="12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08720"/>
            <a:ext cx="7024687" cy="685329"/>
          </a:xfrm>
        </p:spPr>
        <p:txBody>
          <a:bodyPr/>
          <a:lstStyle/>
          <a:p>
            <a:r>
              <a:rPr lang="cs-CZ" dirty="0" smtClean="0"/>
              <a:t>První galvanický článek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916832"/>
            <a:ext cx="6777037" cy="3915643"/>
          </a:xfrm>
        </p:spPr>
        <p:txBody>
          <a:bodyPr/>
          <a:lstStyle/>
          <a:p>
            <a:r>
              <a:rPr lang="cs-CZ" dirty="0" smtClean="0"/>
              <a:t>První chemický zdroj elektrického napětí sestrojil v roce </a:t>
            </a:r>
            <a:r>
              <a:rPr lang="cs-CZ" b="1" dirty="0" smtClean="0">
                <a:solidFill>
                  <a:schemeClr val="accent3"/>
                </a:solidFill>
              </a:rPr>
              <a:t>1799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italský fyzik </a:t>
            </a:r>
            <a:r>
              <a:rPr lang="cs-CZ" b="1" dirty="0" smtClean="0">
                <a:solidFill>
                  <a:schemeClr val="accent3"/>
                </a:solidFill>
              </a:rPr>
              <a:t>Alessandro Volta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Nazval jej </a:t>
            </a:r>
            <a:r>
              <a:rPr lang="cs-CZ" b="1" dirty="0" smtClean="0">
                <a:solidFill>
                  <a:schemeClr val="accent3"/>
                </a:solidFill>
              </a:rPr>
              <a:t>Voltův sloup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Princip zdroje nazval po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objeviteli této chemické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reakce </a:t>
            </a:r>
            <a:r>
              <a:rPr lang="cs-CZ" b="1" dirty="0" smtClean="0">
                <a:solidFill>
                  <a:schemeClr val="accent3"/>
                </a:solidFill>
              </a:rPr>
              <a:t>galvanický článek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Tento název přetrval </a:t>
            </a:r>
          </a:p>
          <a:p>
            <a:pPr marL="69850" indent="0">
              <a:buNone/>
            </a:pPr>
            <a:r>
              <a:rPr lang="cs-CZ" dirty="0" smtClean="0"/>
              <a:t>   dodnes.</a:t>
            </a:r>
            <a:endParaRPr lang="cs-CZ" dirty="0"/>
          </a:p>
        </p:txBody>
      </p:sp>
      <p:pic>
        <p:nvPicPr>
          <p:cNvPr id="4098" name="Picture 2" descr="Soubor:Alessandro Volta.jpe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708920"/>
            <a:ext cx="3124565" cy="3845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1501" y="6554539"/>
            <a:ext cx="191776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Alessandro Volta</a:t>
            </a:r>
            <a:endParaRPr lang="cs-CZ" sz="12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687" cy="685329"/>
          </a:xfrm>
        </p:spPr>
        <p:txBody>
          <a:bodyPr/>
          <a:lstStyle/>
          <a:p>
            <a:r>
              <a:rPr lang="cs-CZ" dirty="0" smtClean="0"/>
              <a:t>Suchý článek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844824"/>
            <a:ext cx="6777037" cy="3987651"/>
          </a:xfrm>
        </p:spPr>
        <p:txBody>
          <a:bodyPr/>
          <a:lstStyle/>
          <a:p>
            <a:r>
              <a:rPr lang="cs-CZ" dirty="0" smtClean="0"/>
              <a:t>Označován také jako </a:t>
            </a:r>
            <a:r>
              <a:rPr lang="cs-CZ" b="1" dirty="0" err="1" smtClean="0">
                <a:solidFill>
                  <a:schemeClr val="accent3"/>
                </a:solidFill>
              </a:rPr>
              <a:t>zinko</a:t>
            </a:r>
            <a:r>
              <a:rPr lang="cs-CZ" b="1" dirty="0" smtClean="0">
                <a:solidFill>
                  <a:schemeClr val="accent3"/>
                </a:solidFill>
              </a:rPr>
              <a:t>-uhlíkový článek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Patřil k nejrozšířenějším článkům, nyní je nahrazován dokonalejšími články.</a:t>
            </a:r>
          </a:p>
          <a:p>
            <a:r>
              <a:rPr lang="cs-CZ" dirty="0" smtClean="0"/>
              <a:t>Vynalezen na základě tzv. </a:t>
            </a:r>
            <a:r>
              <a:rPr lang="cs-CZ" b="1" dirty="0" err="1" smtClean="0">
                <a:solidFill>
                  <a:schemeClr val="accent3"/>
                </a:solidFill>
              </a:rPr>
              <a:t>Leclanchéova</a:t>
            </a:r>
            <a:r>
              <a:rPr lang="cs-CZ" b="1" dirty="0" smtClean="0">
                <a:solidFill>
                  <a:schemeClr val="accent3"/>
                </a:solidFill>
              </a:rPr>
              <a:t> článku</a:t>
            </a:r>
            <a:r>
              <a:rPr lang="cs-CZ" b="1" dirty="0" smtClean="0"/>
              <a:t>.</a:t>
            </a:r>
            <a:endParaRPr lang="cs-CZ" dirty="0"/>
          </a:p>
        </p:txBody>
      </p:sp>
      <p:pic>
        <p:nvPicPr>
          <p:cNvPr id="3074" name="Picture 2" descr="http://www.batteryfacts.co.uk/images/History/Leclanch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61304"/>
            <a:ext cx="2088232" cy="2858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08024" y="6433516"/>
            <a:ext cx="21046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Georges </a:t>
            </a:r>
            <a:r>
              <a:rPr lang="cs-CZ" sz="1200" dirty="0" err="1" smtClean="0"/>
              <a:t>Leclanché</a:t>
            </a:r>
            <a:endParaRPr lang="cs-CZ" sz="1200" dirty="0"/>
          </a:p>
        </p:txBody>
      </p:sp>
      <p:pic>
        <p:nvPicPr>
          <p:cNvPr id="3075" name="Picture 3" descr="C:\Users\hoszowskir\AppData\Local\Microsoft\Windows\Temporary Internet Files\Content.IE5\2QHBZ273\MC9004419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695097"/>
            <a:ext cx="197802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403648" y="548680"/>
            <a:ext cx="6408712" cy="5976664"/>
            <a:chOff x="0" y="0"/>
            <a:chExt cx="4352925" cy="3819525"/>
          </a:xfrm>
        </p:grpSpPr>
        <p:pic>
          <p:nvPicPr>
            <p:cNvPr id="5" name="Obrázek 4" descr="http://dragonadam.wz.cz/obrazky/suchy_clanek.gif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4352925" cy="375285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" name="Obdélník 5"/>
            <p:cNvSpPr/>
            <p:nvPr/>
          </p:nvSpPr>
          <p:spPr>
            <a:xfrm>
              <a:off x="1266825" y="3438525"/>
              <a:ext cx="1095375" cy="381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2852086" y="6525344"/>
            <a:ext cx="24460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Schéma suchého článku</a:t>
            </a:r>
            <a:endParaRPr lang="cs-CZ" sz="12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52736"/>
            <a:ext cx="7024687" cy="757337"/>
          </a:xfrm>
        </p:spPr>
        <p:txBody>
          <a:bodyPr/>
          <a:lstStyle/>
          <a:p>
            <a:r>
              <a:rPr lang="cs-CZ" dirty="0" smtClean="0"/>
              <a:t>Akumulátor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988840"/>
            <a:ext cx="7057404" cy="3843635"/>
          </a:xfrm>
        </p:spPr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Akumulátor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= zdroj elektrického proudu, který lze </a:t>
            </a:r>
            <a:r>
              <a:rPr lang="cs-CZ" b="1" dirty="0" smtClean="0">
                <a:solidFill>
                  <a:schemeClr val="accent3"/>
                </a:solidFill>
              </a:rPr>
              <a:t>opakovaně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nabíjet.</a:t>
            </a:r>
          </a:p>
          <a:p>
            <a:r>
              <a:rPr lang="cs-CZ" dirty="0" smtClean="0"/>
              <a:t>Jedním z nejpoužívanějších je </a:t>
            </a:r>
            <a:r>
              <a:rPr lang="cs-CZ" b="1" dirty="0" smtClean="0">
                <a:solidFill>
                  <a:schemeClr val="accent3"/>
                </a:solidFill>
              </a:rPr>
              <a:t>olověný akumulátor</a:t>
            </a:r>
            <a:r>
              <a:rPr lang="cs-CZ" dirty="0" smtClean="0"/>
              <a:t>.</a:t>
            </a:r>
          </a:p>
          <a:p>
            <a:r>
              <a:rPr lang="cs-CZ" dirty="0" smtClean="0"/>
              <a:t>Skládá se z </a:t>
            </a:r>
            <a:r>
              <a:rPr lang="cs-CZ" b="1" dirty="0" smtClean="0">
                <a:solidFill>
                  <a:schemeClr val="accent3"/>
                </a:solidFill>
              </a:rPr>
              <a:t>olověných elektrod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a elektrolytu tvořeného z </a:t>
            </a:r>
            <a:r>
              <a:rPr lang="cs-CZ" b="1" dirty="0" smtClean="0">
                <a:solidFill>
                  <a:schemeClr val="accent3"/>
                </a:solidFill>
              </a:rPr>
              <a:t>H</a:t>
            </a:r>
            <a:r>
              <a:rPr lang="cs-CZ" b="1" baseline="-25000" dirty="0" smtClean="0">
                <a:solidFill>
                  <a:schemeClr val="accent3"/>
                </a:solidFill>
              </a:rPr>
              <a:t>2</a:t>
            </a:r>
            <a:r>
              <a:rPr lang="cs-CZ" b="1" dirty="0" smtClean="0">
                <a:solidFill>
                  <a:schemeClr val="accent3"/>
                </a:solidFill>
              </a:rPr>
              <a:t>SO</a:t>
            </a:r>
            <a:r>
              <a:rPr lang="cs-CZ" b="1" baseline="-25000" dirty="0" smtClean="0">
                <a:solidFill>
                  <a:schemeClr val="accent3"/>
                </a:solidFill>
              </a:rPr>
              <a:t>4</a:t>
            </a:r>
            <a:r>
              <a:rPr lang="cs-CZ" b="1" dirty="0" smtClean="0">
                <a:solidFill>
                  <a:schemeClr val="accent3"/>
                </a:solidFill>
              </a:rPr>
              <a:t>+H</a:t>
            </a:r>
            <a:r>
              <a:rPr lang="cs-CZ" b="1" baseline="-25000" dirty="0" smtClean="0">
                <a:solidFill>
                  <a:schemeClr val="accent3"/>
                </a:solidFill>
              </a:rPr>
              <a:t>2</a:t>
            </a:r>
            <a:r>
              <a:rPr lang="cs-CZ" b="1" dirty="0" smtClean="0">
                <a:solidFill>
                  <a:schemeClr val="accent3"/>
                </a:solidFill>
              </a:rPr>
              <a:t>O</a:t>
            </a:r>
            <a:r>
              <a:rPr lang="cs-CZ" b="1" dirty="0" smtClean="0"/>
              <a:t>.</a:t>
            </a:r>
            <a:endParaRPr lang="cs-CZ" dirty="0" smtClean="0"/>
          </a:p>
          <a:p>
            <a:r>
              <a:rPr lang="cs-CZ" dirty="0" smtClean="0"/>
              <a:t>Články můžeme spojovat sériově, abychom docílili většího napětí.</a:t>
            </a:r>
          </a:p>
          <a:p>
            <a:r>
              <a:rPr lang="cs-CZ" dirty="0" smtClean="0"/>
              <a:t>Po sestavení se </a:t>
            </a:r>
            <a:r>
              <a:rPr lang="cs-CZ" b="1" dirty="0" smtClean="0">
                <a:solidFill>
                  <a:schemeClr val="accent3"/>
                </a:solidFill>
              </a:rPr>
              <a:t>musí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nabít – jinak nefunguje!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olověného akumulátoru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nabíjení se na </a:t>
            </a:r>
            <a:r>
              <a:rPr lang="cs-CZ" b="1" dirty="0" smtClean="0">
                <a:solidFill>
                  <a:schemeClr val="accent3"/>
                </a:solidFill>
              </a:rPr>
              <a:t>anodě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tvoří vrstva </a:t>
            </a:r>
            <a:r>
              <a:rPr lang="cs-CZ" b="1" dirty="0" smtClean="0">
                <a:solidFill>
                  <a:schemeClr val="accent3"/>
                </a:solidFill>
              </a:rPr>
              <a:t>oxidu </a:t>
            </a:r>
            <a:r>
              <a:rPr lang="cs-CZ" b="1" dirty="0" err="1" smtClean="0">
                <a:solidFill>
                  <a:schemeClr val="accent3"/>
                </a:solidFill>
              </a:rPr>
              <a:t>olovičitého</a:t>
            </a:r>
            <a:r>
              <a:rPr lang="cs-CZ" b="1" dirty="0" smtClean="0"/>
              <a:t> - </a:t>
            </a:r>
            <a:r>
              <a:rPr lang="cs-CZ" dirty="0" smtClean="0"/>
              <a:t>PbO</a:t>
            </a:r>
            <a:r>
              <a:rPr lang="cs-CZ" baseline="-25000" dirty="0" smtClean="0"/>
              <a:t>2</a:t>
            </a:r>
            <a:r>
              <a:rPr lang="cs-CZ" dirty="0" smtClean="0"/>
              <a:t>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Katoda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zůstává olověná.</a:t>
            </a:r>
          </a:p>
          <a:p>
            <a:r>
              <a:rPr lang="cs-CZ" dirty="0" smtClean="0"/>
              <a:t>Při provozu se vylučuje </a:t>
            </a:r>
            <a:r>
              <a:rPr lang="cs-CZ" b="1" dirty="0" smtClean="0">
                <a:solidFill>
                  <a:schemeClr val="accent3"/>
                </a:solidFill>
              </a:rPr>
              <a:t>síran olovnatý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- PbSO</a:t>
            </a:r>
            <a:r>
              <a:rPr lang="cs-CZ" baseline="-25000" dirty="0" smtClean="0"/>
              <a:t>4</a:t>
            </a:r>
            <a:r>
              <a:rPr lang="cs-CZ" dirty="0" smtClean="0"/>
              <a:t> – znehodnocuje akumulátor.</a:t>
            </a:r>
          </a:p>
          <a:p>
            <a:endParaRPr lang="cs-CZ" dirty="0" smtClean="0"/>
          </a:p>
          <a:p>
            <a:endParaRPr lang="cs-CZ" baseline="-25000" dirty="0" smtClean="0"/>
          </a:p>
          <a:p>
            <a:endParaRPr lang="cs-CZ" dirty="0"/>
          </a:p>
        </p:txBody>
      </p:sp>
      <p:pic>
        <p:nvPicPr>
          <p:cNvPr id="5122" name="Picture 2" descr="C:\Users\hoszowskir\AppData\Local\Microsoft\Windows\Temporary Internet Files\Content.IE5\2QHBZ273\MC9004419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383087"/>
            <a:ext cx="197802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39480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043608" y="476672"/>
            <a:ext cx="7056784" cy="5976663"/>
            <a:chOff x="0" y="0"/>
            <a:chExt cx="5353050" cy="4829175"/>
          </a:xfrm>
        </p:grpSpPr>
        <p:pic>
          <p:nvPicPr>
            <p:cNvPr id="5" name="Obrázek 4" descr="http://www.akuvavra.cz/data/eshop_orda/product/1276-detail/konstrukce-baterie.jp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5353050" cy="48291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5" descr="http://pb-autobaterie.cz/192-249-large/autobaterie-varta-silver-dynamic-77ah-12v-780a-577400.jp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66" t="12333" r="5668" b="9000"/>
            <a:stretch/>
          </p:blipFill>
          <p:spPr bwMode="auto">
            <a:xfrm>
              <a:off x="2724150" y="152400"/>
              <a:ext cx="1924050" cy="1704975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sp>
        <p:nvSpPr>
          <p:cNvPr id="8" name="TextovéPole 7"/>
          <p:cNvSpPr txBox="1"/>
          <p:nvPr/>
        </p:nvSpPr>
        <p:spPr>
          <a:xfrm>
            <a:off x="2411760" y="6581001"/>
            <a:ext cx="401218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Příklad automobilového olověného akumulátoru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525565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dirty="0" smtClean="0"/>
              <a:t>Kliparty </a:t>
            </a:r>
            <a:r>
              <a:rPr lang="cs-CZ" dirty="0"/>
              <a:t>pocházejí z archivů MS Office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sz="1400" dirty="0" smtClean="0"/>
              <a:t>Obr. 1 - </a:t>
            </a:r>
            <a:r>
              <a:rPr lang="pt-BR" sz="1400" dirty="0"/>
              <a:t>AUTOR NEZNÁMÝ. </a:t>
            </a:r>
            <a:r>
              <a:rPr lang="pt-BR" sz="1400" i="1" dirty="0"/>
              <a:t>www.wikimedia.cz</a:t>
            </a:r>
            <a:r>
              <a:rPr lang="pt-BR" sz="1400" dirty="0"/>
              <a:t> [online]. [cit. </a:t>
            </a:r>
            <a:r>
              <a:rPr lang="pt-BR" sz="1400" dirty="0" smtClean="0"/>
              <a:t>12.</a:t>
            </a:r>
            <a:r>
              <a:rPr lang="cs-CZ" sz="1400" dirty="0" smtClean="0"/>
              <a:t>8</a:t>
            </a:r>
            <a:r>
              <a:rPr lang="pt-BR" sz="1400" dirty="0" smtClean="0"/>
              <a:t>.2012</a:t>
            </a:r>
            <a:r>
              <a:rPr lang="pt-BR" sz="1400" dirty="0"/>
              <a:t>]. Dostupný na WWW: http://</a:t>
            </a:r>
            <a:r>
              <a:rPr lang="pt-BR" sz="1400" dirty="0" smtClean="0"/>
              <a:t>upload.wikimedia.org/wikipedia/commons/5/51/Luigi_Galvani%2C_oil-painting.jpg</a:t>
            </a:r>
            <a:r>
              <a:rPr lang="cs-CZ" sz="1400" dirty="0" smtClean="0"/>
              <a:t>.</a:t>
            </a:r>
          </a:p>
          <a:p>
            <a:pPr eaLnBrk="1" hangingPunct="1"/>
            <a:r>
              <a:rPr lang="cs-CZ" sz="1400" dirty="0" smtClean="0"/>
              <a:t>Obr. 2 - AUTOR </a:t>
            </a:r>
            <a:r>
              <a:rPr lang="cs-CZ" sz="1400" dirty="0"/>
              <a:t>NEUVEDEN. </a:t>
            </a:r>
            <a:r>
              <a:rPr lang="cs-CZ" sz="1400" i="1" dirty="0" err="1"/>
              <a:t>Energyweb</a:t>
            </a:r>
            <a:r>
              <a:rPr lang="cs-CZ" sz="1400" dirty="0"/>
              <a:t> [online]. [cit. </a:t>
            </a:r>
            <a:r>
              <a:rPr lang="cs-CZ" sz="1400" dirty="0" smtClean="0"/>
              <a:t>11.8.2012</a:t>
            </a:r>
            <a:r>
              <a:rPr lang="cs-CZ" sz="1400" dirty="0"/>
              <a:t>]. Dostupný na WWW: </a:t>
            </a:r>
            <a:r>
              <a:rPr lang="cs-CZ" sz="1400" u="sng" dirty="0"/>
              <a:t>http://</a:t>
            </a:r>
            <a:r>
              <a:rPr lang="cs-CZ" sz="1400" u="sng" dirty="0" smtClean="0"/>
              <a:t>www.energyweb.cz/web/</a:t>
            </a:r>
            <a:r>
              <a:rPr lang="cs-CZ" sz="1400" u="sng" dirty="0" err="1" smtClean="0"/>
              <a:t>index.php?display_page</a:t>
            </a:r>
            <a:r>
              <a:rPr lang="cs-CZ" sz="1400" u="sng" dirty="0" smtClean="0"/>
              <a:t>=2&amp;subitem=1&amp;ee_chapter=5.2.4.</a:t>
            </a:r>
            <a:endParaRPr lang="cs-CZ" sz="1400" dirty="0"/>
          </a:p>
          <a:p>
            <a:pPr eaLnBrk="1" hangingPunct="1"/>
            <a:r>
              <a:rPr lang="cs-CZ" sz="1400" dirty="0" smtClean="0"/>
              <a:t>Obr. 3 - </a:t>
            </a:r>
            <a:r>
              <a:rPr lang="pt-BR" sz="1400" dirty="0" smtClean="0"/>
              <a:t>AUTOR </a:t>
            </a:r>
            <a:r>
              <a:rPr lang="pt-BR" sz="1400" dirty="0"/>
              <a:t>NEZNÁMÝ. </a:t>
            </a:r>
            <a:r>
              <a:rPr lang="pt-BR" sz="1400" i="1" dirty="0"/>
              <a:t>www.wikipedia.org</a:t>
            </a:r>
            <a:r>
              <a:rPr lang="pt-BR" sz="1400" dirty="0"/>
              <a:t> [online]. [cit. </a:t>
            </a:r>
            <a:r>
              <a:rPr lang="pt-BR" sz="1400" dirty="0" smtClean="0"/>
              <a:t>12.</a:t>
            </a:r>
            <a:r>
              <a:rPr lang="cs-CZ" sz="1400" dirty="0" smtClean="0"/>
              <a:t>10</a:t>
            </a:r>
            <a:r>
              <a:rPr lang="pt-BR" sz="1400" dirty="0" smtClean="0"/>
              <a:t>.2012</a:t>
            </a:r>
            <a:r>
              <a:rPr lang="pt-BR" sz="1400" dirty="0"/>
              <a:t>]. Dostupný na WWW: http://</a:t>
            </a:r>
            <a:r>
              <a:rPr lang="pt-BR" sz="1400" dirty="0" smtClean="0"/>
              <a:t>cs.wikipedia.org/wiki/Soubor:Alessandro_Volta.jpeg</a:t>
            </a:r>
            <a:r>
              <a:rPr lang="cs-CZ" sz="1400" dirty="0" smtClean="0"/>
              <a:t>.</a:t>
            </a:r>
            <a:r>
              <a:rPr lang="pt-BR" sz="1400" dirty="0" smtClean="0"/>
              <a:t> </a:t>
            </a:r>
            <a:endParaRPr lang="cs-CZ" sz="1400" dirty="0" smtClean="0"/>
          </a:p>
          <a:p>
            <a:pPr eaLnBrk="1" hangingPunct="1"/>
            <a:r>
              <a:rPr lang="cs-CZ" sz="1400" dirty="0" smtClean="0"/>
              <a:t>Obr. 4 - </a:t>
            </a:r>
            <a:r>
              <a:rPr lang="pt-BR" sz="1400" dirty="0" smtClean="0"/>
              <a:t>AUTOR </a:t>
            </a:r>
            <a:r>
              <a:rPr lang="pt-BR" sz="1400" dirty="0"/>
              <a:t>NEZNÁMÝ. </a:t>
            </a:r>
            <a:r>
              <a:rPr lang="pt-BR" sz="1400" i="1" dirty="0"/>
              <a:t>www.batteryfacts.co.uk</a:t>
            </a:r>
            <a:r>
              <a:rPr lang="pt-BR" sz="1400" dirty="0"/>
              <a:t> [online]. [cit. </a:t>
            </a:r>
            <a:r>
              <a:rPr lang="pt-BR" sz="1400" dirty="0" smtClean="0"/>
              <a:t>12.</a:t>
            </a:r>
            <a:r>
              <a:rPr lang="cs-CZ" sz="1400" dirty="0" smtClean="0"/>
              <a:t>9</a:t>
            </a:r>
            <a:r>
              <a:rPr lang="pt-BR" sz="1400" dirty="0" smtClean="0"/>
              <a:t>.2012</a:t>
            </a:r>
            <a:r>
              <a:rPr lang="pt-BR" sz="1400" dirty="0"/>
              <a:t>]. Dostupný na WWW: http://</a:t>
            </a:r>
            <a:r>
              <a:rPr lang="pt-BR" sz="1400" dirty="0" smtClean="0"/>
              <a:t>www.batteryfacts.co.uk/images/History/Leclanche.jpg</a:t>
            </a:r>
            <a:r>
              <a:rPr lang="cs-CZ" sz="1400" dirty="0" smtClean="0"/>
              <a:t>.</a:t>
            </a:r>
          </a:p>
          <a:p>
            <a:pPr eaLnBrk="1" hangingPunct="1"/>
            <a:r>
              <a:rPr lang="cs-CZ" sz="1400" dirty="0" smtClean="0"/>
              <a:t>Obr. 5 - </a:t>
            </a:r>
            <a:r>
              <a:rPr lang="cs-CZ" sz="1400" dirty="0"/>
              <a:t>AUTOR NEUVEDEN. </a:t>
            </a:r>
            <a:r>
              <a:rPr lang="cs-CZ" sz="1400" i="1" dirty="0" err="1"/>
              <a:t>dragonadam</a:t>
            </a:r>
            <a:r>
              <a:rPr lang="cs-CZ" sz="1400" dirty="0"/>
              <a:t> [online]. [cit. 11.12.2012]. Dostupný na WWW: http://dragonadam.wz.cz/galvanicky_clanek_typy.html</a:t>
            </a:r>
          </a:p>
          <a:p>
            <a:pPr eaLnBrk="1" hangingPunct="1"/>
            <a:r>
              <a:rPr lang="cs-CZ" sz="1400" dirty="0" smtClean="0"/>
              <a:t>Obr. 6 - </a:t>
            </a:r>
            <a:r>
              <a:rPr lang="cs-CZ" sz="1400" dirty="0"/>
              <a:t>AUTOR NEUVEDEN. </a:t>
            </a:r>
            <a:r>
              <a:rPr lang="cs-CZ" sz="1400" i="1" dirty="0" err="1"/>
              <a:t>akuvavra</a:t>
            </a:r>
            <a:r>
              <a:rPr lang="cs-CZ" sz="1400" dirty="0"/>
              <a:t> [online]. [cit. 11.12.2012]. Dostupný na WWW: http://</a:t>
            </a:r>
            <a:r>
              <a:rPr lang="cs-CZ" sz="1400" dirty="0" smtClean="0"/>
              <a:t>www.akuvavra.cz/</a:t>
            </a:r>
            <a:r>
              <a:rPr lang="cs-CZ" sz="1400" dirty="0" err="1" smtClean="0"/>
              <a:t>eshop</a:t>
            </a:r>
            <a:r>
              <a:rPr lang="cs-CZ" sz="1400" smtClean="0"/>
              <a:t>/konstrukce-baterie-p1276.html.</a:t>
            </a:r>
            <a:r>
              <a:rPr lang="pt-BR" sz="1400" smtClean="0"/>
              <a:t>  </a:t>
            </a:r>
            <a:r>
              <a:rPr lang="cs-CZ" sz="1400" dirty="0" smtClean="0"/>
              <a:t> </a:t>
            </a:r>
            <a:endParaRPr lang="cs-CZ" sz="1400" dirty="0"/>
          </a:p>
          <a:p>
            <a:pPr eaLnBrk="1" hangingPunct="1"/>
            <a:endParaRPr lang="cs-CZ" sz="1400" dirty="0" smtClean="0">
              <a:latin typeface="Franklin Gothic Book" pitchFamily="34" charset="0"/>
            </a:endParaRPr>
          </a:p>
          <a:p>
            <a:pPr eaLnBrk="1" hangingPunct="1"/>
            <a:endParaRPr lang="cs-CZ" sz="1400" dirty="0" smtClean="0">
              <a:latin typeface="Franklin Gothic Book" pitchFamily="34" charset="0"/>
            </a:endParaRPr>
          </a:p>
          <a:p>
            <a:pPr eaLnBrk="1" hangingPunct="1"/>
            <a:endParaRPr lang="cs-CZ" sz="1400" dirty="0" smtClean="0">
              <a:latin typeface="Franklin Gothic Book" pitchFamily="34" charset="0"/>
            </a:endParaRPr>
          </a:p>
          <a:p>
            <a:pPr eaLnBrk="1" hangingPunct="1"/>
            <a:endParaRPr lang="cs-CZ" sz="1400" dirty="0" smtClean="0">
              <a:latin typeface="Franklin Gothic Book" pitchFamily="34" charset="0"/>
            </a:endParaRPr>
          </a:p>
          <a:p>
            <a:pPr eaLnBrk="1" hangingPunct="1"/>
            <a:endParaRPr lang="cs-CZ" sz="14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50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598</TotalTime>
  <Words>536</Words>
  <Application>Microsoft Office PowerPoint</Application>
  <PresentationFormat>Předvádění na obrazovce (4:3)</PresentationFormat>
  <Paragraphs>76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Výukový materiál</vt:lpstr>
      <vt:lpstr>Prezentace aplikace PowerPoint</vt:lpstr>
      <vt:lpstr>Chemický zdroj napětí</vt:lpstr>
      <vt:lpstr>Galvanický článek</vt:lpstr>
      <vt:lpstr>Prezentace aplikace PowerPoint</vt:lpstr>
      <vt:lpstr>První galvanický článek</vt:lpstr>
      <vt:lpstr>Suchý článek</vt:lpstr>
      <vt:lpstr>Prezentace aplikace PowerPoint</vt:lpstr>
      <vt:lpstr>Akumulátor</vt:lpstr>
      <vt:lpstr>Princip olověného akumulátoru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67</cp:revision>
  <dcterms:created xsi:type="dcterms:W3CDTF">2011-04-17T19:50:20Z</dcterms:created>
  <dcterms:modified xsi:type="dcterms:W3CDTF">2013-01-09T06:41:17Z</dcterms:modified>
</cp:coreProperties>
</file>