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552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515185D0-68B2-4773-B0C6-AF0A688386D6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C026FC5-A75A-4085-B3F1-C4672F128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41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F744E-10D3-4A7D-B682-BC1B5288B778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F6153-59CE-4206-8E52-CE929503C0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573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2381C-705B-427C-8DBF-8A913BC40910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1C8EF-04F5-4AF2-B079-99C4453A03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458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88305-B57A-456A-8D3A-5DB7162EFD75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88928-9702-42CB-88F1-FB7EB8D15D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456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306FB-55F6-457B-A6F1-9898868CD38F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F2831-4DCF-4A89-9860-BF6C8B7200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818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B5D4A-69E4-409D-B206-21E8A54C0F80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F97BE-5D2E-41CC-9577-B1C6114C4E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589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91269-7F6E-4FAB-ABAF-04726E1CFB2E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E6D10-5865-4A64-A60A-0BAFF9BBC9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33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3D328-FF81-4467-8945-D1EF2110087B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D9569-5E57-46F6-A70C-55CD7E0881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259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104C0-549F-4C99-8309-D9798C8E79D5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FFBF6-48B9-44A3-B20A-F025A343A8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303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C4E76-AB0C-4D0E-8268-C1D4EAD7D29B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6E471-BC97-422E-BEE5-C31965E355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31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5846F-EB22-4118-BA16-26F51F05C25F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3D8C-8115-4959-8C39-B464579E1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2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AA6B681A-38AF-4FEB-AE22-AF92224ED375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A568E88E-EBE1-4CCA-9330-CE4C11ACE5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5" r:id="rId8"/>
    <p:sldLayoutId id="2147483866" r:id="rId9"/>
    <p:sldLayoutId id="2147483862" r:id="rId10"/>
    <p:sldLayoutId id="214748386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Technická mechanika – Úvod do technické mechaniky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05_03_32_INOVACE_01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Význam a rozdělení technické mechaniky, </a:t>
            </a:r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ythagorova věta, jednotky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Jednotky, násobky jednotek, </a:t>
            </a:r>
            <a:r>
              <a:rPr lang="cs-CZ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Pythagorova věta.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>
                <a:effectLst>
                  <a:reflection blurRad="6350" stA="60000" endA="900" endPos="60000" dist="29997" dir="5400000" sy="-100000" algn="bl" rotWithShape="0"/>
                </a:effectLst>
              </a:rPr>
              <a:t>Úvod do technické mechaniky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3"/>
          <p:cNvSpPr>
            <a:spLocks noGrp="1"/>
          </p:cNvSpPr>
          <p:nvPr>
            <p:ph type="title"/>
          </p:nvPr>
        </p:nvSpPr>
        <p:spPr>
          <a:xfrm>
            <a:off x="755650" y="1052513"/>
            <a:ext cx="6481763" cy="830262"/>
          </a:xfrm>
        </p:spPr>
        <p:txBody>
          <a:bodyPr/>
          <a:lstStyle/>
          <a:p>
            <a:r>
              <a:rPr lang="cs-CZ" smtClean="0"/>
              <a:t>Význam a rozdělení TEM</a:t>
            </a:r>
          </a:p>
        </p:txBody>
      </p:sp>
      <p:sp>
        <p:nvSpPr>
          <p:cNvPr id="8195" name="Zástupný symbol pro obsah 5"/>
          <p:cNvSpPr>
            <a:spLocks noGrp="1"/>
          </p:cNvSpPr>
          <p:nvPr>
            <p:ph idx="1"/>
          </p:nvPr>
        </p:nvSpPr>
        <p:spPr>
          <a:xfrm>
            <a:off x="1331913" y="2565400"/>
            <a:ext cx="6769100" cy="2951163"/>
          </a:xfrm>
        </p:spPr>
        <p:txBody>
          <a:bodyPr/>
          <a:lstStyle/>
          <a:p>
            <a:r>
              <a:rPr lang="cs-CZ" smtClean="0"/>
              <a:t>Společně s matematikou a astronomií patří technická mechanika k nejstarším vědním oborům.</a:t>
            </a:r>
          </a:p>
          <a:p>
            <a:r>
              <a:rPr lang="cs-CZ" smtClean="0"/>
              <a:t>Mechanika umožňuje řešit technické problémy.</a:t>
            </a:r>
          </a:p>
          <a:p>
            <a:r>
              <a:rPr lang="cs-CZ" smtClean="0"/>
              <a:t>Tvoří základ všech technických výpočtů strojů a strojních zařízení.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3"/>
          <p:cNvSpPr>
            <a:spLocks noGrp="1"/>
          </p:cNvSpPr>
          <p:nvPr>
            <p:ph type="title"/>
          </p:nvPr>
        </p:nvSpPr>
        <p:spPr>
          <a:xfrm>
            <a:off x="719138" y="836613"/>
            <a:ext cx="7416800" cy="828675"/>
          </a:xfrm>
        </p:spPr>
        <p:txBody>
          <a:bodyPr/>
          <a:lstStyle/>
          <a:p>
            <a:r>
              <a:rPr lang="cs-CZ" smtClean="0"/>
              <a:t>Dělení technické mechaniky</a:t>
            </a:r>
          </a:p>
        </p:txBody>
      </p:sp>
      <p:sp>
        <p:nvSpPr>
          <p:cNvPr id="10" name="Zástupný symbol pro obsah 5"/>
          <p:cNvSpPr>
            <a:spLocks noGrp="1"/>
          </p:cNvSpPr>
          <p:nvPr>
            <p:ph idx="1"/>
          </p:nvPr>
        </p:nvSpPr>
        <p:spPr>
          <a:xfrm>
            <a:off x="827088" y="1844675"/>
            <a:ext cx="6769100" cy="295275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Nejčastěji se technická mechanika dělí do čtyř oblastí (oborů), jimiž jsou:</a:t>
            </a:r>
          </a:p>
          <a:p>
            <a:pPr>
              <a:defRPr/>
            </a:pPr>
            <a:endParaRPr lang="cs-CZ" dirty="0"/>
          </a:p>
          <a:p>
            <a:pPr marL="527050" indent="-457200">
              <a:buFont typeface="+mj-lt"/>
              <a:buAutoNum type="arabicPeriod"/>
              <a:defRPr/>
            </a:pPr>
            <a:r>
              <a:rPr lang="cs-CZ" dirty="0"/>
              <a:t>m</a:t>
            </a:r>
            <a:r>
              <a:rPr lang="cs-CZ" dirty="0" smtClean="0"/>
              <a:t>echanika tuhých těles,</a:t>
            </a:r>
          </a:p>
          <a:p>
            <a:pPr marL="527050" indent="-457200">
              <a:buFont typeface="+mj-lt"/>
              <a:buAutoNum type="arabicPeriod"/>
              <a:defRPr/>
            </a:pPr>
            <a:r>
              <a:rPr lang="cs-CZ" dirty="0" smtClean="0"/>
              <a:t>mechanika pružných těles,</a:t>
            </a:r>
          </a:p>
          <a:p>
            <a:pPr marL="527050" indent="-457200">
              <a:buFont typeface="+mj-lt"/>
              <a:buAutoNum type="arabicPeriod"/>
              <a:defRPr/>
            </a:pPr>
            <a:r>
              <a:rPr lang="cs-CZ" dirty="0" smtClean="0"/>
              <a:t>mechanika kapalin,</a:t>
            </a:r>
          </a:p>
          <a:p>
            <a:pPr marL="527050" indent="-457200">
              <a:buFont typeface="+mj-lt"/>
              <a:buAutoNum type="arabicPeriod"/>
              <a:defRPr/>
            </a:pPr>
            <a:r>
              <a:rPr lang="cs-CZ" dirty="0" smtClean="0"/>
              <a:t>mechanika plynů.</a:t>
            </a:r>
          </a:p>
        </p:txBody>
      </p:sp>
      <p:pic>
        <p:nvPicPr>
          <p:cNvPr id="11" name="Obrázek 1"/>
          <p:cNvPicPr>
            <a:picLocks noChangeAspect="1"/>
          </p:cNvPicPr>
          <p:nvPr/>
        </p:nvPicPr>
        <p:blipFill>
          <a:blip r:embed="rId2"/>
          <a:srcRect b="22366"/>
          <a:stretch>
            <a:fillRect/>
          </a:stretch>
        </p:blipFill>
        <p:spPr bwMode="auto">
          <a:xfrm>
            <a:off x="4427538" y="4005263"/>
            <a:ext cx="4189412" cy="2117725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ovéPole 4"/>
          <p:cNvSpPr txBox="1">
            <a:spLocks noChangeArrowheads="1"/>
          </p:cNvSpPr>
          <p:nvPr/>
        </p:nvSpPr>
        <p:spPr bwMode="auto">
          <a:xfrm>
            <a:off x="4427538" y="6483350"/>
            <a:ext cx="7429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/>
              <a:t>Obr. 1 -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6769100" cy="757237"/>
          </a:xfrm>
        </p:spPr>
        <p:txBody>
          <a:bodyPr/>
          <a:lstStyle/>
          <a:p>
            <a:r>
              <a:rPr lang="cs-CZ" smtClean="0"/>
              <a:t>Fyzikální veličiny v TEM</a:t>
            </a:r>
          </a:p>
        </p:txBody>
      </p:sp>
      <p:sp>
        <p:nvSpPr>
          <p:cNvPr id="10243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750" y="1433513"/>
          <a:ext cx="8135937" cy="5356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07978"/>
                <a:gridCol w="3959297"/>
                <a:gridCol w="1368662"/>
              </a:tblGrid>
              <a:tr h="88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Název veličiny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Název a značka jednotky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Rozměr </a:t>
                      </a:r>
                      <a:endParaRPr lang="cs-CZ" sz="20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effectLst/>
                        </a:rPr>
                        <a:t>jednotky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</a:tr>
              <a:tr h="11771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solidFill>
                            <a:schemeClr val="tx1"/>
                          </a:solidFill>
                          <a:effectLst/>
                        </a:rPr>
                        <a:t>délka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solidFill>
                            <a:schemeClr val="tx1"/>
                          </a:solidFill>
                          <a:effectLst/>
                        </a:rPr>
                        <a:t>hmotnost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solidFill>
                            <a:schemeClr val="tx1"/>
                          </a:solidFill>
                          <a:effectLst/>
                        </a:rPr>
                        <a:t>čas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solidFill>
                            <a:schemeClr val="tx1"/>
                          </a:solidFill>
                          <a:effectLst/>
                        </a:rPr>
                        <a:t>termodynamická teplota</a:t>
                      </a:r>
                      <a:endParaRPr lang="cs-CZ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metr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kilogram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sekunda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kelvin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</a:tr>
              <a:tr h="3296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plošný obsah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objem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rychlost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zrychlení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hustota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měrný objem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síla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tlak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moment síly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energie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výkon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čtvereční metr (m</a:t>
                      </a:r>
                      <a:r>
                        <a:rPr lang="cs-CZ" sz="1600" baseline="30000" dirty="0">
                          <a:effectLst/>
                        </a:rPr>
                        <a:t>2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krychlový metr (m</a:t>
                      </a:r>
                      <a:r>
                        <a:rPr lang="cs-CZ" sz="1600" baseline="30000" dirty="0">
                          <a:effectLst/>
                        </a:rPr>
                        <a:t>3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metr za sekundu (m.s</a:t>
                      </a:r>
                      <a:r>
                        <a:rPr lang="cs-CZ" sz="1600" baseline="30000" dirty="0">
                          <a:effectLst/>
                        </a:rPr>
                        <a:t>-1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metr za sekundu na druhou (m.s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kilogram na metr krychlový (kg.m</a:t>
                      </a:r>
                      <a:r>
                        <a:rPr lang="cs-CZ" sz="1600" baseline="30000" dirty="0">
                          <a:effectLst/>
                        </a:rPr>
                        <a:t>-3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krychlový metr na kilogram (m</a:t>
                      </a:r>
                      <a:r>
                        <a:rPr lang="cs-CZ" sz="1600" baseline="30000" dirty="0">
                          <a:effectLst/>
                        </a:rPr>
                        <a:t>3</a:t>
                      </a:r>
                      <a:r>
                        <a:rPr lang="cs-CZ" sz="1600" dirty="0">
                          <a:effectLst/>
                        </a:rPr>
                        <a:t>.kg</a:t>
                      </a:r>
                      <a:r>
                        <a:rPr lang="cs-CZ" sz="1600" baseline="30000" dirty="0">
                          <a:effectLst/>
                        </a:rPr>
                        <a:t>-1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newton (N)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pascal (Pa)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newton metr (</a:t>
                      </a:r>
                      <a:r>
                        <a:rPr lang="cs-CZ" sz="1600" dirty="0" err="1">
                          <a:effectLst/>
                        </a:rPr>
                        <a:t>N.m</a:t>
                      </a:r>
                      <a:r>
                        <a:rPr lang="cs-CZ" sz="1600" dirty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joule (J)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watt (W)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</a:t>
                      </a:r>
                      <a:r>
                        <a:rPr lang="cs-CZ" sz="1600" baseline="30000" dirty="0">
                          <a:effectLst/>
                        </a:rPr>
                        <a:t>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</a:t>
                      </a:r>
                      <a:r>
                        <a:rPr lang="cs-CZ" sz="1600" baseline="30000" dirty="0">
                          <a:effectLst/>
                        </a:rPr>
                        <a:t>3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m.s</a:t>
                      </a:r>
                      <a:r>
                        <a:rPr lang="cs-CZ" sz="1600" baseline="30000" dirty="0">
                          <a:effectLst/>
                        </a:rPr>
                        <a:t>-1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</a:t>
                      </a:r>
                      <a:r>
                        <a:rPr lang="cs-CZ" sz="1600" baseline="30000" dirty="0">
                          <a:effectLst/>
                        </a:rPr>
                        <a:t>-3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</a:t>
                      </a:r>
                      <a:r>
                        <a:rPr lang="cs-CZ" sz="1600" baseline="30000" dirty="0">
                          <a:effectLst/>
                        </a:rPr>
                        <a:t>3</a:t>
                      </a:r>
                      <a:r>
                        <a:rPr lang="cs-CZ" sz="1600" dirty="0">
                          <a:effectLst/>
                        </a:rPr>
                        <a:t>.kg</a:t>
                      </a:r>
                      <a:r>
                        <a:rPr lang="cs-CZ" sz="1600" baseline="30000" dirty="0">
                          <a:effectLst/>
                        </a:rPr>
                        <a:t>-1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</a:t>
                      </a:r>
                      <a:r>
                        <a:rPr lang="cs-CZ" sz="1600" baseline="30000" dirty="0">
                          <a:effectLst/>
                        </a:rPr>
                        <a:t>-1</a:t>
                      </a:r>
                      <a:r>
                        <a:rPr lang="cs-CZ" sz="1600" dirty="0">
                          <a:effectLst/>
                        </a:rPr>
                        <a:t>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</a:t>
                      </a:r>
                      <a:r>
                        <a:rPr lang="cs-CZ" sz="1600" baseline="30000" dirty="0">
                          <a:effectLst/>
                        </a:rPr>
                        <a:t>2</a:t>
                      </a:r>
                      <a:r>
                        <a:rPr lang="cs-CZ" sz="1600" dirty="0">
                          <a:effectLst/>
                        </a:rPr>
                        <a:t>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</a:t>
                      </a:r>
                      <a:r>
                        <a:rPr lang="cs-CZ" sz="1600" baseline="30000" dirty="0">
                          <a:effectLst/>
                        </a:rPr>
                        <a:t>2</a:t>
                      </a:r>
                      <a:r>
                        <a:rPr lang="cs-CZ" sz="1600" dirty="0">
                          <a:effectLst/>
                        </a:rPr>
                        <a:t>.s</a:t>
                      </a:r>
                      <a:r>
                        <a:rPr lang="cs-CZ" sz="1600" baseline="30000" dirty="0">
                          <a:effectLst/>
                        </a:rPr>
                        <a:t>-2</a:t>
                      </a:r>
                      <a:endParaRPr lang="cs-CZ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kg.m</a:t>
                      </a:r>
                      <a:r>
                        <a:rPr lang="cs-CZ" sz="1600" baseline="30000" dirty="0">
                          <a:effectLst/>
                        </a:rPr>
                        <a:t>2</a:t>
                      </a:r>
                      <a:r>
                        <a:rPr lang="cs-CZ" sz="1600" dirty="0">
                          <a:effectLst/>
                        </a:rPr>
                        <a:t>.s</a:t>
                      </a:r>
                      <a:r>
                        <a:rPr lang="cs-CZ" sz="1600" baseline="30000" dirty="0">
                          <a:effectLst/>
                        </a:rPr>
                        <a:t>-3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6" marR="68566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058025" cy="757238"/>
          </a:xfrm>
        </p:spPr>
        <p:txBody>
          <a:bodyPr/>
          <a:lstStyle/>
          <a:p>
            <a:r>
              <a:rPr lang="cs-CZ" smtClean="0"/>
              <a:t>Násobky a díly jednotek</a:t>
            </a:r>
          </a:p>
        </p:txBody>
      </p:sp>
      <p:graphicFrame>
        <p:nvGraphicFramePr>
          <p:cNvPr id="4" name="Group 76"/>
          <p:cNvGraphicFramePr>
            <a:graphicFrameLocks noGrp="1"/>
          </p:cNvGraphicFramePr>
          <p:nvPr/>
        </p:nvGraphicFramePr>
        <p:xfrm>
          <a:off x="468313" y="1700213"/>
          <a:ext cx="8247062" cy="1927298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1755775"/>
                <a:gridCol w="908769"/>
                <a:gridCol w="1296268"/>
                <a:gridCol w="1008063"/>
                <a:gridCol w="1112837"/>
                <a:gridCol w="1143000"/>
                <a:gridCol w="1022350"/>
              </a:tblGrid>
              <a:tr h="518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Předpona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kilo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Mega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Giga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Tera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peta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Exa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Značka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0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Mocnina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Group 38"/>
          <p:cNvGraphicFramePr>
            <a:graphicFrameLocks noGrp="1"/>
          </p:cNvGraphicFramePr>
          <p:nvPr/>
        </p:nvGraphicFramePr>
        <p:xfrm>
          <a:off x="468313" y="4221163"/>
          <a:ext cx="8208962" cy="1978025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1795462"/>
                <a:gridCol w="915988"/>
                <a:gridCol w="1247775"/>
                <a:gridCol w="1171575"/>
                <a:gridCol w="995362"/>
                <a:gridCol w="1082675"/>
                <a:gridCol w="1000125"/>
              </a:tblGrid>
              <a:tr h="5182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Předpona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mili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mikro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nano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piko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femto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atto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Značka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Mocnina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-3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-6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-9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-12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-15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kumimoji="0" lang="cs-CZ" sz="240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-18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1042988" y="1412875"/>
            <a:ext cx="7024687" cy="685800"/>
          </a:xfrm>
        </p:spPr>
        <p:txBody>
          <a:bodyPr/>
          <a:lstStyle/>
          <a:p>
            <a:r>
              <a:rPr lang="cs-CZ" b="1" smtClean="0"/>
              <a:t>Matematika</a:t>
            </a:r>
            <a:r>
              <a:rPr lang="cs-CZ" smtClean="0"/>
              <a:t> – základ pro úspěch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1042988" y="2420938"/>
            <a:ext cx="6777037" cy="3843337"/>
          </a:xfrm>
        </p:spPr>
        <p:txBody>
          <a:bodyPr/>
          <a:lstStyle/>
          <a:p>
            <a:r>
              <a:rPr lang="cs-CZ" smtClean="0"/>
              <a:t>Mezi potřebné znalosti z matematiky patří:</a:t>
            </a:r>
          </a:p>
          <a:p>
            <a:pPr lvl="1"/>
            <a:r>
              <a:rPr lang="cs-CZ" smtClean="0"/>
              <a:t>početní úkony se zlomky, úprava zlomků,</a:t>
            </a:r>
          </a:p>
          <a:p>
            <a:pPr lvl="1"/>
            <a:r>
              <a:rPr lang="cs-CZ" smtClean="0"/>
              <a:t>řešení pravoúhlého a obecného trojúhelníka,</a:t>
            </a:r>
          </a:p>
          <a:p>
            <a:pPr lvl="1"/>
            <a:r>
              <a:rPr lang="cs-CZ" smtClean="0"/>
              <a:t>použití Pythagorovy věty,</a:t>
            </a:r>
          </a:p>
          <a:p>
            <a:pPr lvl="1"/>
            <a:r>
              <a:rPr lang="cs-CZ" smtClean="0"/>
              <a:t>řešení lineárních rovnic o jedné a více neznámých,</a:t>
            </a:r>
          </a:p>
          <a:p>
            <a:pPr lvl="1"/>
            <a:r>
              <a:rPr lang="cs-CZ" smtClean="0"/>
              <a:t>práce s kalkulátorem</a:t>
            </a:r>
          </a:p>
          <a:p>
            <a:pPr lvl="1"/>
            <a:r>
              <a:rPr lang="cs-CZ" smtClean="0"/>
              <a:t>používání tabulek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52425"/>
            <a:ext cx="3973512" cy="430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Nadpis 1"/>
          <p:cNvSpPr>
            <a:spLocks noGrp="1"/>
          </p:cNvSpPr>
          <p:nvPr>
            <p:ph type="title"/>
          </p:nvPr>
        </p:nvSpPr>
        <p:spPr>
          <a:xfrm>
            <a:off x="611188" y="692150"/>
            <a:ext cx="7024687" cy="1143000"/>
          </a:xfrm>
        </p:spPr>
        <p:txBody>
          <a:bodyPr/>
          <a:lstStyle/>
          <a:p>
            <a:r>
              <a:rPr lang="cs-CZ" smtClean="0"/>
              <a:t>Pythagorova</a:t>
            </a:r>
            <a:br>
              <a:rPr lang="cs-CZ" smtClean="0"/>
            </a:br>
            <a:r>
              <a:rPr lang="cs-CZ" smtClean="0"/>
              <a:t>věta</a:t>
            </a:r>
          </a:p>
        </p:txBody>
      </p:sp>
      <p:sp>
        <p:nvSpPr>
          <p:cNvPr id="13316" name="TextovéPole 3"/>
          <p:cNvSpPr txBox="1">
            <a:spLocks noChangeArrowheads="1"/>
          </p:cNvSpPr>
          <p:nvPr/>
        </p:nvSpPr>
        <p:spPr bwMode="auto">
          <a:xfrm>
            <a:off x="6583363" y="4381500"/>
            <a:ext cx="25606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/>
              <a:t>Obr. 2 – Schéma Pythagorovy věty</a:t>
            </a:r>
          </a:p>
        </p:txBody>
      </p:sp>
      <p:sp>
        <p:nvSpPr>
          <p:cNvPr id="5" name="Obdélník 4"/>
          <p:cNvSpPr/>
          <p:nvPr/>
        </p:nvSpPr>
        <p:spPr>
          <a:xfrm>
            <a:off x="657043" y="2044005"/>
            <a:ext cx="365997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54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 </a:t>
            </a: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+ b</a:t>
            </a:r>
            <a:r>
              <a:rPr lang="cs-CZ" sz="54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c</a:t>
            </a:r>
            <a:r>
              <a:rPr lang="cs-CZ" sz="54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cs-CZ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318" name="Zástupný symbol pro obsah 5"/>
          <p:cNvSpPr>
            <a:spLocks noGrp="1"/>
          </p:cNvSpPr>
          <p:nvPr>
            <p:ph idx="1"/>
          </p:nvPr>
        </p:nvSpPr>
        <p:spPr>
          <a:xfrm>
            <a:off x="657225" y="5157788"/>
            <a:ext cx="7921625" cy="1366837"/>
          </a:xfrm>
        </p:spPr>
        <p:txBody>
          <a:bodyPr/>
          <a:lstStyle/>
          <a:p>
            <a:pPr marL="69850" indent="0">
              <a:buFont typeface="Wingdings 2" pitchFamily="18" charset="2"/>
              <a:buNone/>
            </a:pPr>
            <a:r>
              <a:rPr lang="cs-CZ" smtClean="0"/>
              <a:t>Obsah čtverce sestrojeného nad přeponou pravoúhlého rovinného trojúhelníku je roven součtu obsahů čtverců nad jeho odvěsnami.</a:t>
            </a:r>
          </a:p>
        </p:txBody>
      </p:sp>
      <p:grpSp>
        <p:nvGrpSpPr>
          <p:cNvPr id="13319" name="Skupina 7"/>
          <p:cNvGrpSpPr>
            <a:grpSpLocks/>
          </p:cNvGrpSpPr>
          <p:nvPr/>
        </p:nvGrpSpPr>
        <p:grpSpPr bwMode="auto">
          <a:xfrm>
            <a:off x="801688" y="2819400"/>
            <a:ext cx="3914775" cy="2338388"/>
            <a:chOff x="5148064" y="1052736"/>
            <a:chExt cx="3391272" cy="2339102"/>
          </a:xfrm>
        </p:grpSpPr>
        <p:pic>
          <p:nvPicPr>
            <p:cNvPr id="13320" name="Picture 2" descr="C:\Users\hoszowskir\AppData\Local\Microsoft\Windows\Temporary Internet Files\Content.IE5\SJFLB50J\MC90044190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8795" y="1521682"/>
              <a:ext cx="1369809" cy="1618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1" name="TextovéPole 11"/>
            <p:cNvSpPr txBox="1">
              <a:spLocks noChangeArrowheads="1"/>
            </p:cNvSpPr>
            <p:nvPr/>
          </p:nvSpPr>
          <p:spPr bwMode="auto">
            <a:xfrm>
              <a:off x="5148064" y="1052736"/>
              <a:ext cx="3391272" cy="2339102"/>
            </a:xfrm>
            <a:prstGeom prst="rect">
              <a:avLst/>
            </a:prstGeom>
            <a:noFill/>
            <a:ln w="57150" cmpd="thickThin">
              <a:solidFill>
                <a:schemeClr val="accent1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cs-CZ" sz="1600"/>
                <a:t>Která strana pravoúhlého trojúhelníka je přepona a která odvěsna?</a:t>
              </a:r>
            </a:p>
            <a:p>
              <a:pPr algn="ctr" eaLnBrk="1" hangingPunct="1"/>
              <a:endParaRPr lang="cs-CZ" sz="1600"/>
            </a:p>
            <a:p>
              <a:pPr algn="ctr" eaLnBrk="1" hangingPunct="1"/>
              <a:endParaRPr lang="cs-CZ" sz="1600"/>
            </a:p>
            <a:p>
              <a:pPr algn="ctr" eaLnBrk="1" hangingPunct="1"/>
              <a:endParaRPr lang="cs-CZ" sz="1600"/>
            </a:p>
            <a:p>
              <a:pPr algn="ctr" eaLnBrk="1" hangingPunct="1"/>
              <a:endParaRPr lang="cs-CZ" sz="1600"/>
            </a:p>
            <a:p>
              <a:pPr algn="ctr" eaLnBrk="1" hangingPunct="1"/>
              <a:endParaRPr lang="cs-CZ" sz="1600"/>
            </a:p>
            <a:p>
              <a:pPr algn="ctr" eaLnBrk="1" hangingPunct="1"/>
              <a:endParaRPr lang="cs-CZ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800" smtClean="0">
                <a:latin typeface="Franklin Gothic Book" pitchFamily="34" charset="0"/>
              </a:rPr>
              <a:t>Obr. 1 – </a:t>
            </a:r>
          </a:p>
          <a:p>
            <a:pPr eaLnBrk="1" hangingPunct="1"/>
            <a:r>
              <a:rPr lang="cs-CZ" sz="1800" smtClean="0">
                <a:latin typeface="Franklin Gothic Book" pitchFamily="34" charset="0"/>
              </a:rPr>
              <a:t>Obr. 2 - </a:t>
            </a:r>
            <a:r>
              <a:rPr lang="pt-BR" sz="1800" smtClean="0"/>
              <a:t>AUTOR NEUVEDEN. </a:t>
            </a:r>
            <a:r>
              <a:rPr lang="pt-BR" sz="1800" i="1" smtClean="0"/>
              <a:t>www.zsdobrichovice.cz</a:t>
            </a:r>
            <a:r>
              <a:rPr lang="pt-BR" sz="1800" smtClean="0"/>
              <a:t> [online]. [cit. 23.9.2012]. Dostupný na WWW: &lt;http://www.zsdobrichovice.cz/programy/matika/image/prav_abc_obsahy_barevny_500.jpg&gt;. </a:t>
            </a:r>
            <a:endParaRPr lang="cs-CZ" sz="1800" smtClean="0"/>
          </a:p>
          <a:p>
            <a:pPr eaLnBrk="1" hangingPunct="1"/>
            <a:r>
              <a:rPr lang="cs-CZ" sz="1800" smtClean="0"/>
              <a:t>Kliparty pocházejí z archivů MS Office. </a:t>
            </a:r>
          </a:p>
          <a:p>
            <a:pPr eaLnBrk="1" hangingPunct="1"/>
            <a:endParaRPr lang="cs-CZ" sz="1200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sz="1400" i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 ….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 </a:t>
            </a:r>
            <a:r>
              <a:rPr lang="cs-CZ" sz="240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273</TotalTime>
  <Words>456</Words>
  <Application>Microsoft Office PowerPoint</Application>
  <PresentationFormat>Předvádění na obrazovce (4:3)</PresentationFormat>
  <Paragraphs>167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Wingdings 2</vt:lpstr>
      <vt:lpstr>Calibri</vt:lpstr>
      <vt:lpstr>Times New Roman</vt:lpstr>
      <vt:lpstr>Franklin Gothic Book</vt:lpstr>
      <vt:lpstr>Austin</vt:lpstr>
      <vt:lpstr>Prezentace aplikace PowerPoint</vt:lpstr>
      <vt:lpstr>Výukový materiál</vt:lpstr>
      <vt:lpstr>Prezentace aplikace PowerPoint</vt:lpstr>
      <vt:lpstr>Význam a rozdělení TEM</vt:lpstr>
      <vt:lpstr>Dělení technické mechaniky</vt:lpstr>
      <vt:lpstr>Fyzikální veličiny v TEM</vt:lpstr>
      <vt:lpstr>Násobky a díly jednotek</vt:lpstr>
      <vt:lpstr>Matematika – základ pro úspěch</vt:lpstr>
      <vt:lpstr>Pythagorova věta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Radek Hoszowski</cp:lastModifiedBy>
  <cp:revision>41</cp:revision>
  <dcterms:created xsi:type="dcterms:W3CDTF">2011-04-17T19:50:20Z</dcterms:created>
  <dcterms:modified xsi:type="dcterms:W3CDTF">2012-12-14T13:22:00Z</dcterms:modified>
</cp:coreProperties>
</file>