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60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18" y="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FD4E4CD2-2B3B-4700-83F4-311C4A1CA7F4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0A23A143-0E3F-41CB-9401-86BE354A70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0736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5E087-34CD-41E4-9D83-336753E8A2F2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A3294-28C9-4CA3-8D3E-B4C4B5E8A5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383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066E4-4BC0-483C-B438-4D86EE210E86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91B6D-E94A-402A-88E8-A5F6796659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2859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D1772-F6F4-4F85-AD10-6FCAEAB8F382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2435A-5A4E-4399-B845-779608139A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0837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13D52-A438-4DE9-8199-061E55B435EA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84C01-20D8-44A4-AA2C-055E242D8A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355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AD5F9-0E60-4183-B8B6-B5909865B29F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C3362-19CA-4F77-A5B0-3EB7F91337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5548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FD1A5-3767-42F8-9E8C-6A4747B4034A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00634-782F-4462-AC28-B3AC07A989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4414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60DC5-F775-4244-9EF8-C528734CED26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B144B-22EE-4797-BBEE-AAE03CC036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9535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DC610-12AA-4F27-A58D-56FF43F7614F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30451-38FB-4DE1-92CC-1CABA8AC33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0607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5EEBE-A0B2-4B91-BC95-A9216D607B47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FF7B0-9CB2-44A7-B478-7400FE8295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9128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0E2A4-18CF-4054-836A-CDDDED2310E0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60E61-9061-4BE7-A208-205E6A8014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4034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FDCBDB85-469A-4716-B106-F9D4162CFF80}" type="datetimeFigureOut">
              <a:rPr lang="cs-CZ"/>
              <a:pPr>
                <a:defRPr/>
              </a:pPr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58B95CDF-59F3-4793-9F71-814AE5AA17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0" r:id="rId1"/>
    <p:sldLayoutId id="2147483912" r:id="rId2"/>
    <p:sldLayoutId id="2147483913" r:id="rId3"/>
    <p:sldLayoutId id="2147483914" r:id="rId4"/>
    <p:sldLayoutId id="2147483915" r:id="rId5"/>
    <p:sldLayoutId id="2147483916" r:id="rId6"/>
    <p:sldLayoutId id="2147483917" r:id="rId7"/>
    <p:sldLayoutId id="2147483921" r:id="rId8"/>
    <p:sldLayoutId id="2147483922" r:id="rId9"/>
    <p:sldLayoutId id="2147483918" r:id="rId10"/>
    <p:sldLayoutId id="214748391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2"/>
          <p:cNvSpPr>
            <a:spLocks noGrp="1"/>
          </p:cNvSpPr>
          <p:nvPr>
            <p:ph type="subTitle" idx="1"/>
          </p:nvPr>
        </p:nvSpPr>
        <p:spPr>
          <a:xfrm>
            <a:off x="4733925" y="4421188"/>
            <a:ext cx="3309938" cy="1260475"/>
          </a:xfrm>
        </p:spPr>
        <p:txBody>
          <a:bodyPr/>
          <a:lstStyle/>
          <a:p>
            <a:pPr eaLnBrk="1" hangingPunct="1"/>
            <a:r>
              <a:rPr lang="cs-CZ" sz="2800" smtClean="0">
                <a:solidFill>
                  <a:srgbClr val="443329"/>
                </a:solidFill>
              </a:rPr>
              <a:t>Technická mechanika – Síla</a:t>
            </a:r>
          </a:p>
        </p:txBody>
      </p:sp>
      <p:pic>
        <p:nvPicPr>
          <p:cNvPr id="5123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Výukový materiál</a:t>
            </a:r>
            <a:endParaRPr lang="cs-CZ" sz="4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materiálu: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05_03_32_INOVACE_03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95838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Předmět: Technická mechanika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2.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Jméno autora: Mgr. Radek </a:t>
            </a:r>
            <a:r>
              <a:rPr lang="cs-CZ" sz="22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Hoszowski</a:t>
            </a:r>
            <a:endParaRPr lang="cs-CZ" sz="2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000" dirty="0" smtClean="0">
              <a:solidFill>
                <a:schemeClr val="tx1"/>
              </a:solidFill>
              <a:latin typeface="Franklin Gothic Book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dirty="0" smtClean="0">
              <a:solidFill>
                <a:schemeClr val="tx1"/>
              </a:solidFill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charset="0"/>
                <a:cs typeface="Arial" charset="0"/>
              </a:rPr>
              <a:t>Hoszowski</a:t>
            </a: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2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Anotace: Definice pojmu síla a účinky síly. </a:t>
            </a:r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Klíčová slova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Síla, účinky síly, vektorová veličina</a:t>
            </a:r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cs-CZ" dirty="0">
              <a:latin typeface="Franklin Gothic Book" pitchFamily="34" charset="0"/>
            </a:endParaRPr>
          </a:p>
        </p:txBody>
      </p:sp>
      <p:pic>
        <p:nvPicPr>
          <p:cNvPr id="717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414463"/>
            <a:ext cx="1893888" cy="189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7544" y="404664"/>
            <a:ext cx="820814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anchorCtr="1"/>
          <a:lstStyle/>
          <a:p>
            <a:pPr algn="ctr">
              <a:defRPr/>
            </a:pPr>
            <a:r>
              <a:rPr lang="cs-CZ" sz="3200" dirty="0">
                <a:effectLst>
                  <a:reflection blurRad="6350" stA="60000" endA="900" endPos="60000" dist="29997" dir="5400000" sy="-100000" algn="bl" rotWithShape="0"/>
                </a:effectLst>
              </a:rPr>
              <a:t>Síla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3"/>
          <p:cNvSpPr>
            <a:spLocks noGrp="1"/>
          </p:cNvSpPr>
          <p:nvPr>
            <p:ph type="title"/>
          </p:nvPr>
        </p:nvSpPr>
        <p:spPr>
          <a:xfrm>
            <a:off x="1042988" y="765175"/>
            <a:ext cx="7024687" cy="757238"/>
          </a:xfrm>
        </p:spPr>
        <p:txBody>
          <a:bodyPr/>
          <a:lstStyle/>
          <a:p>
            <a:r>
              <a:rPr lang="cs-CZ" smtClean="0"/>
              <a:t>Síla</a:t>
            </a:r>
          </a:p>
        </p:txBody>
      </p:sp>
      <p:sp>
        <p:nvSpPr>
          <p:cNvPr id="8195" name="Zástupný symbol pro obsah 4"/>
          <p:cNvSpPr>
            <a:spLocks noGrp="1"/>
          </p:cNvSpPr>
          <p:nvPr>
            <p:ph idx="1"/>
          </p:nvPr>
        </p:nvSpPr>
        <p:spPr>
          <a:xfrm>
            <a:off x="1042988" y="1773238"/>
            <a:ext cx="7058025" cy="3508375"/>
          </a:xfrm>
        </p:spPr>
        <p:txBody>
          <a:bodyPr/>
          <a:lstStyle/>
          <a:p>
            <a:r>
              <a:rPr lang="cs-CZ" sz="2800" b="1" smtClean="0"/>
              <a:t>Síla</a:t>
            </a:r>
            <a:r>
              <a:rPr lang="cs-CZ" sz="2800" smtClean="0"/>
              <a:t> = vektorová fyzikální veličina.</a:t>
            </a:r>
          </a:p>
          <a:p>
            <a:r>
              <a:rPr lang="cs-CZ" sz="2800" smtClean="0"/>
              <a:t>Pomocí této veličiny vyjadřujeme míru vzájemného působení </a:t>
            </a:r>
            <a:r>
              <a:rPr lang="cs-CZ" sz="2800" b="1" smtClean="0"/>
              <a:t>těles</a:t>
            </a:r>
            <a:r>
              <a:rPr lang="cs-CZ" sz="2800" smtClean="0"/>
              <a:t> nebo </a:t>
            </a:r>
            <a:r>
              <a:rPr lang="cs-CZ" sz="2800" b="1" smtClean="0"/>
              <a:t>polí</a:t>
            </a:r>
            <a:r>
              <a:rPr lang="cs-CZ" sz="2800" smtClean="0"/>
              <a:t>.</a:t>
            </a:r>
          </a:p>
          <a:p>
            <a:r>
              <a:rPr lang="cs-CZ" sz="2800" smtClean="0"/>
              <a:t>Značí se písmenem </a:t>
            </a:r>
            <a:r>
              <a:rPr lang="cs-CZ" sz="2800" b="1" i="1" smtClean="0"/>
              <a:t>F</a:t>
            </a:r>
            <a:r>
              <a:rPr lang="cs-CZ" sz="2800" i="1" smtClean="0"/>
              <a:t> </a:t>
            </a:r>
            <a:r>
              <a:rPr lang="cs-CZ" sz="2800" smtClean="0"/>
              <a:t>(z angl. </a:t>
            </a:r>
            <a:r>
              <a:rPr lang="cs-CZ" sz="2800" i="1" smtClean="0"/>
              <a:t>force</a:t>
            </a:r>
            <a:r>
              <a:rPr lang="cs-CZ" sz="2800" smtClean="0"/>
              <a:t>).</a:t>
            </a:r>
          </a:p>
          <a:p>
            <a:r>
              <a:rPr lang="cs-CZ" sz="2800" smtClean="0"/>
              <a:t>Síla má měrnou jednotku </a:t>
            </a:r>
            <a:r>
              <a:rPr lang="cs-CZ" sz="2800" b="1" smtClean="0"/>
              <a:t>newton </a:t>
            </a:r>
            <a:r>
              <a:rPr lang="cs-CZ" sz="2800" smtClean="0"/>
              <a:t>= </a:t>
            </a:r>
            <a:r>
              <a:rPr lang="cs-CZ" sz="2800" b="1" smtClean="0"/>
              <a:t>N</a:t>
            </a:r>
            <a:r>
              <a:rPr lang="cs-CZ" sz="2800" smtClean="0"/>
              <a:t>.</a:t>
            </a:r>
          </a:p>
        </p:txBody>
      </p:sp>
      <p:pic>
        <p:nvPicPr>
          <p:cNvPr id="8196" name="Picture 8" descr="C:\Users\hoszowskir\AppData\Local\Microsoft\Windows\Temporary Internet Files\Content.IE5\FXUC26Z3\MC9004418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113" y="5013325"/>
            <a:ext cx="226377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42988" y="1989138"/>
            <a:ext cx="6777037" cy="3843337"/>
          </a:xfrm>
        </p:spPr>
        <p:txBody>
          <a:bodyPr/>
          <a:lstStyle/>
          <a:p>
            <a:pPr>
              <a:defRPr/>
            </a:pPr>
            <a:r>
              <a:rPr lang="cs-CZ" b="1" dirty="0" smtClean="0"/>
              <a:t>Statický účinek</a:t>
            </a:r>
            <a:r>
              <a:rPr lang="cs-CZ" dirty="0" smtClean="0"/>
              <a:t> – může </a:t>
            </a:r>
          </a:p>
          <a:p>
            <a:pPr marL="69850" indent="0">
              <a:buFont typeface="Wingdings 2" pitchFamily="18" charset="2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zapříčinit zhroucení</a:t>
            </a:r>
          </a:p>
          <a:p>
            <a:pPr marL="69850" indent="0">
              <a:buFont typeface="Wingdings 2" pitchFamily="18" charset="2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tělesa.</a:t>
            </a:r>
          </a:p>
          <a:p>
            <a:pPr>
              <a:defRPr/>
            </a:pPr>
            <a:endParaRPr lang="cs-CZ" dirty="0"/>
          </a:p>
          <a:p>
            <a:pPr>
              <a:defRPr/>
            </a:pPr>
            <a:endParaRPr lang="cs-CZ" b="1" dirty="0" smtClean="0"/>
          </a:p>
          <a:p>
            <a:pPr>
              <a:defRPr/>
            </a:pPr>
            <a:r>
              <a:rPr lang="cs-CZ" b="1" dirty="0" smtClean="0"/>
              <a:t>Dynamický účinek</a:t>
            </a:r>
            <a:r>
              <a:rPr lang="cs-CZ" dirty="0" smtClean="0"/>
              <a:t> – změna pohybového stavu tělesa (hmotného bodu).</a:t>
            </a:r>
            <a:endParaRPr lang="cs-CZ" b="1" dirty="0"/>
          </a:p>
        </p:txBody>
      </p:sp>
      <p:sp>
        <p:nvSpPr>
          <p:cNvPr id="9219" name="Nadpis 2"/>
          <p:cNvSpPr>
            <a:spLocks noGrp="1"/>
          </p:cNvSpPr>
          <p:nvPr>
            <p:ph type="title"/>
          </p:nvPr>
        </p:nvSpPr>
        <p:spPr>
          <a:xfrm>
            <a:off x="1042988" y="981075"/>
            <a:ext cx="7024687" cy="757238"/>
          </a:xfrm>
        </p:spPr>
        <p:txBody>
          <a:bodyPr/>
          <a:lstStyle/>
          <a:p>
            <a:r>
              <a:rPr lang="cs-CZ" smtClean="0"/>
              <a:t>Účinky síly</a:t>
            </a:r>
          </a:p>
        </p:txBody>
      </p:sp>
      <p:pic>
        <p:nvPicPr>
          <p:cNvPr id="9220" name="Picture 6" descr="http://www.hse.gov.uk/press/images/rnn-sw-southcoastcranehire-pic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692150"/>
            <a:ext cx="4098925" cy="307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768850"/>
            <a:ext cx="2076450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2" name="TextovéPole 4"/>
          <p:cNvSpPr txBox="1">
            <a:spLocks noChangeArrowheads="1"/>
          </p:cNvSpPr>
          <p:nvPr/>
        </p:nvSpPr>
        <p:spPr bwMode="auto">
          <a:xfrm>
            <a:off x="5364163" y="333375"/>
            <a:ext cx="18827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200"/>
              <a:t>Obr. 1 – Zhroucený jeřáb</a:t>
            </a:r>
          </a:p>
        </p:txBody>
      </p:sp>
      <p:sp>
        <p:nvSpPr>
          <p:cNvPr id="9223" name="TextovéPole 9"/>
          <p:cNvSpPr txBox="1">
            <a:spLocks noChangeArrowheads="1"/>
          </p:cNvSpPr>
          <p:nvPr/>
        </p:nvSpPr>
        <p:spPr bwMode="auto">
          <a:xfrm>
            <a:off x="4094163" y="6569075"/>
            <a:ext cx="22066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200"/>
              <a:t>Obr. 2– Newtonova houpačka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2"/>
          <p:cNvSpPr>
            <a:spLocks noGrp="1"/>
          </p:cNvSpPr>
          <p:nvPr>
            <p:ph type="title"/>
          </p:nvPr>
        </p:nvSpPr>
        <p:spPr>
          <a:xfrm>
            <a:off x="1042988" y="981075"/>
            <a:ext cx="7024687" cy="757238"/>
          </a:xfrm>
        </p:spPr>
        <p:txBody>
          <a:bodyPr/>
          <a:lstStyle/>
          <a:p>
            <a:r>
              <a:rPr lang="cs-CZ" smtClean="0"/>
              <a:t>Síla = vektorová veličina</a:t>
            </a:r>
          </a:p>
        </p:txBody>
      </p:sp>
      <p:grpSp>
        <p:nvGrpSpPr>
          <p:cNvPr id="10252" name="Skupina 10251"/>
          <p:cNvGrpSpPr>
            <a:grpSpLocks/>
          </p:cNvGrpSpPr>
          <p:nvPr/>
        </p:nvGrpSpPr>
        <p:grpSpPr bwMode="auto">
          <a:xfrm>
            <a:off x="1042988" y="1989138"/>
            <a:ext cx="6481762" cy="3743325"/>
            <a:chOff x="1043608" y="1988840"/>
            <a:chExt cx="6480720" cy="3744416"/>
          </a:xfrm>
        </p:grpSpPr>
        <p:cxnSp>
          <p:nvCxnSpPr>
            <p:cNvPr id="7" name="Přímá spojnice 6"/>
            <p:cNvCxnSpPr/>
            <p:nvPr/>
          </p:nvCxnSpPr>
          <p:spPr>
            <a:xfrm>
              <a:off x="1835643" y="1988840"/>
              <a:ext cx="0" cy="34569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1475339" y="5156825"/>
              <a:ext cx="604898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flipV="1">
              <a:off x="1043608" y="2133344"/>
              <a:ext cx="4896650" cy="3599912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53" name="Skupina 10252"/>
          <p:cNvGrpSpPr>
            <a:grpSpLocks/>
          </p:cNvGrpSpPr>
          <p:nvPr/>
        </p:nvGrpSpPr>
        <p:grpSpPr bwMode="auto">
          <a:xfrm>
            <a:off x="2771775" y="2924175"/>
            <a:ext cx="1871663" cy="1441450"/>
            <a:chOff x="2771800" y="2924944"/>
            <a:chExt cx="1872208" cy="1440160"/>
          </a:xfrm>
        </p:grpSpPr>
        <p:cxnSp>
          <p:nvCxnSpPr>
            <p:cNvPr id="17" name="Přímá spojnice se šipkou 16"/>
            <p:cNvCxnSpPr/>
            <p:nvPr/>
          </p:nvCxnSpPr>
          <p:spPr>
            <a:xfrm flipV="1">
              <a:off x="2916305" y="3069278"/>
              <a:ext cx="1727703" cy="1295826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 flipH="1" flipV="1">
              <a:off x="4499503" y="2924944"/>
              <a:ext cx="144505" cy="14433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 flipH="1" flipV="1">
              <a:off x="2771800" y="4195394"/>
              <a:ext cx="144505" cy="14433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49" name="Skupina 10248"/>
          <p:cNvGrpSpPr>
            <a:grpSpLocks/>
          </p:cNvGrpSpPr>
          <p:nvPr/>
        </p:nvGrpSpPr>
        <p:grpSpPr bwMode="auto">
          <a:xfrm>
            <a:off x="2670175" y="2781300"/>
            <a:ext cx="1685925" cy="1295400"/>
            <a:chOff x="2669456" y="2780928"/>
            <a:chExt cx="1686520" cy="1296144"/>
          </a:xfrm>
        </p:grpSpPr>
        <p:cxnSp>
          <p:nvCxnSpPr>
            <p:cNvPr id="27" name="Přímá spojnice se šipkou 26"/>
            <p:cNvCxnSpPr/>
            <p:nvPr/>
          </p:nvCxnSpPr>
          <p:spPr>
            <a:xfrm flipV="1">
              <a:off x="2699630" y="2780928"/>
              <a:ext cx="1656346" cy="1296144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TextovéPole 10241"/>
            <p:cNvSpPr txBox="1">
              <a:spLocks noChangeArrowheads="1"/>
            </p:cNvSpPr>
            <p:nvPr/>
          </p:nvSpPr>
          <p:spPr bwMode="auto">
            <a:xfrm>
              <a:off x="2669456" y="2884294"/>
              <a:ext cx="131318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/>
                <a:t>VELIKOST</a:t>
              </a:r>
            </a:p>
          </p:txBody>
        </p:sp>
      </p:grpSp>
      <p:grpSp>
        <p:nvGrpSpPr>
          <p:cNvPr id="10251" name="Skupina 10250"/>
          <p:cNvGrpSpPr>
            <a:grpSpLocks/>
          </p:cNvGrpSpPr>
          <p:nvPr/>
        </p:nvGrpSpPr>
        <p:grpSpPr bwMode="auto">
          <a:xfrm>
            <a:off x="2916238" y="4365625"/>
            <a:ext cx="3386137" cy="835025"/>
            <a:chOff x="2915816" y="4365104"/>
            <a:chExt cx="3386628" cy="835248"/>
          </a:xfrm>
        </p:grpSpPr>
        <p:cxnSp>
          <p:nvCxnSpPr>
            <p:cNvPr id="10240" name="Přímá spojnice se šipkou 10239"/>
            <p:cNvCxnSpPr/>
            <p:nvPr/>
          </p:nvCxnSpPr>
          <p:spPr>
            <a:xfrm flipH="1" flipV="1">
              <a:off x="2915816" y="4365104"/>
              <a:ext cx="1871933" cy="676456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TextovéPole 10242"/>
            <p:cNvSpPr txBox="1">
              <a:spLocks noChangeArrowheads="1"/>
            </p:cNvSpPr>
            <p:nvPr/>
          </p:nvSpPr>
          <p:spPr bwMode="auto">
            <a:xfrm>
              <a:off x="4796904" y="4831020"/>
              <a:ext cx="15055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/>
                <a:t>PŮSOBIŠTĚ</a:t>
              </a:r>
            </a:p>
          </p:txBody>
        </p:sp>
      </p:grpSp>
      <p:grpSp>
        <p:nvGrpSpPr>
          <p:cNvPr id="10250" name="Skupina 10249"/>
          <p:cNvGrpSpPr>
            <a:grpSpLocks/>
          </p:cNvGrpSpPr>
          <p:nvPr/>
        </p:nvGrpSpPr>
        <p:grpSpPr bwMode="auto">
          <a:xfrm>
            <a:off x="3779838" y="3573463"/>
            <a:ext cx="1571625" cy="622300"/>
            <a:chOff x="3779912" y="3573016"/>
            <a:chExt cx="1571595" cy="622424"/>
          </a:xfrm>
        </p:grpSpPr>
        <p:cxnSp>
          <p:nvCxnSpPr>
            <p:cNvPr id="30" name="Přímá spojnice se šipkou 29"/>
            <p:cNvCxnSpPr/>
            <p:nvPr/>
          </p:nvCxnSpPr>
          <p:spPr>
            <a:xfrm flipV="1">
              <a:off x="3779912" y="3717507"/>
              <a:ext cx="576251" cy="477933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ovéPole 10243"/>
            <p:cNvSpPr txBox="1">
              <a:spLocks noChangeArrowheads="1"/>
            </p:cNvSpPr>
            <p:nvPr/>
          </p:nvSpPr>
          <p:spPr bwMode="auto">
            <a:xfrm>
              <a:off x="4499992" y="3573016"/>
              <a:ext cx="85151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/>
                <a:t>SMĚR</a:t>
              </a:r>
            </a:p>
          </p:txBody>
        </p:sp>
      </p:grp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sah 4"/>
          <p:cNvSpPr>
            <a:spLocks noGrp="1"/>
          </p:cNvSpPr>
          <p:nvPr>
            <p:ph idx="1"/>
          </p:nvPr>
        </p:nvSpPr>
        <p:spPr>
          <a:xfrm>
            <a:off x="1042988" y="1989138"/>
            <a:ext cx="6777037" cy="3508375"/>
          </a:xfrm>
        </p:spPr>
        <p:txBody>
          <a:bodyPr/>
          <a:lstStyle/>
          <a:p>
            <a:r>
              <a:rPr lang="cs-CZ" smtClean="0"/>
              <a:t>Síla = vektor, vektorová veličina.</a:t>
            </a:r>
          </a:p>
          <a:p>
            <a:r>
              <a:rPr lang="cs-CZ" b="1" smtClean="0"/>
              <a:t>Vektorová veličina</a:t>
            </a:r>
            <a:r>
              <a:rPr lang="cs-CZ" smtClean="0"/>
              <a:t> udává:</a:t>
            </a:r>
          </a:p>
          <a:p>
            <a:pPr lvl="2"/>
            <a:r>
              <a:rPr lang="cs-CZ" smtClean="0"/>
              <a:t>působiště síly, </a:t>
            </a:r>
          </a:p>
          <a:p>
            <a:pPr lvl="2"/>
            <a:r>
              <a:rPr lang="cs-CZ" smtClean="0"/>
              <a:t>směr síly a</a:t>
            </a:r>
          </a:p>
          <a:p>
            <a:pPr lvl="2"/>
            <a:r>
              <a:rPr lang="cs-CZ" smtClean="0"/>
              <a:t>velikost síly.</a:t>
            </a:r>
          </a:p>
          <a:p>
            <a:r>
              <a:rPr lang="cs-CZ" smtClean="0"/>
              <a:t>Každá síla je </a:t>
            </a:r>
            <a:r>
              <a:rPr lang="cs-CZ" b="1" smtClean="0"/>
              <a:t>vždy</a:t>
            </a:r>
            <a:r>
              <a:rPr lang="cs-CZ" smtClean="0"/>
              <a:t> doprovázena stejně velkou, opačně orientovanou silou.</a:t>
            </a:r>
          </a:p>
        </p:txBody>
      </p:sp>
      <p:sp>
        <p:nvSpPr>
          <p:cNvPr id="8" name="Nadpis 2"/>
          <p:cNvSpPr>
            <a:spLocks noGrp="1"/>
          </p:cNvSpPr>
          <p:nvPr>
            <p:ph type="title"/>
          </p:nvPr>
        </p:nvSpPr>
        <p:spPr>
          <a:xfrm>
            <a:off x="1042988" y="908050"/>
            <a:ext cx="7024687" cy="757238"/>
          </a:xfrm>
        </p:spPr>
        <p:txBody>
          <a:bodyPr/>
          <a:lstStyle/>
          <a:p>
            <a:r>
              <a:rPr lang="cs-CZ" smtClean="0"/>
              <a:t>Síla = vektorová veličina</a:t>
            </a:r>
          </a:p>
        </p:txBody>
      </p:sp>
      <p:pic>
        <p:nvPicPr>
          <p:cNvPr id="11268" name="Picture 6" descr="C:\Users\hoszowskir\AppData\Local\Microsoft\Windows\Temporary Internet Files\Content.IE5\SJFLB50J\MC9004419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013" y="4949825"/>
            <a:ext cx="1978025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Vytvořte referát o </a:t>
            </a:r>
            <a:r>
              <a:rPr lang="cs-CZ" b="1" smtClean="0"/>
              <a:t>Siru Isaacu Newtonovi </a:t>
            </a:r>
            <a:r>
              <a:rPr lang="cs-CZ" smtClean="0"/>
              <a:t>a jeho fyzikálních zákonech.</a:t>
            </a:r>
          </a:p>
        </p:txBody>
      </p:sp>
      <p:sp>
        <p:nvSpPr>
          <p:cNvPr id="7" name="Nadpis 1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687" cy="1143000"/>
          </a:xfrm>
          <a:extLst/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>
              <a:defRPr/>
            </a:pPr>
            <a:r>
              <a:rPr lang="cs-CZ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CVIČENÍ</a:t>
            </a:r>
            <a:endParaRPr lang="cs-CZ" b="1" cap="all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extLst/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60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DOBRÁ PRÁCE!!!</a:t>
            </a:r>
            <a:endParaRPr lang="cs-CZ" sz="6000" b="1" cap="all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3315" name="Picture 2" descr="C:\Users\hoszowskir\AppData\Local\Microsoft\Windows\Temporary Internet Files\Content.IE5\2QHBZ273\MC90044190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133600"/>
            <a:ext cx="3887788" cy="343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1044575" y="549275"/>
            <a:ext cx="7024688" cy="1143000"/>
          </a:xfrm>
        </p:spPr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611188" y="1773238"/>
            <a:ext cx="8086725" cy="4406900"/>
          </a:xfrm>
        </p:spPr>
        <p:txBody>
          <a:bodyPr/>
          <a:lstStyle/>
          <a:p>
            <a:pPr eaLnBrk="1" hangingPunct="1"/>
            <a:r>
              <a:rPr lang="cs-CZ" sz="1600" smtClean="0">
                <a:latin typeface="Franklin Gothic Book" pitchFamily="34" charset="0"/>
              </a:rPr>
              <a:t>Obr. 1 – </a:t>
            </a:r>
            <a:r>
              <a:rPr lang="pt-BR" sz="1600" smtClean="0"/>
              <a:t>AUTOR NEZNÁMÝ. </a:t>
            </a:r>
            <a:r>
              <a:rPr lang="pt-BR" sz="1600" i="1" smtClean="0"/>
              <a:t>www.hse.gov.uk</a:t>
            </a:r>
            <a:r>
              <a:rPr lang="pt-BR" sz="1600" smtClean="0"/>
              <a:t> [online]. [cit. 9.</a:t>
            </a:r>
            <a:r>
              <a:rPr lang="cs-CZ" sz="1600" smtClean="0"/>
              <a:t>8</a:t>
            </a:r>
            <a:r>
              <a:rPr lang="pt-BR" sz="1600" smtClean="0"/>
              <a:t>.2012]. Dostupný na WWW: http://www.hse.gov.uk/press/images/rnn-sw-southcoastcranehire-pic1.jpg</a:t>
            </a:r>
            <a:r>
              <a:rPr lang="cs-CZ" sz="1600" smtClean="0"/>
              <a:t>.</a:t>
            </a:r>
            <a:r>
              <a:rPr lang="pt-BR" sz="1600" smtClean="0"/>
              <a:t> </a:t>
            </a:r>
            <a:endParaRPr lang="cs-CZ" sz="1600" smtClean="0">
              <a:latin typeface="Franklin Gothic Book" pitchFamily="34" charset="0"/>
            </a:endParaRPr>
          </a:p>
          <a:p>
            <a:pPr eaLnBrk="1" hangingPunct="1"/>
            <a:r>
              <a:rPr lang="cs-CZ" sz="1600" smtClean="0">
                <a:latin typeface="Franklin Gothic Book" pitchFamily="34" charset="0"/>
              </a:rPr>
              <a:t>Obr. 2 - </a:t>
            </a:r>
            <a:r>
              <a:rPr lang="pt-BR" sz="1600" smtClean="0"/>
              <a:t>AUTOR NEZNÁMÝ. </a:t>
            </a:r>
            <a:r>
              <a:rPr lang="pt-BR" sz="1600" i="1" smtClean="0"/>
              <a:t>www.funget.cz</a:t>
            </a:r>
            <a:r>
              <a:rPr lang="pt-BR" sz="1600" smtClean="0"/>
              <a:t> [online]. [cit. 9.</a:t>
            </a:r>
            <a:r>
              <a:rPr lang="cs-CZ" sz="1600" smtClean="0"/>
              <a:t>8</a:t>
            </a:r>
            <a:r>
              <a:rPr lang="pt-BR" sz="1600" smtClean="0"/>
              <a:t>.2012]. Dostupný na WWW: http://www.funget.cz/fotky6833/fotos/_vyr_661960427.jpg</a:t>
            </a:r>
            <a:r>
              <a:rPr lang="cs-CZ" sz="1600" smtClean="0"/>
              <a:t>.</a:t>
            </a:r>
            <a:r>
              <a:rPr lang="pt-BR" sz="1600" smtClean="0"/>
              <a:t> </a:t>
            </a:r>
            <a:endParaRPr lang="cs-CZ" sz="1600" smtClean="0"/>
          </a:p>
          <a:p>
            <a:pPr eaLnBrk="1" hangingPunct="1"/>
            <a:r>
              <a:rPr lang="cs-CZ" smtClean="0"/>
              <a:t>Kliparty pocházejí z archivů MS Office. </a:t>
            </a: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  <a:p>
            <a:pPr eaLnBrk="1" hangingPunct="1"/>
            <a:endParaRPr lang="cs-CZ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Hoszowski</a:t>
            </a: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41" name="Obdélník 4"/>
          <p:cNvSpPr>
            <a:spLocks noChangeArrowheads="1"/>
          </p:cNvSpPr>
          <p:nvPr/>
        </p:nvSpPr>
        <p:spPr bwMode="auto">
          <a:xfrm>
            <a:off x="755650" y="549275"/>
            <a:ext cx="6442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 </a:t>
            </a:r>
            <a:r>
              <a:rPr lang="cs-CZ" sz="2400">
                <a:latin typeface="Franklin Gothic Book" pitchFamily="34" charset="0"/>
              </a:rPr>
              <a:t>Veškeré použité obrázky (kliparty) pocházejí  …</a:t>
            </a:r>
          </a:p>
          <a:p>
            <a:endParaRPr lang="cs-CZ">
              <a:latin typeface="Franklin Gothic Book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929</TotalTime>
  <Words>297</Words>
  <Application>Microsoft Office PowerPoint</Application>
  <PresentationFormat>Předvádění na obrazovce (4:3)</PresentationFormat>
  <Paragraphs>57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7" baseType="lpstr">
      <vt:lpstr>Arial</vt:lpstr>
      <vt:lpstr>Century Gothic</vt:lpstr>
      <vt:lpstr>Wingdings 2</vt:lpstr>
      <vt:lpstr>Calibri</vt:lpstr>
      <vt:lpstr>Times New Roman</vt:lpstr>
      <vt:lpstr>Franklin Gothic Book</vt:lpstr>
      <vt:lpstr>Austin</vt:lpstr>
      <vt:lpstr>Prezentace aplikace PowerPoint</vt:lpstr>
      <vt:lpstr>Výukový materiál</vt:lpstr>
      <vt:lpstr>Prezentace aplikace PowerPoint</vt:lpstr>
      <vt:lpstr>Síla</vt:lpstr>
      <vt:lpstr>Účinky síly</vt:lpstr>
      <vt:lpstr>Síla = vektorová veličina</vt:lpstr>
      <vt:lpstr>Síla = vektorová veličina</vt:lpstr>
      <vt:lpstr>CVIČENÍ</vt:lpstr>
      <vt:lpstr>DOBRÁ PRÁCE!!!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Radek Hoszowski</cp:lastModifiedBy>
  <cp:revision>69</cp:revision>
  <dcterms:created xsi:type="dcterms:W3CDTF">2011-04-17T19:50:20Z</dcterms:created>
  <dcterms:modified xsi:type="dcterms:W3CDTF">2012-12-14T13:40:47Z</dcterms:modified>
</cp:coreProperties>
</file>