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5" r:id="rId1"/>
  </p:sldMasterIdLst>
  <p:sldIdLst>
    <p:sldId id="256" r:id="rId2"/>
    <p:sldId id="262" r:id="rId3"/>
    <p:sldId id="265" r:id="rId4"/>
    <p:sldId id="266" r:id="rId5"/>
    <p:sldId id="267" r:id="rId6"/>
    <p:sldId id="268" r:id="rId7"/>
    <p:sldId id="269" r:id="rId8"/>
    <p:sldId id="272" r:id="rId9"/>
    <p:sldId id="273" r:id="rId10"/>
    <p:sldId id="274" r:id="rId11"/>
    <p:sldId id="270" r:id="rId12"/>
    <p:sldId id="271" r:id="rId13"/>
    <p:sldId id="260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125E5076-3810-47DD-B79F-674D7AD40C01}" styleName="Tmavý styl 1 – zvýraznění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wholeTbl>
    <a:band1H>
      <a:tcStyle>
        <a:tcBdr/>
        <a:fill>
          <a:solidFill>
            <a:schemeClr val="accent1">
              <a:shade val="60000"/>
            </a:schemeClr>
          </a:solidFill>
        </a:fill>
      </a:tcStyle>
    </a:band1H>
    <a:band1V>
      <a:tcStyle>
        <a:tcBdr/>
        <a:fill>
          <a:solidFill>
            <a:schemeClr val="accent1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1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1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1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620"/>
    <p:restoredTop sz="94660"/>
  </p:normalViewPr>
  <p:slideViewPr>
    <p:cSldViewPr>
      <p:cViewPr>
        <p:scale>
          <a:sx n="75" d="100"/>
          <a:sy n="75" d="100"/>
        </p:scale>
        <p:origin x="18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42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0" name="Rectangle 114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1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2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7" name="Rectangle 84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8" name="Rectangle 85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113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4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5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80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1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2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6" name="Freeform 44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7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50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51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Hexagon 52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3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4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5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56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Freeform 57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Hexagon 58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0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1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2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3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4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5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66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Freeform 67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68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3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4" name="Rectangle 46"/>
          <p:cNvSpPr/>
          <p:nvPr/>
        </p:nvSpPr>
        <p:spPr>
          <a:xfrm>
            <a:off x="4649788" y="-22225"/>
            <a:ext cx="3505200" cy="23129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49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88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7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688" y="1516063"/>
            <a:ext cx="2133600" cy="752475"/>
          </a:xfrm>
        </p:spPr>
        <p:txBody>
          <a:bodyPr anchor="b"/>
          <a:lstStyle>
            <a:lvl1pPr algn="l">
              <a:defRPr sz="2400"/>
            </a:lvl1pPr>
          </a:lstStyle>
          <a:p>
            <a:pPr>
              <a:defRPr/>
            </a:pPr>
            <a:fld id="{C141E2C9-3AF4-41FB-BFC5-00227C53485C}" type="datetimeFigureOut">
              <a:rPr lang="cs-CZ"/>
              <a:pPr>
                <a:defRPr/>
              </a:pPr>
              <a:t>14.12.2012</a:t>
            </a:fld>
            <a:endParaRPr lang="cs-CZ"/>
          </a:p>
        </p:txBody>
      </p:sp>
      <p:sp>
        <p:nvSpPr>
          <p:cNvPr id="48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838" y="5719763"/>
            <a:ext cx="283051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9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788" y="5719763"/>
            <a:ext cx="642937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fld id="{6333B44F-DA5C-4CC8-818D-71C744B749F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0978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94E158-7430-4ACD-8B7E-2E5123C66D11}" type="datetimeFigureOut">
              <a:rPr lang="cs-CZ"/>
              <a:pPr>
                <a:defRPr/>
              </a:pPr>
              <a:t>14.12.2012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88681A-5CC9-412D-A4E6-6B891FEFF2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29922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B78C0C-8EA0-4451-AB23-94FEB8C3855B}" type="datetimeFigureOut">
              <a:rPr lang="cs-CZ"/>
              <a:pPr>
                <a:defRPr/>
              </a:pPr>
              <a:t>14.12.2012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4603E3-6863-4D55-9522-5C5DE00D92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46206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F5FB49-2C6F-4F44-8D69-3078451BEBF1}" type="datetimeFigureOut">
              <a:rPr lang="cs-CZ"/>
              <a:pPr>
                <a:defRPr/>
              </a:pPr>
              <a:t>14.12.2012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6AE6C0-D054-42E7-AF3E-BE6537DD71D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91007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F4CA5E-E9D8-4302-A09D-C5E5C299A975}" type="datetimeFigureOut">
              <a:rPr lang="cs-CZ"/>
              <a:pPr>
                <a:defRPr/>
              </a:pPr>
              <a:t>14.12.2012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70B577-F91D-4305-8913-C5353878346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38838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3BBB18-6424-4B6D-BCF9-2EBB2B38E06B}" type="datetimeFigureOut">
              <a:rPr lang="cs-CZ"/>
              <a:pPr>
                <a:defRPr/>
              </a:pPr>
              <a:t>14.12.2012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746D7A-8A3C-48DC-B832-99C1FB4492F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8766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A46658-FC3B-4A62-97D0-ACD32DA1408C}" type="datetimeFigureOut">
              <a:rPr lang="cs-CZ"/>
              <a:pPr>
                <a:defRPr/>
              </a:pPr>
              <a:t>14.12.2012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19A678-893A-4292-BB96-E5BF5571E96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66781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83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80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81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0" name="Rectangle 82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7" name="Rectangle 79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4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7" name="Freeform 46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49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Freeform 50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1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2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3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54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Hexagon 55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Freeform 58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1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2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3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4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5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6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67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Hexagon 68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69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8" name="Freeform 70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4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56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57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7" name="Rectangle 60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9F769D-159E-46C1-831D-346308E09A60}" type="datetimeFigureOut">
              <a:rPr lang="cs-CZ"/>
              <a:pPr>
                <a:defRPr/>
              </a:pPr>
              <a:t>14.12.2012</a:t>
            </a:fld>
            <a:endParaRPr lang="cs-CZ"/>
          </a:p>
        </p:txBody>
      </p:sp>
      <p:sp>
        <p:nvSpPr>
          <p:cNvPr id="49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CA85B3-E8E7-4879-A38F-EDABC974940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0" name="Footer Placeholder 5"/>
          <p:cNvSpPr>
            <a:spLocks noGrp="1"/>
          </p:cNvSpPr>
          <p:nvPr>
            <p:ph type="ftr" sz="quarter" idx="12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44160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86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83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84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0" name="Rectangle 85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80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81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7" name="Rectangle 82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7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8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4" name="Rectangle 79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7" name="Freeform 45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6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47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48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Freeform 49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0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1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9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60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Hexagon 61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Freeform 62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63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4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5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6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7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8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9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70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Hexagon 71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72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8" name="Freeform 73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4" name="Rectangle 93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10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101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7" name="Rectangle 104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 rtlCol="0">
            <a:normAutofit/>
          </a:bodyPr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2C85C4-A3EA-4A63-85FD-4E4A38020F88}" type="datetimeFigureOut">
              <a:rPr lang="cs-CZ"/>
              <a:pPr>
                <a:defRPr/>
              </a:pPr>
              <a:t>14.12.2012</a:t>
            </a:fld>
            <a:endParaRPr lang="cs-CZ"/>
          </a:p>
        </p:txBody>
      </p:sp>
      <p:sp>
        <p:nvSpPr>
          <p:cNvPr id="49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0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CAFB57-5A61-4844-83D7-1D1F54E702C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82673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127705-0B44-4BFA-9FAA-120F7A4D629C}" type="datetimeFigureOut">
              <a:rPr lang="cs-CZ"/>
              <a:pPr>
                <a:defRPr/>
              </a:pPr>
              <a:t>14.12.2012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2CF468-2702-4446-84EC-038D01188B5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44021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474D65-A7E8-4D2E-AA23-0DA02C494701}" type="datetimeFigureOut">
              <a:rPr lang="cs-CZ"/>
              <a:pPr>
                <a:defRPr/>
              </a:pPr>
              <a:t>14.12.2012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BA8D32-1B32-498C-9853-1B5788AA103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78829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41"/>
          <p:cNvGrpSpPr>
            <a:grpSpLocks/>
          </p:cNvGrpSpPr>
          <p:nvPr/>
        </p:nvGrpSpPr>
        <p:grpSpPr bwMode="auto">
          <a:xfrm>
            <a:off x="-304800" y="0"/>
            <a:ext cx="9932988" cy="6858000"/>
            <a:chOff x="-382404" y="0"/>
            <a:chExt cx="9932332" cy="6858000"/>
          </a:xfrm>
        </p:grpSpPr>
        <p:grpSp>
          <p:nvGrpSpPr>
            <p:cNvPr id="103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5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105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106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2540" y="5035550"/>
              <a:ext cx="9144983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2540" y="3467100"/>
              <a:ext cx="9144983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2540" y="5284788"/>
              <a:ext cx="9144983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6793" y="5132388"/>
              <a:ext cx="6982951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5573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19425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8949" y="159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6524" y="32543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2326" y="53832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3969" y="540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542" y="28495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394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09771" y="54117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8820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443" y="15636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997" y="4056063"/>
              <a:ext cx="1242931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997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375"/>
            <a:ext cx="8229600" cy="6186488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0888" y="-22225"/>
            <a:ext cx="3679825" cy="700088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30" name="Title Placeholder 1"/>
          <p:cNvSpPr>
            <a:spLocks noGrp="1"/>
          </p:cNvSpPr>
          <p:nvPr>
            <p:ph type="title"/>
          </p:nvPr>
        </p:nvSpPr>
        <p:spPr bwMode="auto">
          <a:xfrm>
            <a:off x="1042988" y="1027113"/>
            <a:ext cx="7024687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3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042988" y="2324100"/>
            <a:ext cx="6777037" cy="3508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575" y="2238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pPr>
              <a:defRPr/>
            </a:pPr>
            <a:fld id="{A9E15B94-5568-4579-AB84-D96AF25D5D97}" type="datetimeFigureOut">
              <a:rPr lang="cs-CZ"/>
              <a:pPr>
                <a:defRPr/>
              </a:pPr>
              <a:t>14.12.2012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850" y="5851525"/>
            <a:ext cx="350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788" y="223838"/>
            <a:ext cx="13319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pPr>
              <a:defRPr/>
            </a:pPr>
            <a:fld id="{CF1538B4-BF0D-4BA5-A8D3-FAC921B544E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62" r:id="rId1"/>
    <p:sldLayoutId id="2147483954" r:id="rId2"/>
    <p:sldLayoutId id="2147483955" r:id="rId3"/>
    <p:sldLayoutId id="2147483956" r:id="rId4"/>
    <p:sldLayoutId id="2147483957" r:id="rId5"/>
    <p:sldLayoutId id="2147483958" r:id="rId6"/>
    <p:sldLayoutId id="2147483959" r:id="rId7"/>
    <p:sldLayoutId id="2147483963" r:id="rId8"/>
    <p:sldLayoutId id="2147483964" r:id="rId9"/>
    <p:sldLayoutId id="2147483960" r:id="rId10"/>
    <p:sldLayoutId id="2147483961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39763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395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325563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Podnadpis 2"/>
          <p:cNvSpPr>
            <a:spLocks noGrp="1"/>
          </p:cNvSpPr>
          <p:nvPr>
            <p:ph type="subTitle" idx="1"/>
          </p:nvPr>
        </p:nvSpPr>
        <p:spPr>
          <a:xfrm>
            <a:off x="4733925" y="4421188"/>
            <a:ext cx="3309938" cy="1260475"/>
          </a:xfrm>
        </p:spPr>
        <p:txBody>
          <a:bodyPr>
            <a:normAutofit lnSpcReduction="10000"/>
          </a:bodyPr>
          <a:lstStyle/>
          <a:p>
            <a:pPr eaLnBrk="1" hangingPunct="1">
              <a:defRPr/>
            </a:pPr>
            <a:r>
              <a:rPr lang="cs-CZ" sz="2800" dirty="0" smtClean="0">
                <a:solidFill>
                  <a:srgbClr val="443329"/>
                </a:solidFill>
              </a:rPr>
              <a:t>Technická mechanika – Skládání sil</a:t>
            </a:r>
          </a:p>
        </p:txBody>
      </p:sp>
      <p:pic>
        <p:nvPicPr>
          <p:cNvPr id="5123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813" y="620713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31800" y="333375"/>
            <a:ext cx="8280400" cy="11430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4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Výukový materiál</a:t>
            </a:r>
            <a:endParaRPr lang="cs-CZ" sz="48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31800" y="1628775"/>
            <a:ext cx="8280400" cy="4873625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CZ.1.07/1.5.00/34.0608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Šablona: 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III/2 Inovace a zkvalitnění výuky prostřednictvím ICT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Číslo </a:t>
            </a: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materiálu: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05_03_32_INOVACE_04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</a:t>
            </a:r>
          </a:p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Franklin Gothic Book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Franklin Gothic Book" pitchFamily="34" charset="0"/>
            </a:endParaRPr>
          </a:p>
        </p:txBody>
      </p:sp>
      <p:pic>
        <p:nvPicPr>
          <p:cNvPr id="6148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813" y="4795838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288" y="1327150"/>
            <a:ext cx="8280400" cy="19812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Předmět: Technická mechanika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	</a:t>
            </a: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Ročník: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2.</a:t>
            </a: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Jméno autora: Mgr. Radek </a:t>
            </a:r>
            <a:r>
              <a:rPr lang="cs-CZ" sz="2200" b="1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Hoszowski</a:t>
            </a:r>
            <a:endParaRPr lang="cs-CZ" sz="2200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Škola: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SPŠ Hranice</a:t>
            </a: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000" b="1" dirty="0" smtClean="0"/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000" b="1" dirty="0" smtClean="0"/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en-GB" sz="2000" dirty="0" smtClean="0">
              <a:solidFill>
                <a:schemeClr val="tx1"/>
              </a:solidFill>
              <a:latin typeface="Franklin Gothic Book" pitchFamily="34" charset="0"/>
            </a:endParaRP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000" dirty="0" smtClean="0">
              <a:solidFill>
                <a:schemeClr val="tx1"/>
              </a:solidFill>
              <a:latin typeface="Franklin Gothic Book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95288" y="6143625"/>
            <a:ext cx="8280400" cy="57626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Autorem materiálu a všech jeho částí, není-li uvedeno jinak, je Mgr. Radek </a:t>
            </a:r>
            <a:r>
              <a:rPr lang="cs-CZ" sz="1400" i="1" dirty="0" err="1">
                <a:solidFill>
                  <a:schemeClr val="tx1"/>
                </a:solidFill>
                <a:latin typeface="Arial" charset="0"/>
                <a:cs typeface="Arial" charset="0"/>
              </a:rPr>
              <a:t>Hoszowski</a:t>
            </a: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 </a:t>
            </a:r>
          </a:p>
          <a:p>
            <a:pPr algn="ctr">
              <a:defRPr/>
            </a:pP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Financováno z ESF a státního rozpočtu ČR. </a:t>
            </a:r>
            <a:endParaRPr lang="cs-CZ" sz="2800" dirty="0">
              <a:solidFill>
                <a:schemeClr val="tx1"/>
              </a:solidFill>
              <a:latin typeface="Arial" charset="0"/>
              <a:cs typeface="Arial" charset="0"/>
            </a:endParaRPr>
          </a:p>
        </p:txBody>
      </p:sp>
      <p:sp>
        <p:nvSpPr>
          <p:cNvPr id="7172" name="TextovéPole 4"/>
          <p:cNvSpPr txBox="1">
            <a:spLocks noChangeArrowheads="1"/>
          </p:cNvSpPr>
          <p:nvPr/>
        </p:nvSpPr>
        <p:spPr bwMode="auto">
          <a:xfrm>
            <a:off x="395288" y="3308350"/>
            <a:ext cx="8350250" cy="24006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cs-CZ" sz="22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Anotace: Skládání sil, určení výslednice sil, složení navzájem kolmých sil.</a:t>
            </a:r>
            <a:endParaRPr lang="cs-CZ" sz="22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algn="just" eaLnBrk="1" hangingPunct="1"/>
            <a:endParaRPr lang="cs-CZ" sz="22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algn="just" eaLnBrk="1" hangingPunct="1"/>
            <a:endParaRPr lang="cs-CZ" sz="22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r>
              <a:rPr lang="cs-CZ" sz="2200" b="1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Klíčová slova</a:t>
            </a: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: Skládání sil, výslednice sil, navzájem kolmé síly</a:t>
            </a:r>
            <a:endParaRPr lang="cs-CZ" sz="22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endParaRPr lang="cs-CZ" dirty="0">
              <a:latin typeface="Franklin Gothic Book" pitchFamily="34" charset="0"/>
            </a:endParaRPr>
          </a:p>
        </p:txBody>
      </p:sp>
      <p:pic>
        <p:nvPicPr>
          <p:cNvPr id="717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1800" y="1414463"/>
            <a:ext cx="1893888" cy="1893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67544" y="404664"/>
            <a:ext cx="8208144" cy="86409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anchorCtr="1"/>
          <a:lstStyle/>
          <a:p>
            <a:pPr algn="ctr">
              <a:defRPr/>
            </a:pPr>
            <a:r>
              <a:rPr lang="cs-CZ" sz="3200" dirty="0">
                <a:effectLst>
                  <a:reflection blurRad="6350" stA="60000" endA="900" endPos="60000" dist="29997" dir="5400000" sy="-100000" algn="bl" rotWithShape="0"/>
                </a:effectLst>
              </a:rPr>
              <a:t>Skládání sil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Nadpis 3"/>
          <p:cNvSpPr>
            <a:spLocks noGrp="1"/>
          </p:cNvSpPr>
          <p:nvPr>
            <p:ph type="title"/>
          </p:nvPr>
        </p:nvSpPr>
        <p:spPr>
          <a:xfrm>
            <a:off x="1042988" y="765175"/>
            <a:ext cx="7024687" cy="757238"/>
          </a:xfrm>
        </p:spPr>
        <p:txBody>
          <a:bodyPr/>
          <a:lstStyle/>
          <a:p>
            <a:r>
              <a:rPr lang="cs-CZ" smtClean="0"/>
              <a:t>Síla</a:t>
            </a:r>
          </a:p>
        </p:txBody>
      </p:sp>
      <p:sp>
        <p:nvSpPr>
          <p:cNvPr id="8195" name="Zástupný symbol pro obsah 4"/>
          <p:cNvSpPr>
            <a:spLocks noGrp="1"/>
          </p:cNvSpPr>
          <p:nvPr>
            <p:ph idx="1"/>
          </p:nvPr>
        </p:nvSpPr>
        <p:spPr>
          <a:xfrm>
            <a:off x="1042988" y="1773238"/>
            <a:ext cx="7058025" cy="3508375"/>
          </a:xfrm>
        </p:spPr>
        <p:txBody>
          <a:bodyPr/>
          <a:lstStyle/>
          <a:p>
            <a:r>
              <a:rPr lang="cs-CZ" sz="2800" b="1" smtClean="0"/>
              <a:t>Síla</a:t>
            </a:r>
            <a:r>
              <a:rPr lang="cs-CZ" sz="2800" smtClean="0"/>
              <a:t> = vektorová fyzikální veličina.</a:t>
            </a:r>
          </a:p>
          <a:p>
            <a:r>
              <a:rPr lang="cs-CZ" sz="2800" smtClean="0"/>
              <a:t>Pomocí této veličiny vyjadřujeme míru vzájemného působení </a:t>
            </a:r>
            <a:r>
              <a:rPr lang="cs-CZ" sz="2800" b="1" smtClean="0"/>
              <a:t>těles</a:t>
            </a:r>
            <a:r>
              <a:rPr lang="cs-CZ" sz="2800" smtClean="0"/>
              <a:t> nebo </a:t>
            </a:r>
            <a:r>
              <a:rPr lang="cs-CZ" sz="2800" b="1" smtClean="0"/>
              <a:t>polí</a:t>
            </a:r>
            <a:r>
              <a:rPr lang="cs-CZ" sz="2800" smtClean="0"/>
              <a:t>.</a:t>
            </a:r>
          </a:p>
          <a:p>
            <a:r>
              <a:rPr lang="cs-CZ" sz="2800" smtClean="0"/>
              <a:t>Značí se písmenem </a:t>
            </a:r>
            <a:r>
              <a:rPr lang="cs-CZ" sz="2800" b="1" i="1" smtClean="0"/>
              <a:t>F</a:t>
            </a:r>
            <a:r>
              <a:rPr lang="cs-CZ" sz="2800" i="1" smtClean="0"/>
              <a:t> </a:t>
            </a:r>
            <a:r>
              <a:rPr lang="cs-CZ" sz="2800" smtClean="0"/>
              <a:t>(z angl. </a:t>
            </a:r>
            <a:r>
              <a:rPr lang="cs-CZ" sz="2800" i="1" smtClean="0"/>
              <a:t>force</a:t>
            </a:r>
            <a:r>
              <a:rPr lang="cs-CZ" sz="2800" smtClean="0"/>
              <a:t>).</a:t>
            </a:r>
          </a:p>
          <a:p>
            <a:r>
              <a:rPr lang="cs-CZ" sz="2800" smtClean="0"/>
              <a:t>Síla má měrnou jednotku </a:t>
            </a:r>
            <a:r>
              <a:rPr lang="cs-CZ" sz="2800" b="1" smtClean="0"/>
              <a:t>newton </a:t>
            </a:r>
            <a:r>
              <a:rPr lang="cs-CZ" sz="2800" smtClean="0"/>
              <a:t>= </a:t>
            </a:r>
            <a:r>
              <a:rPr lang="cs-CZ" sz="2800" b="1" smtClean="0"/>
              <a:t>N</a:t>
            </a:r>
            <a:r>
              <a:rPr lang="cs-CZ" sz="2800" smtClean="0"/>
              <a:t>.</a:t>
            </a:r>
          </a:p>
        </p:txBody>
      </p:sp>
      <p:pic>
        <p:nvPicPr>
          <p:cNvPr id="8196" name="Picture 8" descr="C:\Users\hoszowskir\AppData\Local\Microsoft\Windows\Temporary Internet Files\Content.IE5\FXUC26Z3\MC90044188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0113" y="5013325"/>
            <a:ext cx="2263775" cy="1333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" presetClass="entr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4" grpId="0"/>
      <p:bldP spid="8195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sah 2"/>
          <p:cNvSpPr>
            <a:spLocks noGrp="1"/>
          </p:cNvSpPr>
          <p:nvPr>
            <p:ph idx="1"/>
          </p:nvPr>
        </p:nvSpPr>
        <p:spPr>
          <a:xfrm>
            <a:off x="1081088" y="2349500"/>
            <a:ext cx="6777037" cy="2159000"/>
          </a:xfrm>
        </p:spPr>
        <p:txBody>
          <a:bodyPr/>
          <a:lstStyle/>
          <a:p>
            <a:r>
              <a:rPr lang="cs-CZ" b="1" smtClean="0"/>
              <a:t>Skládání sil</a:t>
            </a:r>
            <a:r>
              <a:rPr lang="cs-CZ" smtClean="0"/>
              <a:t> = určení jedné výsledné síly z několika sil působících na těleso.</a:t>
            </a:r>
          </a:p>
          <a:p>
            <a:r>
              <a:rPr lang="cs-CZ" smtClean="0"/>
              <a:t>Výsledná síla se nazývá </a:t>
            </a:r>
            <a:r>
              <a:rPr lang="cs-CZ" b="1" smtClean="0"/>
              <a:t>výslednice sil</a:t>
            </a:r>
            <a:r>
              <a:rPr lang="cs-CZ" smtClean="0"/>
              <a:t>.</a:t>
            </a:r>
          </a:p>
          <a:p>
            <a:r>
              <a:rPr lang="cs-CZ" smtClean="0"/>
              <a:t>Účinek všech sil = účinek výslednice sil.</a:t>
            </a:r>
          </a:p>
          <a:p>
            <a:r>
              <a:rPr lang="cs-CZ" smtClean="0"/>
              <a:t>Obecný vzorec:</a:t>
            </a:r>
          </a:p>
        </p:txBody>
      </p:sp>
      <p:sp>
        <p:nvSpPr>
          <p:cNvPr id="9219" name="Nadpis 3"/>
          <p:cNvSpPr>
            <a:spLocks noGrp="1"/>
          </p:cNvSpPr>
          <p:nvPr>
            <p:ph type="title"/>
          </p:nvPr>
        </p:nvSpPr>
        <p:spPr>
          <a:xfrm>
            <a:off x="971550" y="1125538"/>
            <a:ext cx="7024688" cy="757237"/>
          </a:xfrm>
        </p:spPr>
        <p:txBody>
          <a:bodyPr/>
          <a:lstStyle/>
          <a:p>
            <a:r>
              <a:rPr lang="cs-CZ" smtClean="0"/>
              <a:t>Skládání sil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115616" y="5085184"/>
            <a:ext cx="7056784" cy="830997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ctr">
              <a:defRPr/>
            </a:pPr>
            <a:r>
              <a:rPr lang="cs-CZ" sz="4800" b="1" dirty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F</a:t>
            </a:r>
            <a:r>
              <a:rPr lang="cs-CZ" sz="4800" b="1" baseline="-25000" dirty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v</a:t>
            </a:r>
            <a:r>
              <a:rPr lang="cs-CZ" sz="4800" b="1" dirty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 = F</a:t>
            </a:r>
            <a:r>
              <a:rPr lang="cs-CZ" sz="4800" b="1" baseline="-25000" dirty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1</a:t>
            </a:r>
            <a:r>
              <a:rPr lang="cs-CZ" sz="4800" b="1" dirty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 + F</a:t>
            </a:r>
            <a:r>
              <a:rPr lang="cs-CZ" sz="4800" b="1" baseline="-25000" dirty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2</a:t>
            </a:r>
            <a:r>
              <a:rPr lang="cs-CZ" sz="4800" b="1" dirty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 +…… + F</a:t>
            </a:r>
            <a:r>
              <a:rPr lang="cs-CZ" sz="4800" b="1" baseline="-25000" dirty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n</a:t>
            </a:r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2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92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92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92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921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31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8" grpId="0" build="p"/>
      <p:bldP spid="921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4"/>
          <p:cNvSpPr>
            <a:spLocks noGrp="1"/>
          </p:cNvSpPr>
          <p:nvPr>
            <p:ph type="title"/>
          </p:nvPr>
        </p:nvSpPr>
        <p:spPr>
          <a:xfrm>
            <a:off x="1042988" y="908050"/>
            <a:ext cx="7024687" cy="685800"/>
          </a:xfrm>
        </p:spPr>
        <p:txBody>
          <a:bodyPr/>
          <a:lstStyle/>
          <a:p>
            <a:r>
              <a:rPr lang="cs-CZ" smtClean="0"/>
              <a:t>Stejnolehlé síly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2988" y="1844675"/>
            <a:ext cx="6777037" cy="3508375"/>
          </a:xfrm>
        </p:spPr>
        <p:txBody>
          <a:bodyPr/>
          <a:lstStyle/>
          <a:p>
            <a:r>
              <a:rPr lang="cs-CZ" smtClean="0"/>
              <a:t>Jsou vlastně síly na </a:t>
            </a:r>
            <a:r>
              <a:rPr lang="cs-CZ" b="1" smtClean="0"/>
              <a:t>jedné nositelce</a:t>
            </a:r>
            <a:r>
              <a:rPr lang="cs-CZ" smtClean="0"/>
              <a:t>.</a:t>
            </a:r>
          </a:p>
          <a:p>
            <a:r>
              <a:rPr lang="cs-CZ" b="1" smtClean="0"/>
              <a:t>Nositelka síly </a:t>
            </a:r>
            <a:r>
              <a:rPr lang="cs-CZ" smtClean="0"/>
              <a:t>= pomyslná přímka, na které leží vektor síly.</a:t>
            </a:r>
            <a:endParaRPr lang="cs-CZ" b="1" smtClean="0"/>
          </a:p>
        </p:txBody>
      </p:sp>
      <p:cxnSp>
        <p:nvCxnSpPr>
          <p:cNvPr id="4" name="Přímá spojnice 3"/>
          <p:cNvCxnSpPr/>
          <p:nvPr/>
        </p:nvCxnSpPr>
        <p:spPr>
          <a:xfrm flipV="1">
            <a:off x="1116013" y="3141663"/>
            <a:ext cx="4608512" cy="1582737"/>
          </a:xfrm>
          <a:prstGeom prst="line">
            <a:avLst/>
          </a:prstGeom>
          <a:ln w="28575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4" name="Skupina 23"/>
          <p:cNvGrpSpPr>
            <a:grpSpLocks/>
          </p:cNvGrpSpPr>
          <p:nvPr/>
        </p:nvGrpSpPr>
        <p:grpSpPr bwMode="auto">
          <a:xfrm>
            <a:off x="2884488" y="3429000"/>
            <a:ext cx="1903412" cy="747713"/>
            <a:chOff x="2885232" y="3429000"/>
            <a:chExt cx="1902792" cy="747083"/>
          </a:xfrm>
        </p:grpSpPr>
        <p:cxnSp>
          <p:nvCxnSpPr>
            <p:cNvPr id="8" name="Přímá spojnice se šipkou 7"/>
            <p:cNvCxnSpPr/>
            <p:nvPr/>
          </p:nvCxnSpPr>
          <p:spPr>
            <a:xfrm flipV="1">
              <a:off x="2915384" y="3429000"/>
              <a:ext cx="1872640" cy="648741"/>
            </a:xfrm>
            <a:prstGeom prst="straightConnector1">
              <a:avLst/>
            </a:prstGeom>
            <a:ln w="3810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nice 11"/>
            <p:cNvCxnSpPr/>
            <p:nvPr/>
          </p:nvCxnSpPr>
          <p:spPr>
            <a:xfrm flipH="1" flipV="1">
              <a:off x="2885232" y="3977812"/>
              <a:ext cx="71414" cy="198271"/>
            </a:xfrm>
            <a:prstGeom prst="line">
              <a:avLst/>
            </a:prstGeom>
            <a:ln w="28575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6" name="Skupina 25"/>
          <p:cNvGrpSpPr>
            <a:grpSpLocks/>
          </p:cNvGrpSpPr>
          <p:nvPr/>
        </p:nvGrpSpPr>
        <p:grpSpPr bwMode="auto">
          <a:xfrm>
            <a:off x="2219325" y="4471988"/>
            <a:ext cx="2803525" cy="1054100"/>
            <a:chOff x="2220020" y="4471764"/>
            <a:chExt cx="2802914" cy="1054760"/>
          </a:xfrm>
        </p:grpSpPr>
        <p:cxnSp>
          <p:nvCxnSpPr>
            <p:cNvPr id="19" name="Přímá spojnice se šipkou 18"/>
            <p:cNvCxnSpPr/>
            <p:nvPr/>
          </p:nvCxnSpPr>
          <p:spPr>
            <a:xfrm flipH="1" flipV="1">
              <a:off x="2220020" y="4471764"/>
              <a:ext cx="725330" cy="792658"/>
            </a:xfrm>
            <a:prstGeom prst="straightConnector1">
              <a:avLst/>
            </a:prstGeom>
            <a:ln w="1905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252" name="TextovéPole 19"/>
            <p:cNvSpPr txBox="1">
              <a:spLocks noChangeArrowheads="1"/>
            </p:cNvSpPr>
            <p:nvPr/>
          </p:nvSpPr>
          <p:spPr bwMode="auto">
            <a:xfrm>
              <a:off x="2957240" y="5157192"/>
              <a:ext cx="2065694" cy="369332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/>
              <a:r>
                <a:rPr lang="cs-CZ" b="1"/>
                <a:t>NOSITELKA SÍLY</a:t>
              </a:r>
            </a:p>
          </p:txBody>
        </p:sp>
      </p:grpSp>
      <p:grpSp>
        <p:nvGrpSpPr>
          <p:cNvPr id="25" name="Skupina 24"/>
          <p:cNvGrpSpPr>
            <a:grpSpLocks/>
          </p:cNvGrpSpPr>
          <p:nvPr/>
        </p:nvGrpSpPr>
        <p:grpSpPr bwMode="auto">
          <a:xfrm>
            <a:off x="4140200" y="3752850"/>
            <a:ext cx="1841500" cy="1341438"/>
            <a:chOff x="4139952" y="3753036"/>
            <a:chExt cx="1842238" cy="1341440"/>
          </a:xfrm>
        </p:grpSpPr>
        <p:cxnSp>
          <p:nvCxnSpPr>
            <p:cNvPr id="22" name="Pravoúhlá spojnice 21"/>
            <p:cNvCxnSpPr/>
            <p:nvPr/>
          </p:nvCxnSpPr>
          <p:spPr>
            <a:xfrm rot="16200000" flipV="1">
              <a:off x="4095678" y="3797310"/>
              <a:ext cx="971551" cy="883004"/>
            </a:xfrm>
            <a:prstGeom prst="bentConnector3">
              <a:avLst/>
            </a:prstGeom>
            <a:ln w="1905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250" name="TextovéPole 22"/>
            <p:cNvSpPr txBox="1">
              <a:spLocks noChangeArrowheads="1"/>
            </p:cNvSpPr>
            <p:nvPr/>
          </p:nvSpPr>
          <p:spPr bwMode="auto">
            <a:xfrm>
              <a:off x="4283968" y="4725144"/>
              <a:ext cx="1698222" cy="369332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/>
              <a:r>
                <a:rPr lang="cs-CZ" b="1"/>
                <a:t>VEKTOR SÍLY</a:t>
              </a:r>
            </a:p>
          </p:txBody>
        </p:sp>
      </p:grpSp>
      <p:pic>
        <p:nvPicPr>
          <p:cNvPr id="10243" name="Picture 3" descr="C:\Users\hoszowskir\AppData\Local\Microsoft\Windows\Temporary Internet Files\Content.IE5\TEOCG5KN\MC90044192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981700" y="3789363"/>
            <a:ext cx="1720850" cy="1371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4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 nodeType="clickPar">
                      <p:stCondLst>
                        <p:cond delay="indefinite"/>
                      </p:stCondLst>
                      <p:childTnLst>
                        <p:par>
                          <p:cTn id="4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54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 nodeType="clickPar">
                      <p:stCondLst>
                        <p:cond delay="indefinite"/>
                      </p:stCondLst>
                      <p:childTnLst>
                        <p:par>
                          <p:cTn id="6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3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Zástupný symbol pro obsah 1"/>
          <p:cNvSpPr>
            <a:spLocks noGrp="1"/>
          </p:cNvSpPr>
          <p:nvPr>
            <p:ph idx="1"/>
          </p:nvPr>
        </p:nvSpPr>
        <p:spPr>
          <a:xfrm>
            <a:off x="1042988" y="1916113"/>
            <a:ext cx="6777037" cy="3508375"/>
          </a:xfrm>
        </p:spPr>
        <p:txBody>
          <a:bodyPr/>
          <a:lstStyle/>
          <a:p>
            <a:r>
              <a:rPr lang="cs-CZ" smtClean="0"/>
              <a:t>Výslednice sil = vektorový součet jednotlivých sil:</a:t>
            </a:r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r>
              <a:rPr lang="cs-CZ" smtClean="0"/>
              <a:t>Sečteme velikosti jednotlivých sil.</a:t>
            </a:r>
          </a:p>
          <a:p>
            <a:r>
              <a:rPr lang="cs-CZ" smtClean="0"/>
              <a:t>Výslednice sil má </a:t>
            </a:r>
            <a:r>
              <a:rPr lang="cs-CZ" b="1" smtClean="0"/>
              <a:t>stejný směr </a:t>
            </a:r>
            <a:r>
              <a:rPr lang="cs-CZ" smtClean="0"/>
              <a:t>jako původní síly.</a:t>
            </a:r>
          </a:p>
          <a:p>
            <a:endParaRPr lang="cs-CZ" smtClean="0"/>
          </a:p>
        </p:txBody>
      </p:sp>
      <p:sp>
        <p:nvSpPr>
          <p:cNvPr id="11267" name="Nadpis 2"/>
          <p:cNvSpPr>
            <a:spLocks noGrp="1"/>
          </p:cNvSpPr>
          <p:nvPr>
            <p:ph type="title"/>
          </p:nvPr>
        </p:nvSpPr>
        <p:spPr>
          <a:xfrm>
            <a:off x="1042988" y="908050"/>
            <a:ext cx="7024687" cy="757238"/>
          </a:xfrm>
        </p:spPr>
        <p:txBody>
          <a:bodyPr/>
          <a:lstStyle/>
          <a:p>
            <a:r>
              <a:rPr lang="cs-CZ" smtClean="0"/>
              <a:t>Síly stejného směru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2555776" y="2870170"/>
            <a:ext cx="4176464" cy="830997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ctr">
              <a:defRPr/>
            </a:pPr>
            <a:r>
              <a:rPr lang="cs-CZ" sz="4800" b="1" dirty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F</a:t>
            </a:r>
            <a:r>
              <a:rPr lang="cs-CZ" sz="4800" b="1" baseline="-25000" dirty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v</a:t>
            </a:r>
            <a:r>
              <a:rPr lang="cs-CZ" sz="4800" b="1" dirty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 = F</a:t>
            </a:r>
            <a:r>
              <a:rPr lang="cs-CZ" sz="4800" b="1" baseline="-25000" dirty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1</a:t>
            </a:r>
            <a:r>
              <a:rPr lang="cs-CZ" sz="4800" b="1" dirty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 + F</a:t>
            </a:r>
            <a:r>
              <a:rPr lang="cs-CZ" sz="4800" b="1" baseline="-25000" dirty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2</a:t>
            </a:r>
          </a:p>
        </p:txBody>
      </p:sp>
      <p:grpSp>
        <p:nvGrpSpPr>
          <p:cNvPr id="6" name="Skupina 5"/>
          <p:cNvGrpSpPr>
            <a:grpSpLocks/>
          </p:cNvGrpSpPr>
          <p:nvPr/>
        </p:nvGrpSpPr>
        <p:grpSpPr bwMode="auto">
          <a:xfrm>
            <a:off x="3541713" y="5132388"/>
            <a:ext cx="4630737" cy="1282700"/>
            <a:chOff x="3541751" y="5131767"/>
            <a:chExt cx="4630649" cy="1283464"/>
          </a:xfrm>
        </p:grpSpPr>
        <p:pic>
          <p:nvPicPr>
            <p:cNvPr id="11271" name="Obrázek 1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541751" y="5131767"/>
              <a:ext cx="4630649" cy="109879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1272" name="TextovéPole 2"/>
            <p:cNvSpPr txBox="1">
              <a:spLocks noChangeArrowheads="1"/>
            </p:cNvSpPr>
            <p:nvPr/>
          </p:nvSpPr>
          <p:spPr bwMode="auto">
            <a:xfrm>
              <a:off x="4644008" y="5131767"/>
              <a:ext cx="410690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/>
              <a:r>
                <a:rPr lang="cs-CZ">
                  <a:solidFill>
                    <a:srgbClr val="00B050"/>
                  </a:solidFill>
                </a:rPr>
                <a:t>F</a:t>
              </a:r>
              <a:r>
                <a:rPr lang="cs-CZ" baseline="-25000">
                  <a:solidFill>
                    <a:srgbClr val="00B050"/>
                  </a:solidFill>
                </a:rPr>
                <a:t>1</a:t>
              </a:r>
            </a:p>
          </p:txBody>
        </p:sp>
        <p:sp>
          <p:nvSpPr>
            <p:cNvPr id="11273" name="TextovéPole 6"/>
            <p:cNvSpPr txBox="1">
              <a:spLocks noChangeArrowheads="1"/>
            </p:cNvSpPr>
            <p:nvPr/>
          </p:nvSpPr>
          <p:spPr bwMode="auto">
            <a:xfrm>
              <a:off x="6876256" y="5131767"/>
              <a:ext cx="410690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/>
              <a:r>
                <a:rPr lang="cs-CZ">
                  <a:solidFill>
                    <a:srgbClr val="00B050"/>
                  </a:solidFill>
                </a:rPr>
                <a:t>F</a:t>
              </a:r>
              <a:r>
                <a:rPr lang="cs-CZ" baseline="-25000">
                  <a:solidFill>
                    <a:srgbClr val="00B050"/>
                  </a:solidFill>
                </a:rPr>
                <a:t>2</a:t>
              </a:r>
            </a:p>
          </p:txBody>
        </p:sp>
        <p:sp>
          <p:nvSpPr>
            <p:cNvPr id="11274" name="TextovéPole 7"/>
            <p:cNvSpPr txBox="1">
              <a:spLocks noChangeArrowheads="1"/>
            </p:cNvSpPr>
            <p:nvPr/>
          </p:nvSpPr>
          <p:spPr bwMode="auto">
            <a:xfrm>
              <a:off x="5580112" y="6045899"/>
              <a:ext cx="402674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/>
              <a:r>
                <a:rPr lang="cs-CZ">
                  <a:solidFill>
                    <a:srgbClr val="FF0000"/>
                  </a:solidFill>
                </a:rPr>
                <a:t>F</a:t>
              </a:r>
              <a:r>
                <a:rPr lang="cs-CZ" baseline="-25000">
                  <a:solidFill>
                    <a:srgbClr val="FF0000"/>
                  </a:solidFill>
                </a:rPr>
                <a:t>v</a:t>
              </a:r>
            </a:p>
          </p:txBody>
        </p:sp>
      </p:grp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3708400" y="6524625"/>
            <a:ext cx="2676525" cy="2778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1200"/>
              <a:t>Obr. 1 – Skládání stejnosměrných sil</a:t>
            </a:r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26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2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2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112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1126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1126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44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60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6" grpId="0" build="p"/>
      <p:bldP spid="11267" grpId="0"/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2988" y="908050"/>
            <a:ext cx="7024687" cy="757238"/>
          </a:xfrm>
        </p:spPr>
        <p:txBody>
          <a:bodyPr/>
          <a:lstStyle/>
          <a:p>
            <a:r>
              <a:rPr lang="cs-CZ" smtClean="0"/>
              <a:t>Síly opačného směru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2988" y="1916113"/>
            <a:ext cx="6777037" cy="3916362"/>
          </a:xfrm>
        </p:spPr>
        <p:txBody>
          <a:bodyPr/>
          <a:lstStyle/>
          <a:p>
            <a:r>
              <a:rPr lang="cs-CZ" smtClean="0"/>
              <a:t>Výslednice sil = vektorový rozdíl jednotlivých sil:</a:t>
            </a:r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r>
              <a:rPr lang="cs-CZ" smtClean="0"/>
              <a:t>Velikost jednotlivých sil </a:t>
            </a:r>
            <a:r>
              <a:rPr lang="cs-CZ" b="1" smtClean="0"/>
              <a:t>odečteme.</a:t>
            </a:r>
          </a:p>
          <a:p>
            <a:r>
              <a:rPr lang="cs-CZ" smtClean="0"/>
              <a:t>Výslednice má směr </a:t>
            </a:r>
            <a:r>
              <a:rPr lang="cs-CZ" b="1" smtClean="0"/>
              <a:t>větší</a:t>
            </a:r>
            <a:r>
              <a:rPr lang="cs-CZ" smtClean="0"/>
              <a:t> ze sil.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2987824" y="2835670"/>
            <a:ext cx="4608512" cy="830997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ctr">
              <a:defRPr/>
            </a:pPr>
            <a:r>
              <a:rPr lang="cs-CZ" sz="4800" b="1" dirty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F</a:t>
            </a:r>
            <a:r>
              <a:rPr lang="cs-CZ" sz="4800" b="1" baseline="-25000" dirty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v</a:t>
            </a:r>
            <a:r>
              <a:rPr lang="cs-CZ" sz="4800" b="1" dirty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 = F</a:t>
            </a:r>
            <a:r>
              <a:rPr lang="cs-CZ" sz="4800" b="1" baseline="-25000" dirty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1</a:t>
            </a:r>
            <a:r>
              <a:rPr lang="cs-CZ" sz="4800" b="1" dirty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 - F</a:t>
            </a:r>
            <a:r>
              <a:rPr lang="cs-CZ" sz="4800" b="1" baseline="-25000" dirty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2</a:t>
            </a:r>
          </a:p>
        </p:txBody>
      </p:sp>
      <p:grpSp>
        <p:nvGrpSpPr>
          <p:cNvPr id="26" name="Skupina 25"/>
          <p:cNvGrpSpPr>
            <a:grpSpLocks/>
          </p:cNvGrpSpPr>
          <p:nvPr/>
        </p:nvGrpSpPr>
        <p:grpSpPr bwMode="auto">
          <a:xfrm>
            <a:off x="3175000" y="5229225"/>
            <a:ext cx="2951163" cy="441325"/>
            <a:chOff x="3131840" y="4715852"/>
            <a:chExt cx="2952328" cy="441340"/>
          </a:xfrm>
        </p:grpSpPr>
        <p:grpSp>
          <p:nvGrpSpPr>
            <p:cNvPr id="12304" name="Skupina 21"/>
            <p:cNvGrpSpPr>
              <a:grpSpLocks/>
            </p:cNvGrpSpPr>
            <p:nvPr/>
          </p:nvGrpSpPr>
          <p:grpSpPr bwMode="auto">
            <a:xfrm>
              <a:off x="3131840" y="5013176"/>
              <a:ext cx="2952328" cy="144016"/>
              <a:chOff x="3131840" y="5013176"/>
              <a:chExt cx="2952328" cy="144016"/>
            </a:xfrm>
          </p:grpSpPr>
          <p:cxnSp>
            <p:nvCxnSpPr>
              <p:cNvPr id="6" name="Přímá spojnice se šipkou 5"/>
              <p:cNvCxnSpPr/>
              <p:nvPr/>
            </p:nvCxnSpPr>
            <p:spPr>
              <a:xfrm>
                <a:off x="3131840" y="5085753"/>
                <a:ext cx="2952328" cy="0"/>
              </a:xfrm>
              <a:prstGeom prst="straightConnector1">
                <a:avLst/>
              </a:prstGeom>
              <a:ln w="28575">
                <a:solidFill>
                  <a:srgbClr val="00B050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" name="Přímá spojnice 9"/>
              <p:cNvCxnSpPr/>
              <p:nvPr/>
            </p:nvCxnSpPr>
            <p:spPr>
              <a:xfrm>
                <a:off x="3131840" y="5012725"/>
                <a:ext cx="0" cy="144467"/>
              </a:xfrm>
              <a:prstGeom prst="line">
                <a:avLst/>
              </a:prstGeom>
              <a:ln>
                <a:solidFill>
                  <a:srgbClr val="00B05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12305" name="TextovéPole 22"/>
            <p:cNvSpPr txBox="1">
              <a:spLocks noChangeArrowheads="1"/>
            </p:cNvSpPr>
            <p:nvPr/>
          </p:nvSpPr>
          <p:spPr bwMode="auto">
            <a:xfrm>
              <a:off x="4283968" y="4715852"/>
              <a:ext cx="410690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/>
              <a:r>
                <a:rPr lang="cs-CZ" b="1">
                  <a:solidFill>
                    <a:srgbClr val="00B050"/>
                  </a:solidFill>
                </a:rPr>
                <a:t>F</a:t>
              </a:r>
              <a:r>
                <a:rPr lang="cs-CZ" b="1" baseline="-25000">
                  <a:solidFill>
                    <a:srgbClr val="00B050"/>
                  </a:solidFill>
                </a:rPr>
                <a:t>1</a:t>
              </a:r>
            </a:p>
          </p:txBody>
        </p:sp>
      </p:grpSp>
      <p:grpSp>
        <p:nvGrpSpPr>
          <p:cNvPr id="27" name="Skupina 26"/>
          <p:cNvGrpSpPr>
            <a:grpSpLocks/>
          </p:cNvGrpSpPr>
          <p:nvPr/>
        </p:nvGrpSpPr>
        <p:grpSpPr bwMode="auto">
          <a:xfrm>
            <a:off x="4759325" y="5670550"/>
            <a:ext cx="1368425" cy="441325"/>
            <a:chOff x="4716016" y="5157192"/>
            <a:chExt cx="1368797" cy="441340"/>
          </a:xfrm>
        </p:grpSpPr>
        <p:grpSp>
          <p:nvGrpSpPr>
            <p:cNvPr id="12300" name="Skupina 14"/>
            <p:cNvGrpSpPr>
              <a:grpSpLocks/>
            </p:cNvGrpSpPr>
            <p:nvPr/>
          </p:nvGrpSpPr>
          <p:grpSpPr bwMode="auto">
            <a:xfrm>
              <a:off x="4716016" y="5157192"/>
              <a:ext cx="1368797" cy="144016"/>
              <a:chOff x="4716016" y="5157192"/>
              <a:chExt cx="1368797" cy="144016"/>
            </a:xfrm>
          </p:grpSpPr>
          <p:cxnSp>
            <p:nvCxnSpPr>
              <p:cNvPr id="8" name="Přímá spojnice se šipkou 7"/>
              <p:cNvCxnSpPr/>
              <p:nvPr/>
            </p:nvCxnSpPr>
            <p:spPr>
              <a:xfrm flipH="1">
                <a:off x="4716016" y="5230220"/>
                <a:ext cx="1368797" cy="0"/>
              </a:xfrm>
              <a:prstGeom prst="straightConnector1">
                <a:avLst/>
              </a:prstGeom>
              <a:ln w="28575">
                <a:solidFill>
                  <a:srgbClr val="0070C0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" name="Přímá spojnice 13"/>
              <p:cNvCxnSpPr/>
              <p:nvPr/>
            </p:nvCxnSpPr>
            <p:spPr>
              <a:xfrm>
                <a:off x="6084813" y="5157192"/>
                <a:ext cx="0" cy="144468"/>
              </a:xfrm>
              <a:prstGeom prst="line">
                <a:avLst/>
              </a:prstGeom>
              <a:ln>
                <a:solidFill>
                  <a:srgbClr val="0070C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12301" name="TextovéPole 23"/>
            <p:cNvSpPr txBox="1">
              <a:spLocks noChangeArrowheads="1"/>
            </p:cNvSpPr>
            <p:nvPr/>
          </p:nvSpPr>
          <p:spPr bwMode="auto">
            <a:xfrm>
              <a:off x="5317604" y="5229200"/>
              <a:ext cx="410690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/>
              <a:r>
                <a:rPr lang="cs-CZ" b="1">
                  <a:solidFill>
                    <a:srgbClr val="0070C0"/>
                  </a:solidFill>
                </a:rPr>
                <a:t>F</a:t>
              </a:r>
              <a:r>
                <a:rPr lang="cs-CZ" b="1" baseline="-25000">
                  <a:solidFill>
                    <a:srgbClr val="0070C0"/>
                  </a:solidFill>
                </a:rPr>
                <a:t>2</a:t>
              </a:r>
            </a:p>
          </p:txBody>
        </p:sp>
      </p:grpSp>
      <p:grpSp>
        <p:nvGrpSpPr>
          <p:cNvPr id="28" name="Skupina 27"/>
          <p:cNvGrpSpPr>
            <a:grpSpLocks/>
          </p:cNvGrpSpPr>
          <p:nvPr/>
        </p:nvGrpSpPr>
        <p:grpSpPr bwMode="auto">
          <a:xfrm>
            <a:off x="3175000" y="5815013"/>
            <a:ext cx="1584325" cy="441325"/>
            <a:chOff x="3131840" y="5301208"/>
            <a:chExt cx="1584176" cy="441340"/>
          </a:xfrm>
        </p:grpSpPr>
        <p:grpSp>
          <p:nvGrpSpPr>
            <p:cNvPr id="12296" name="Skupina 20"/>
            <p:cNvGrpSpPr>
              <a:grpSpLocks/>
            </p:cNvGrpSpPr>
            <p:nvPr/>
          </p:nvGrpSpPr>
          <p:grpSpPr bwMode="auto">
            <a:xfrm>
              <a:off x="3131840" y="5301208"/>
              <a:ext cx="1584176" cy="144016"/>
              <a:chOff x="3131840" y="5301208"/>
              <a:chExt cx="1584176" cy="144016"/>
            </a:xfrm>
          </p:grpSpPr>
          <p:cxnSp>
            <p:nvCxnSpPr>
              <p:cNvPr id="17" name="Přímá spojnice se šipkou 16"/>
              <p:cNvCxnSpPr/>
              <p:nvPr/>
            </p:nvCxnSpPr>
            <p:spPr>
              <a:xfrm>
                <a:off x="3131840" y="5374236"/>
                <a:ext cx="1584176" cy="0"/>
              </a:xfrm>
              <a:prstGeom prst="straightConnector1">
                <a:avLst/>
              </a:prstGeom>
              <a:ln w="28575">
                <a:solidFill>
                  <a:srgbClr val="FF0000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" name="Přímá spojnice 17"/>
              <p:cNvCxnSpPr/>
              <p:nvPr/>
            </p:nvCxnSpPr>
            <p:spPr>
              <a:xfrm>
                <a:off x="3131840" y="5301208"/>
                <a:ext cx="0" cy="144467"/>
              </a:xfrm>
              <a:prstGeom prst="line">
                <a:avLst/>
              </a:prstGeom>
              <a:ln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12297" name="TextovéPole 24"/>
            <p:cNvSpPr txBox="1">
              <a:spLocks noChangeArrowheads="1"/>
            </p:cNvSpPr>
            <p:nvPr/>
          </p:nvSpPr>
          <p:spPr bwMode="auto">
            <a:xfrm>
              <a:off x="3718583" y="5373216"/>
              <a:ext cx="410690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/>
              <a:r>
                <a:rPr lang="cs-CZ" b="1">
                  <a:solidFill>
                    <a:srgbClr val="FF0000"/>
                  </a:solidFill>
                </a:rPr>
                <a:t>F</a:t>
              </a:r>
              <a:r>
                <a:rPr lang="cs-CZ" b="1" baseline="-25000">
                  <a:solidFill>
                    <a:srgbClr val="FF0000"/>
                  </a:solidFill>
                </a:rPr>
                <a:t>v</a:t>
              </a:r>
            </a:p>
          </p:txBody>
        </p:sp>
      </p:grpSp>
    </p:spTree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50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 nodeType="clickPar">
                      <p:stCondLst>
                        <p:cond delay="indefinite"/>
                      </p:stCondLst>
                      <p:childTnLst>
                        <p:par>
                          <p:cTn id="5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6013" y="981075"/>
            <a:ext cx="6696075" cy="684213"/>
          </a:xfrm>
        </p:spPr>
        <p:txBody>
          <a:bodyPr/>
          <a:lstStyle/>
          <a:p>
            <a:r>
              <a:rPr lang="cs-CZ" smtClean="0"/>
              <a:t>Síly navzájem kolmé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95388" y="2043113"/>
            <a:ext cx="6777037" cy="3771900"/>
          </a:xfrm>
        </p:spPr>
        <p:txBody>
          <a:bodyPr/>
          <a:lstStyle/>
          <a:p>
            <a:r>
              <a:rPr lang="cs-CZ" smtClean="0"/>
              <a:t>Tyto síly mají </a:t>
            </a:r>
            <a:r>
              <a:rPr lang="cs-CZ" b="1" smtClean="0"/>
              <a:t>společné působiště.</a:t>
            </a:r>
          </a:p>
          <a:p>
            <a:endParaRPr lang="cs-CZ" b="1" smtClean="0"/>
          </a:p>
          <a:p>
            <a:endParaRPr lang="cs-CZ" b="1" smtClean="0"/>
          </a:p>
          <a:p>
            <a:endParaRPr lang="cs-CZ" smtClean="0"/>
          </a:p>
          <a:p>
            <a:endParaRPr lang="cs-CZ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2339752" y="2708920"/>
            <a:ext cx="4608512" cy="830997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ctr">
              <a:defRPr/>
            </a:pPr>
            <a:r>
              <a:rPr lang="cs-CZ" sz="4800" b="1" dirty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F</a:t>
            </a:r>
            <a:r>
              <a:rPr lang="cs-CZ" sz="4800" b="1" baseline="-25000" dirty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v</a:t>
            </a:r>
            <a:r>
              <a:rPr lang="cs-CZ" sz="4800" b="1" baseline="30000" dirty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2</a:t>
            </a:r>
            <a:r>
              <a:rPr lang="cs-CZ" sz="4800" b="1" dirty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 = F</a:t>
            </a:r>
            <a:r>
              <a:rPr lang="cs-CZ" sz="4800" b="1" baseline="-25000" dirty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1</a:t>
            </a:r>
            <a:r>
              <a:rPr lang="cs-CZ" sz="4800" b="1" baseline="30000" dirty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2</a:t>
            </a:r>
            <a:r>
              <a:rPr lang="cs-CZ" sz="4800" b="1" dirty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 + F</a:t>
            </a:r>
            <a:r>
              <a:rPr lang="cs-CZ" sz="4800" b="1" baseline="-25000" dirty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2</a:t>
            </a:r>
            <a:r>
              <a:rPr lang="cs-CZ" sz="4800" b="1" baseline="30000" dirty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2</a:t>
            </a:r>
            <a:endParaRPr lang="cs-CZ" sz="4800" b="1" baseline="-25000" dirty="0">
              <a:ln w="24500" cmpd="dbl">
                <a:solidFill>
                  <a:schemeClr val="accent2">
                    <a:shade val="85000"/>
                    <a:satMod val="155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2">
                      <a:tint val="10000"/>
                      <a:satMod val="155000"/>
                    </a:schemeClr>
                  </a:gs>
                  <a:gs pos="60000">
                    <a:schemeClr val="accent2">
                      <a:tint val="30000"/>
                      <a:satMod val="155000"/>
                    </a:schemeClr>
                  </a:gs>
                  <a:gs pos="100000">
                    <a:schemeClr val="accent2">
                      <a:tint val="73000"/>
                      <a:satMod val="155000"/>
                    </a:schemeClr>
                  </a:gs>
                </a:gsLst>
                <a:lin ang="5400000"/>
              </a:gradFill>
              <a:effectLst>
                <a:glow rad="139700">
                  <a:schemeClr val="accent6">
                    <a:satMod val="175000"/>
                    <a:alpha val="40000"/>
                  </a:schemeClr>
                </a:glow>
                <a:outerShdw blurRad="38100" dist="38100" dir="7020000" algn="tl">
                  <a:srgbClr val="000000">
                    <a:alpha val="35000"/>
                  </a:srgbClr>
                </a:outerShdw>
              </a:effectLst>
            </a:endParaRPr>
          </a:p>
        </p:txBody>
      </p:sp>
      <p:pic>
        <p:nvPicPr>
          <p:cNvPr id="26626" name="Picture 2" descr="C:\Users\hoszowskir\AppData\Local\Microsoft\Windows\Temporary Internet Files\Content.IE5\2QHBZ273\MC90044190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241531">
            <a:off x="6711950" y="1087438"/>
            <a:ext cx="1520825" cy="1797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16" name="Skupina 15"/>
          <p:cNvGrpSpPr>
            <a:grpSpLocks/>
          </p:cNvGrpSpPr>
          <p:nvPr/>
        </p:nvGrpSpPr>
        <p:grpSpPr bwMode="auto">
          <a:xfrm>
            <a:off x="1228725" y="3929063"/>
            <a:ext cx="2932113" cy="1808162"/>
            <a:chOff x="2649142" y="4077072"/>
            <a:chExt cx="2930970" cy="1809492"/>
          </a:xfrm>
        </p:grpSpPr>
        <p:cxnSp>
          <p:nvCxnSpPr>
            <p:cNvPr id="6" name="Přímá spojnice se šipkou 5"/>
            <p:cNvCxnSpPr/>
            <p:nvPr/>
          </p:nvCxnSpPr>
          <p:spPr>
            <a:xfrm flipV="1">
              <a:off x="3060145" y="4221640"/>
              <a:ext cx="0" cy="1296353"/>
            </a:xfrm>
            <a:prstGeom prst="straightConnector1">
              <a:avLst/>
            </a:prstGeom>
            <a:ln w="28575">
              <a:solidFill>
                <a:srgbClr val="00B05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Přímá spojnice se šipkou 7"/>
            <p:cNvCxnSpPr/>
            <p:nvPr/>
          </p:nvCxnSpPr>
          <p:spPr>
            <a:xfrm>
              <a:off x="3060145" y="5517993"/>
              <a:ext cx="2304151" cy="0"/>
            </a:xfrm>
            <a:prstGeom prst="straightConnector1">
              <a:avLst/>
            </a:prstGeom>
            <a:ln w="28575">
              <a:solidFill>
                <a:srgbClr val="00B05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Přímá spojnice se šipkou 9"/>
            <p:cNvCxnSpPr/>
            <p:nvPr/>
          </p:nvCxnSpPr>
          <p:spPr>
            <a:xfrm flipV="1">
              <a:off x="3060145" y="4221640"/>
              <a:ext cx="2304151" cy="1296353"/>
            </a:xfrm>
            <a:prstGeom prst="straightConnector1">
              <a:avLst/>
            </a:prstGeom>
            <a:ln w="28575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nice 11"/>
            <p:cNvCxnSpPr/>
            <p:nvPr/>
          </p:nvCxnSpPr>
          <p:spPr>
            <a:xfrm>
              <a:off x="2915738" y="4221640"/>
              <a:ext cx="2664374" cy="0"/>
            </a:xfrm>
            <a:prstGeom prst="line">
              <a:avLst/>
            </a:prstGeom>
            <a:ln>
              <a:solidFill>
                <a:schemeClr val="tx1"/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Přímá spojnice 13"/>
            <p:cNvCxnSpPr/>
            <p:nvPr/>
          </p:nvCxnSpPr>
          <p:spPr>
            <a:xfrm flipV="1">
              <a:off x="5364296" y="4077072"/>
              <a:ext cx="0" cy="1512412"/>
            </a:xfrm>
            <a:prstGeom prst="line">
              <a:avLst/>
            </a:prstGeom>
            <a:ln>
              <a:solidFill>
                <a:schemeClr val="tx1"/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3331" name="TextovéPole 16"/>
            <p:cNvSpPr txBox="1">
              <a:spLocks noChangeArrowheads="1"/>
            </p:cNvSpPr>
            <p:nvPr/>
          </p:nvSpPr>
          <p:spPr bwMode="auto">
            <a:xfrm>
              <a:off x="2649142" y="4684494"/>
              <a:ext cx="410690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/>
              <a:r>
                <a:rPr lang="cs-CZ" b="1">
                  <a:solidFill>
                    <a:srgbClr val="00B050"/>
                  </a:solidFill>
                </a:rPr>
                <a:t>F</a:t>
              </a:r>
              <a:r>
                <a:rPr lang="cs-CZ" b="1" baseline="-25000">
                  <a:solidFill>
                    <a:srgbClr val="00B050"/>
                  </a:solidFill>
                </a:rPr>
                <a:t>1</a:t>
              </a:r>
            </a:p>
          </p:txBody>
        </p:sp>
        <p:sp>
          <p:nvSpPr>
            <p:cNvPr id="13332" name="TextovéPole 17"/>
            <p:cNvSpPr txBox="1">
              <a:spLocks noChangeArrowheads="1"/>
            </p:cNvSpPr>
            <p:nvPr/>
          </p:nvSpPr>
          <p:spPr bwMode="auto">
            <a:xfrm>
              <a:off x="4006615" y="5517232"/>
              <a:ext cx="410690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/>
              <a:r>
                <a:rPr lang="cs-CZ" b="1">
                  <a:solidFill>
                    <a:srgbClr val="00B050"/>
                  </a:solidFill>
                </a:rPr>
                <a:t>F</a:t>
              </a:r>
              <a:r>
                <a:rPr lang="cs-CZ" b="1" baseline="-25000">
                  <a:solidFill>
                    <a:srgbClr val="00B050"/>
                  </a:solidFill>
                </a:rPr>
                <a:t>2</a:t>
              </a:r>
            </a:p>
          </p:txBody>
        </p:sp>
        <p:sp>
          <p:nvSpPr>
            <p:cNvPr id="13333" name="TextovéPole 18"/>
            <p:cNvSpPr txBox="1">
              <a:spLocks noChangeArrowheads="1"/>
            </p:cNvSpPr>
            <p:nvPr/>
          </p:nvSpPr>
          <p:spPr bwMode="auto">
            <a:xfrm>
              <a:off x="3923928" y="4503831"/>
              <a:ext cx="410690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/>
              <a:r>
                <a:rPr lang="cs-CZ" b="1">
                  <a:solidFill>
                    <a:srgbClr val="FF0000"/>
                  </a:solidFill>
                </a:rPr>
                <a:t>F</a:t>
              </a:r>
              <a:r>
                <a:rPr lang="cs-CZ" b="1" baseline="-25000">
                  <a:solidFill>
                    <a:srgbClr val="FF0000"/>
                  </a:solidFill>
                </a:rPr>
                <a:t>v</a:t>
              </a:r>
            </a:p>
          </p:txBody>
        </p:sp>
      </p:grpSp>
      <p:sp>
        <p:nvSpPr>
          <p:cNvPr id="23" name="TextovéPole 11"/>
          <p:cNvSpPr txBox="1">
            <a:spLocks noChangeArrowheads="1"/>
          </p:cNvSpPr>
          <p:nvPr/>
        </p:nvSpPr>
        <p:spPr bwMode="auto">
          <a:xfrm>
            <a:off x="5241925" y="3860800"/>
            <a:ext cx="2403475" cy="585788"/>
          </a:xfrm>
          <a:prstGeom prst="rect">
            <a:avLst/>
          </a:prstGeom>
          <a:noFill/>
          <a:ln w="57150" cmpd="thickThin">
            <a:solidFill>
              <a:schemeClr val="accent1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1600"/>
              <a:t>Připomíná Vám tento nákres něco?</a:t>
            </a:r>
            <a:endParaRPr lang="cs-CZ"/>
          </a:p>
        </p:txBody>
      </p:sp>
      <p:grpSp>
        <p:nvGrpSpPr>
          <p:cNvPr id="26627" name="Skupina 26626"/>
          <p:cNvGrpSpPr>
            <a:grpSpLocks/>
          </p:cNvGrpSpPr>
          <p:nvPr/>
        </p:nvGrpSpPr>
        <p:grpSpPr bwMode="auto">
          <a:xfrm>
            <a:off x="5256213" y="4446588"/>
            <a:ext cx="2403475" cy="1600200"/>
            <a:chOff x="5242470" y="4907488"/>
            <a:chExt cx="2403475" cy="1600438"/>
          </a:xfrm>
        </p:grpSpPr>
        <p:sp>
          <p:nvSpPr>
            <p:cNvPr id="13321" name="TextovéPole 11"/>
            <p:cNvSpPr txBox="1">
              <a:spLocks noChangeArrowheads="1"/>
            </p:cNvSpPr>
            <p:nvPr/>
          </p:nvSpPr>
          <p:spPr bwMode="auto">
            <a:xfrm>
              <a:off x="5242470" y="4907488"/>
              <a:ext cx="2403475" cy="1600438"/>
            </a:xfrm>
            <a:prstGeom prst="rect">
              <a:avLst/>
            </a:prstGeom>
            <a:noFill/>
            <a:ln w="57150" cmpd="thickThin">
              <a:solidFill>
                <a:schemeClr val="accent1"/>
              </a:solidFill>
              <a:prstDash val="sys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 eaLnBrk="1" hangingPunct="1"/>
              <a:endParaRPr lang="cs-CZ" sz="1600"/>
            </a:p>
            <a:p>
              <a:pPr algn="ctr" eaLnBrk="1" hangingPunct="1"/>
              <a:endParaRPr lang="cs-CZ" sz="1600"/>
            </a:p>
            <a:p>
              <a:pPr algn="ctr" eaLnBrk="1" hangingPunct="1"/>
              <a:endParaRPr lang="cs-CZ" sz="1600"/>
            </a:p>
            <a:p>
              <a:pPr algn="ctr" eaLnBrk="1" hangingPunct="1"/>
              <a:endParaRPr lang="cs-CZ" sz="1600"/>
            </a:p>
            <a:p>
              <a:pPr algn="ctr" eaLnBrk="1" hangingPunct="1"/>
              <a:endParaRPr lang="cs-CZ" sz="1600"/>
            </a:p>
            <a:p>
              <a:pPr algn="ctr" eaLnBrk="1" hangingPunct="1"/>
              <a:endParaRPr lang="cs-CZ"/>
            </a:p>
          </p:txBody>
        </p:sp>
        <p:grpSp>
          <p:nvGrpSpPr>
            <p:cNvPr id="13322" name="Skupina 26624"/>
            <p:cNvGrpSpPr>
              <a:grpSpLocks/>
            </p:cNvGrpSpPr>
            <p:nvPr/>
          </p:nvGrpSpPr>
          <p:grpSpPr bwMode="auto">
            <a:xfrm>
              <a:off x="5436096" y="5157192"/>
              <a:ext cx="2160240" cy="1152128"/>
              <a:chOff x="5436096" y="5157192"/>
              <a:chExt cx="2160240" cy="1152128"/>
            </a:xfrm>
          </p:grpSpPr>
          <p:sp>
            <p:nvSpPr>
              <p:cNvPr id="20" name="Pravoúhlý trojúhelník 19"/>
              <p:cNvSpPr/>
              <p:nvPr/>
            </p:nvSpPr>
            <p:spPr>
              <a:xfrm>
                <a:off x="5436145" y="5156762"/>
                <a:ext cx="2160587" cy="1152696"/>
              </a:xfrm>
              <a:prstGeom prst="rtTriangl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31" name="Ovál 30"/>
              <p:cNvSpPr/>
              <p:nvPr/>
            </p:nvSpPr>
            <p:spPr>
              <a:xfrm>
                <a:off x="5507582" y="6201492"/>
                <a:ext cx="46038" cy="46045"/>
              </a:xfrm>
              <a:prstGeom prst="ellipse">
                <a:avLst/>
              </a:prstGeom>
              <a:solidFill>
                <a:schemeClr val="accent3"/>
              </a:solidFill>
              <a:ln>
                <a:solidFill>
                  <a:schemeClr val="accent3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26624" name="Volný tvar 26623"/>
              <p:cNvSpPr/>
              <p:nvPr/>
            </p:nvSpPr>
            <p:spPr>
              <a:xfrm>
                <a:off x="5440907" y="6060184"/>
                <a:ext cx="247650" cy="238160"/>
              </a:xfrm>
              <a:custGeom>
                <a:avLst/>
                <a:gdLst>
                  <a:gd name="connsiteX0" fmla="*/ 247650 w 247650"/>
                  <a:gd name="connsiteY0" fmla="*/ 238683 h 238683"/>
                  <a:gd name="connsiteX1" fmla="*/ 245269 w 247650"/>
                  <a:gd name="connsiteY1" fmla="*/ 169627 h 238683"/>
                  <a:gd name="connsiteX2" fmla="*/ 240507 w 247650"/>
                  <a:gd name="connsiteY2" fmla="*/ 157721 h 238683"/>
                  <a:gd name="connsiteX3" fmla="*/ 238125 w 247650"/>
                  <a:gd name="connsiteY3" fmla="*/ 141052 h 238683"/>
                  <a:gd name="connsiteX4" fmla="*/ 230982 w 247650"/>
                  <a:gd name="connsiteY4" fmla="*/ 131527 h 238683"/>
                  <a:gd name="connsiteX5" fmla="*/ 216694 w 247650"/>
                  <a:gd name="connsiteY5" fmla="*/ 107715 h 238683"/>
                  <a:gd name="connsiteX6" fmla="*/ 195263 w 247650"/>
                  <a:gd name="connsiteY6" fmla="*/ 81521 h 238683"/>
                  <a:gd name="connsiteX7" fmla="*/ 183357 w 247650"/>
                  <a:gd name="connsiteY7" fmla="*/ 71996 h 238683"/>
                  <a:gd name="connsiteX8" fmla="*/ 157163 w 247650"/>
                  <a:gd name="connsiteY8" fmla="*/ 48183 h 238683"/>
                  <a:gd name="connsiteX9" fmla="*/ 142875 w 247650"/>
                  <a:gd name="connsiteY9" fmla="*/ 38658 h 238683"/>
                  <a:gd name="connsiteX10" fmla="*/ 126207 w 247650"/>
                  <a:gd name="connsiteY10" fmla="*/ 29133 h 238683"/>
                  <a:gd name="connsiteX11" fmla="*/ 85725 w 247650"/>
                  <a:gd name="connsiteY11" fmla="*/ 14846 h 238683"/>
                  <a:gd name="connsiteX12" fmla="*/ 76200 w 247650"/>
                  <a:gd name="connsiteY12" fmla="*/ 10083 h 238683"/>
                  <a:gd name="connsiteX13" fmla="*/ 54769 w 247650"/>
                  <a:gd name="connsiteY13" fmla="*/ 558 h 238683"/>
                  <a:gd name="connsiteX14" fmla="*/ 0 w 247650"/>
                  <a:gd name="connsiteY14" fmla="*/ 558 h 2386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247650" h="238683">
                    <a:moveTo>
                      <a:pt x="247650" y="238683"/>
                    </a:moveTo>
                    <a:cubicBezTo>
                      <a:pt x="246856" y="215664"/>
                      <a:pt x="247293" y="192570"/>
                      <a:pt x="245269" y="169627"/>
                    </a:cubicBezTo>
                    <a:cubicBezTo>
                      <a:pt x="244893" y="165369"/>
                      <a:pt x="241544" y="161868"/>
                      <a:pt x="240507" y="157721"/>
                    </a:cubicBezTo>
                    <a:cubicBezTo>
                      <a:pt x="239146" y="152276"/>
                      <a:pt x="240043" y="146327"/>
                      <a:pt x="238125" y="141052"/>
                    </a:cubicBezTo>
                    <a:cubicBezTo>
                      <a:pt x="236769" y="137322"/>
                      <a:pt x="233128" y="134865"/>
                      <a:pt x="230982" y="131527"/>
                    </a:cubicBezTo>
                    <a:cubicBezTo>
                      <a:pt x="225976" y="123741"/>
                      <a:pt x="222556" y="114879"/>
                      <a:pt x="216694" y="107715"/>
                    </a:cubicBezTo>
                    <a:cubicBezTo>
                      <a:pt x="209550" y="98984"/>
                      <a:pt x="204072" y="88568"/>
                      <a:pt x="195263" y="81521"/>
                    </a:cubicBezTo>
                    <a:cubicBezTo>
                      <a:pt x="191294" y="78346"/>
                      <a:pt x="187156" y="75373"/>
                      <a:pt x="183357" y="71996"/>
                    </a:cubicBezTo>
                    <a:cubicBezTo>
                      <a:pt x="164062" y="54845"/>
                      <a:pt x="184731" y="69389"/>
                      <a:pt x="157163" y="48183"/>
                    </a:cubicBezTo>
                    <a:cubicBezTo>
                      <a:pt x="152626" y="44693"/>
                      <a:pt x="147750" y="41658"/>
                      <a:pt x="142875" y="38658"/>
                    </a:cubicBezTo>
                    <a:cubicBezTo>
                      <a:pt x="137425" y="35304"/>
                      <a:pt x="132043" y="31759"/>
                      <a:pt x="126207" y="29133"/>
                    </a:cubicBezTo>
                    <a:cubicBezTo>
                      <a:pt x="103315" y="18832"/>
                      <a:pt x="102684" y="19085"/>
                      <a:pt x="85725" y="14846"/>
                    </a:cubicBezTo>
                    <a:cubicBezTo>
                      <a:pt x="82550" y="13258"/>
                      <a:pt x="79282" y="11844"/>
                      <a:pt x="76200" y="10083"/>
                    </a:cubicBezTo>
                    <a:cubicBezTo>
                      <a:pt x="67834" y="5302"/>
                      <a:pt x="66589" y="1373"/>
                      <a:pt x="54769" y="558"/>
                    </a:cubicBezTo>
                    <a:cubicBezTo>
                      <a:pt x="36556" y="-698"/>
                      <a:pt x="18256" y="558"/>
                      <a:pt x="0" y="558"/>
                    </a:cubicBezTo>
                  </a:path>
                </a:pathLst>
              </a:custGeom>
              <a:ln w="1905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</p:grpSp>
      </p:grpSp>
    </p:spTree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3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66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66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66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66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66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66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66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66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66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66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66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 nodeType="clickPar">
                      <p:stCondLst>
                        <p:cond delay="indefinite"/>
                      </p:stCondLst>
                      <p:childTnLst>
                        <p:par>
                          <p:cTn id="5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 nodeType="clickPar">
                      <p:stCondLst>
                        <p:cond delay="indefinite"/>
                      </p:stCondLst>
                      <p:childTnLst>
                        <p:par>
                          <p:cTn id="6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266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266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266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266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23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2988" y="692150"/>
            <a:ext cx="7024687" cy="685800"/>
          </a:xfrm>
        </p:spPr>
        <p:txBody>
          <a:bodyPr/>
          <a:lstStyle/>
          <a:p>
            <a:r>
              <a:rPr lang="cs-CZ" smtClean="0"/>
              <a:t>Pythagorova věta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2988" y="1700213"/>
            <a:ext cx="6777037" cy="1296987"/>
          </a:xfrm>
        </p:spPr>
        <p:txBody>
          <a:bodyPr/>
          <a:lstStyle/>
          <a:p>
            <a:r>
              <a:rPr lang="cs-CZ" smtClean="0"/>
              <a:t>Nezbytnou znalostí pro výpočet výslednice kolmých sil je </a:t>
            </a:r>
            <a:r>
              <a:rPr lang="cs-CZ" b="1" smtClean="0"/>
              <a:t>Pythagorova věta</a:t>
            </a:r>
            <a:r>
              <a:rPr lang="cs-CZ" smtClean="0"/>
              <a:t>.</a:t>
            </a:r>
          </a:p>
        </p:txBody>
      </p:sp>
      <p:pic>
        <p:nvPicPr>
          <p:cNvPr id="276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425" y="2997200"/>
            <a:ext cx="3122613" cy="3384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7092950" y="2719388"/>
            <a:ext cx="1970088" cy="2778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1200"/>
              <a:t>Obr. 2 – Pythagorova věta</a:t>
            </a:r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 bwMode="auto">
          <a:xfrm>
            <a:off x="1042988" y="2997200"/>
            <a:ext cx="5113337" cy="3219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273050"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</a:pPr>
            <a:r>
              <a:rPr lang="cs-CZ" sz="2400">
                <a:solidFill>
                  <a:schemeClr val="tx2"/>
                </a:solidFill>
                <a:latin typeface="Century Gothic" pitchFamily="34" charset="0"/>
              </a:rPr>
              <a:t>Obsah čtverce sestrojeného nad </a:t>
            </a:r>
            <a:r>
              <a:rPr lang="cs-CZ" sz="2400" b="1">
                <a:solidFill>
                  <a:schemeClr val="tx2"/>
                </a:solidFill>
                <a:latin typeface="Century Gothic" pitchFamily="34" charset="0"/>
              </a:rPr>
              <a:t>přeponou</a:t>
            </a:r>
            <a:r>
              <a:rPr lang="cs-CZ" sz="2400">
                <a:solidFill>
                  <a:schemeClr val="tx2"/>
                </a:solidFill>
                <a:latin typeface="Century Gothic" pitchFamily="34" charset="0"/>
              </a:rPr>
              <a:t> pravoúhlého rovinného trojúhelníku je roven součtu obsahů čtverců nad jeho </a:t>
            </a:r>
            <a:r>
              <a:rPr lang="cs-CZ" sz="2400" b="1">
                <a:solidFill>
                  <a:schemeClr val="tx2"/>
                </a:solidFill>
                <a:latin typeface="Century Gothic" pitchFamily="34" charset="0"/>
              </a:rPr>
              <a:t>odvěsnami</a:t>
            </a:r>
            <a:r>
              <a:rPr lang="cs-CZ" sz="2400">
                <a:solidFill>
                  <a:schemeClr val="tx2"/>
                </a:solidFill>
                <a:latin typeface="Century Gothic" pitchFamily="34" charset="0"/>
              </a:rPr>
              <a:t> .</a:t>
            </a:r>
          </a:p>
          <a:p>
            <a:pPr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</a:pPr>
            <a:r>
              <a:rPr lang="cs-CZ" sz="2400">
                <a:solidFill>
                  <a:schemeClr val="tx2"/>
                </a:solidFill>
                <a:latin typeface="Century Gothic" pitchFamily="34" charset="0"/>
              </a:rPr>
              <a:t>Formálně Pythagorovu větu vyjadřuje rovnice: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1295636" y="5801719"/>
            <a:ext cx="4608512" cy="830997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ctr">
              <a:defRPr/>
            </a:pPr>
            <a:r>
              <a:rPr lang="cs-CZ" sz="4800" b="1" dirty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c</a:t>
            </a:r>
            <a:r>
              <a:rPr lang="cs-CZ" sz="4800" b="1" baseline="30000" dirty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2</a:t>
            </a:r>
            <a:r>
              <a:rPr lang="cs-CZ" sz="4800" b="1" dirty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 = a</a:t>
            </a:r>
            <a:r>
              <a:rPr lang="cs-CZ" sz="4800" b="1" baseline="30000" dirty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2</a:t>
            </a:r>
            <a:r>
              <a:rPr lang="cs-CZ" sz="4800" b="1" dirty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 + b</a:t>
            </a:r>
            <a:r>
              <a:rPr lang="cs-CZ" sz="4800" b="1" baseline="30000" dirty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2</a:t>
            </a:r>
            <a:endParaRPr lang="cs-CZ" sz="4800" b="1" baseline="-25000" dirty="0">
              <a:ln w="24500" cmpd="dbl">
                <a:solidFill>
                  <a:schemeClr val="accent2">
                    <a:shade val="85000"/>
                    <a:satMod val="155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2">
                      <a:tint val="10000"/>
                      <a:satMod val="155000"/>
                    </a:schemeClr>
                  </a:gs>
                  <a:gs pos="60000">
                    <a:schemeClr val="accent2">
                      <a:tint val="30000"/>
                      <a:satMod val="155000"/>
                    </a:schemeClr>
                  </a:gs>
                  <a:gs pos="100000">
                    <a:schemeClr val="accent2">
                      <a:tint val="73000"/>
                      <a:satMod val="155000"/>
                    </a:schemeClr>
                  </a:gs>
                </a:gsLst>
                <a:lin ang="5400000"/>
              </a:gradFill>
              <a:effectLst>
                <a:glow rad="139700">
                  <a:schemeClr val="accent6">
                    <a:satMod val="175000"/>
                    <a:alpha val="40000"/>
                  </a:schemeClr>
                </a:glow>
                <a:outerShdw blurRad="38100" dist="38100" dir="7020000" algn="tl">
                  <a:srgbClr val="000000">
                    <a:alpha val="35000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76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76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76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765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76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765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76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765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76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765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765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61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  <p:bldP spid="6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Určete velikost výslednice jeli </a:t>
            </a:r>
            <a:r>
              <a:rPr lang="cs-CZ" b="1" smtClean="0"/>
              <a:t>F1 = 3 N, F2 = 4 N </a:t>
            </a:r>
            <a:r>
              <a:rPr lang="cs-CZ" smtClean="0"/>
              <a:t>V měřítku 1N = 1 cm sečtěte graficky i analyticky. Výsledky porovnejte. (musí se shodovat).</a:t>
            </a:r>
          </a:p>
          <a:p>
            <a:r>
              <a:rPr lang="cs-CZ" smtClean="0"/>
              <a:t>V měřítku 1N = 1 mm sečtěte graficky i analyticky 2, 3, 4 síly na jedné nositelce a výsledky porovnejte. (musí se shodovat)</a:t>
            </a:r>
          </a:p>
        </p:txBody>
      </p:sp>
      <p:sp>
        <p:nvSpPr>
          <p:cNvPr id="7" name="Nadpis 11"/>
          <p:cNvSpPr>
            <a:spLocks noGrp="1"/>
          </p:cNvSpPr>
          <p:nvPr>
            <p:ph type="title"/>
          </p:nvPr>
        </p:nvSpPr>
        <p:spPr>
          <a:xfrm>
            <a:off x="1043608" y="692696"/>
            <a:ext cx="7024687" cy="1143000"/>
          </a:xfrm>
          <a:extLst/>
        </p:spPr>
        <p:txBody>
          <a:bodyPr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>
              <a:defRPr/>
            </a:pPr>
            <a:r>
              <a:rPr lang="cs-CZ" b="1" cap="all" dirty="0" smtClean="0">
                <a:ln/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CVIČENÍ</a:t>
            </a:r>
            <a:endParaRPr lang="cs-CZ" b="1" cap="all" dirty="0">
              <a:ln/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122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1229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0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1"/>
          <p:cNvSpPr>
            <a:spLocks noGrp="1"/>
          </p:cNvSpPr>
          <p:nvPr>
            <p:ph type="title"/>
          </p:nvPr>
        </p:nvSpPr>
        <p:spPr>
          <a:extLst/>
        </p:spPr>
        <p:txBody>
          <a:bodyPr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>
              <a:defRPr/>
            </a:pPr>
            <a:r>
              <a:rPr lang="cs-CZ" sz="6000" b="1" cap="all" dirty="0" smtClean="0">
                <a:ln/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DOBRÁ PRÁCE!!!</a:t>
            </a:r>
            <a:endParaRPr lang="cs-CZ" sz="6000" b="1" cap="all" dirty="0">
              <a:ln/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pic>
        <p:nvPicPr>
          <p:cNvPr id="13315" name="Picture 2" descr="C:\Users\hoszowskir\AppData\Local\Microsoft\Windows\Temporary Internet Files\Content.IE5\2QHBZ273\MC900441906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875" y="2133600"/>
            <a:ext cx="3887788" cy="34305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" dur="2000"/>
                                        <p:tgtEl>
                                          <p:spTgt spid="133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Nadpis 1"/>
          <p:cNvSpPr>
            <a:spLocks noGrp="1"/>
          </p:cNvSpPr>
          <p:nvPr>
            <p:ph type="title"/>
          </p:nvPr>
        </p:nvSpPr>
        <p:spPr>
          <a:xfrm>
            <a:off x="1044575" y="549275"/>
            <a:ext cx="7024688" cy="1143000"/>
          </a:xfrm>
        </p:spPr>
        <p:txBody>
          <a:bodyPr/>
          <a:lstStyle/>
          <a:p>
            <a:pPr eaLnBrk="1" hangingPunct="1"/>
            <a:r>
              <a:rPr lang="cs-CZ" smtClean="0"/>
              <a:t>Použité zdroje</a:t>
            </a:r>
          </a:p>
        </p:txBody>
      </p:sp>
      <p:sp>
        <p:nvSpPr>
          <p:cNvPr id="17411" name="Zástupný symbol pro obsah 2"/>
          <p:cNvSpPr>
            <a:spLocks noGrp="1"/>
          </p:cNvSpPr>
          <p:nvPr>
            <p:ph idx="1"/>
          </p:nvPr>
        </p:nvSpPr>
        <p:spPr>
          <a:xfrm>
            <a:off x="611188" y="1773238"/>
            <a:ext cx="8086725" cy="4406900"/>
          </a:xfrm>
        </p:spPr>
        <p:txBody>
          <a:bodyPr/>
          <a:lstStyle/>
          <a:p>
            <a:pPr eaLnBrk="1" hangingPunct="1"/>
            <a:r>
              <a:rPr lang="cs-CZ" sz="1600" smtClean="0">
                <a:latin typeface="Franklin Gothic Book" pitchFamily="34" charset="0"/>
              </a:rPr>
              <a:t>Obr. 1 – </a:t>
            </a:r>
            <a:r>
              <a:rPr lang="cs-CZ" sz="1600" smtClean="0"/>
              <a:t>Archiv autora – TEM1.</a:t>
            </a:r>
          </a:p>
          <a:p>
            <a:pPr eaLnBrk="1" hangingPunct="1"/>
            <a:r>
              <a:rPr lang="cs-CZ" sz="1600" smtClean="0">
                <a:latin typeface="Franklin Gothic Book" pitchFamily="34" charset="0"/>
              </a:rPr>
              <a:t>Obr. 2 - </a:t>
            </a:r>
            <a:r>
              <a:rPr lang="pt-BR" sz="1600" smtClean="0">
                <a:latin typeface="Franklin Gothic Book" pitchFamily="34" charset="0"/>
              </a:rPr>
              <a:t>AUTOR NEUVEDEN. www.zsdobrichovice.cz [online]. [cit. 10.</a:t>
            </a:r>
            <a:r>
              <a:rPr lang="cs-CZ" sz="1600" smtClean="0">
                <a:latin typeface="Franklin Gothic Book" pitchFamily="34" charset="0"/>
              </a:rPr>
              <a:t>8</a:t>
            </a:r>
            <a:r>
              <a:rPr lang="pt-BR" sz="1600" smtClean="0">
                <a:latin typeface="Franklin Gothic Book" pitchFamily="34" charset="0"/>
              </a:rPr>
              <a:t>.2012]. Dostupný na</a:t>
            </a:r>
            <a:r>
              <a:rPr lang="pt-BR" sz="1200" smtClean="0">
                <a:latin typeface="Franklin Gothic Book" pitchFamily="34" charset="0"/>
              </a:rPr>
              <a:t> WWW: http://www.zsdobrichovice.cz/programy/matika/image/prav_abc_obsahy_barevny_500.jpg </a:t>
            </a:r>
            <a:endParaRPr lang="cs-CZ" sz="1200" smtClean="0">
              <a:latin typeface="Franklin Gothic Book" pitchFamily="34" charset="0"/>
            </a:endParaRPr>
          </a:p>
          <a:p>
            <a:pPr eaLnBrk="1" hangingPunct="1"/>
            <a:r>
              <a:rPr lang="cs-CZ" sz="1600" smtClean="0"/>
              <a:t>Kliparty pocházejí z archivů MS Office. </a:t>
            </a:r>
          </a:p>
          <a:p>
            <a:pPr eaLnBrk="1" hangingPunct="1"/>
            <a:endParaRPr lang="cs-CZ" sz="1200" smtClean="0">
              <a:latin typeface="Franklin Gothic Book" pitchFamily="34" charset="0"/>
            </a:endParaRPr>
          </a:p>
          <a:p>
            <a:pPr eaLnBrk="1" hangingPunct="1"/>
            <a:endParaRPr lang="cs-CZ" smtClean="0">
              <a:latin typeface="Franklin Gothic Book" pitchFamily="34" charset="0"/>
            </a:endParaRPr>
          </a:p>
          <a:p>
            <a:pPr eaLnBrk="1" hangingPunct="1"/>
            <a:endParaRPr lang="cs-CZ" smtClean="0">
              <a:latin typeface="Franklin Gothic Book" pitchFamily="34" charset="0"/>
            </a:endParaRPr>
          </a:p>
          <a:p>
            <a:pPr eaLnBrk="1" hangingPunct="1"/>
            <a:endParaRPr lang="cs-CZ" smtClean="0">
              <a:latin typeface="Franklin Gothic Book" pitchFamily="34" charset="0"/>
            </a:endParaRPr>
          </a:p>
          <a:p>
            <a:pPr eaLnBrk="1" hangingPunct="1"/>
            <a:endParaRPr lang="cs-CZ" smtClean="0">
              <a:latin typeface="Franklin Gothic Book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15925" y="6180138"/>
            <a:ext cx="8281988" cy="57626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i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je Mgr. Radek </a:t>
            </a:r>
            <a:r>
              <a:rPr lang="cs-CZ" sz="1400" i="1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Hoszowski</a:t>
            </a:r>
            <a:r>
              <a:rPr lang="cs-CZ" sz="1400" i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.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i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Financováno z ESF a státního rozpočtu ČR. </a:t>
            </a:r>
            <a:endParaRPr lang="cs-CZ" sz="2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7413" name="Obdélník 4"/>
          <p:cNvSpPr>
            <a:spLocks noChangeArrowheads="1"/>
          </p:cNvSpPr>
          <p:nvPr/>
        </p:nvSpPr>
        <p:spPr bwMode="auto">
          <a:xfrm>
            <a:off x="755650" y="549275"/>
            <a:ext cx="6442075" cy="738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>
                <a:latin typeface="Franklin Gothic Book" pitchFamily="34" charset="0"/>
              </a:rPr>
              <a:t> </a:t>
            </a:r>
            <a:r>
              <a:rPr lang="cs-CZ" sz="2400">
                <a:latin typeface="Franklin Gothic Book" pitchFamily="34" charset="0"/>
              </a:rPr>
              <a:t>Veškeré použité obrázky (kliparty) pocházejí  …</a:t>
            </a:r>
          </a:p>
          <a:p>
            <a:endParaRPr lang="cs-CZ">
              <a:latin typeface="Franklin Gothic Book" pitchFamily="34" charset="0"/>
            </a:endParaRPr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1288</TotalTime>
  <Words>465</Words>
  <Application>Microsoft Office PowerPoint</Application>
  <PresentationFormat>Předvádění na obrazovce (4:3)</PresentationFormat>
  <Paragraphs>91</Paragraphs>
  <Slides>13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20" baseType="lpstr">
      <vt:lpstr>Arial</vt:lpstr>
      <vt:lpstr>Century Gothic</vt:lpstr>
      <vt:lpstr>Wingdings 2</vt:lpstr>
      <vt:lpstr>Calibri</vt:lpstr>
      <vt:lpstr>Times New Roman</vt:lpstr>
      <vt:lpstr>Franklin Gothic Book</vt:lpstr>
      <vt:lpstr>Austin</vt:lpstr>
      <vt:lpstr>Prezentace aplikace PowerPoint</vt:lpstr>
      <vt:lpstr>Výukový materiál</vt:lpstr>
      <vt:lpstr>Prezentace aplikace PowerPoint</vt:lpstr>
      <vt:lpstr>Síla</vt:lpstr>
      <vt:lpstr>Skládání sil</vt:lpstr>
      <vt:lpstr>Stejnolehlé síly</vt:lpstr>
      <vt:lpstr>Síly stejného směru</vt:lpstr>
      <vt:lpstr>Síly opačného směru</vt:lpstr>
      <vt:lpstr>Síly navzájem kolmé</vt:lpstr>
      <vt:lpstr>Pythagorova věta</vt:lpstr>
      <vt:lpstr>CVIČENÍ</vt:lpstr>
      <vt:lpstr>DOBRÁ PRÁCE!!!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tematického celku</dc:title>
  <dc:creator>koala</dc:creator>
  <cp:lastModifiedBy>Radek Hoszowski</cp:lastModifiedBy>
  <cp:revision>91</cp:revision>
  <dcterms:created xsi:type="dcterms:W3CDTF">2011-04-17T19:50:20Z</dcterms:created>
  <dcterms:modified xsi:type="dcterms:W3CDTF">2012-12-14T13:45:26Z</dcterms:modified>
</cp:coreProperties>
</file>