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73" r:id="rId7"/>
    <p:sldId id="274" r:id="rId8"/>
    <p:sldId id="276" r:id="rId9"/>
    <p:sldId id="275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A4F7A30B-1BD9-4B61-BA4F-42DDD9A11462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A63D947E-E4A0-4526-B190-63567C7E6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04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784C0-8D0E-4BC0-B39C-DC0CA0DC273A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3CCF9-BF05-4747-8ED4-241E3B6603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360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FC08F-1892-4E9E-8110-B52BA110302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C6536-D50D-4293-B16B-CC51BB36D5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253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DF72E-1356-489E-8BF6-6A23BA550D0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F888E-A35C-42BB-96C3-A62FEE824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94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41F6C-49B3-4101-A3B8-912335B13E13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EC83E-DC42-4239-B1EF-43FA75851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668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20C14-C842-4318-B02B-665CA2A20F8E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793B5-8128-485D-8BB4-DB1893241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140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8794D-0065-4DA1-863A-6E8680891FEB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01231-6B2B-4169-8992-47D18F061B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468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A280E-97AF-42BB-B30B-474ABDCEDAC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4AB9A-153D-406F-8CCD-FC24BC382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56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0EFC2-D56B-4511-8817-E64C5A6A354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9EC87-AAD9-4DCB-97F0-331B82D9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325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00908-FA3D-4EDD-B383-411ED381994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8C6FB-2897-4822-9A90-100B4AA90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815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E6E85-7AD8-4D21-BD37-C35FD98FD68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796FE-FA22-4375-9B19-A5A2CB010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890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DE7BF2D-7074-4AAE-93DB-5E5E7FB5F35E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CD8C0AAA-FCE9-4673-8994-D16918C0F4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4" r:id="rId1"/>
    <p:sldLayoutId id="2147483996" r:id="rId2"/>
    <p:sldLayoutId id="2147483997" r:id="rId3"/>
    <p:sldLayoutId id="2147483998" r:id="rId4"/>
    <p:sldLayoutId id="2147483999" r:id="rId5"/>
    <p:sldLayoutId id="2147484000" r:id="rId6"/>
    <p:sldLayoutId id="2147484001" r:id="rId7"/>
    <p:sldLayoutId id="2147484005" r:id="rId8"/>
    <p:sldLayoutId id="2147484006" r:id="rId9"/>
    <p:sldLayoutId id="2147484002" r:id="rId10"/>
    <p:sldLayoutId id="214748400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Skládání sil 2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05_03_32_INOVACE_05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Skládání sil různého směru a jejich výpočet pomocí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goniometrických funkcí.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Síly různého směru,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kosínova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věta,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>
                <a:effectLst>
                  <a:reflection blurRad="6350" stA="60000" endA="900" endPos="60000" dist="29997" dir="5400000" sy="-100000" algn="bl" rotWithShape="0"/>
                </a:effectLst>
              </a:rPr>
              <a:t>Skládání sil 2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1042988" y="765175"/>
            <a:ext cx="7024687" cy="757238"/>
          </a:xfrm>
        </p:spPr>
        <p:txBody>
          <a:bodyPr/>
          <a:lstStyle/>
          <a:p>
            <a:r>
              <a:rPr lang="cs-CZ" smtClean="0"/>
              <a:t>Síla</a:t>
            </a:r>
          </a:p>
        </p:txBody>
      </p:sp>
      <p:sp>
        <p:nvSpPr>
          <p:cNvPr id="8195" name="Zástupný symbol pro obsah 4"/>
          <p:cNvSpPr>
            <a:spLocks noGrp="1"/>
          </p:cNvSpPr>
          <p:nvPr>
            <p:ph idx="1"/>
          </p:nvPr>
        </p:nvSpPr>
        <p:spPr>
          <a:xfrm>
            <a:off x="1042988" y="1773238"/>
            <a:ext cx="7058025" cy="3508375"/>
          </a:xfrm>
        </p:spPr>
        <p:txBody>
          <a:bodyPr/>
          <a:lstStyle/>
          <a:p>
            <a:pPr>
              <a:defRPr/>
            </a:pPr>
            <a:r>
              <a:rPr lang="cs-CZ" sz="2800" b="1" dirty="0" smtClean="0">
                <a:solidFill>
                  <a:schemeClr val="accent3"/>
                </a:solidFill>
              </a:rPr>
              <a:t>Síla</a:t>
            </a:r>
            <a:r>
              <a:rPr lang="cs-CZ" sz="2800" dirty="0" smtClean="0"/>
              <a:t> = vektorová fyzikální veličina.</a:t>
            </a:r>
          </a:p>
          <a:p>
            <a:pPr>
              <a:defRPr/>
            </a:pPr>
            <a:r>
              <a:rPr lang="cs-CZ" sz="2800" dirty="0" smtClean="0"/>
              <a:t>Pomocí této veličiny vyjadřujeme míru vzájemného působení </a:t>
            </a:r>
            <a:r>
              <a:rPr lang="cs-CZ" sz="2800" b="1" dirty="0" smtClean="0">
                <a:solidFill>
                  <a:schemeClr val="accent3"/>
                </a:solidFill>
              </a:rPr>
              <a:t>těles</a:t>
            </a:r>
            <a:r>
              <a:rPr lang="cs-CZ" sz="2800" dirty="0" smtClean="0">
                <a:solidFill>
                  <a:schemeClr val="accent3"/>
                </a:solidFill>
              </a:rPr>
              <a:t> </a:t>
            </a:r>
            <a:r>
              <a:rPr lang="cs-CZ" sz="2800" dirty="0" smtClean="0"/>
              <a:t>nebo </a:t>
            </a:r>
            <a:r>
              <a:rPr lang="cs-CZ" sz="2800" b="1" dirty="0" smtClean="0">
                <a:solidFill>
                  <a:schemeClr val="accent3"/>
                </a:solidFill>
              </a:rPr>
              <a:t>polí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smtClean="0"/>
              <a:t>Značí se písmenem </a:t>
            </a:r>
            <a:r>
              <a:rPr lang="cs-CZ" sz="2800" b="1" i="1" dirty="0" smtClean="0">
                <a:solidFill>
                  <a:schemeClr val="accent3"/>
                </a:solidFill>
              </a:rPr>
              <a:t>F</a:t>
            </a:r>
            <a:r>
              <a:rPr lang="cs-CZ" sz="2800" i="1" dirty="0" smtClean="0"/>
              <a:t> </a:t>
            </a:r>
            <a:r>
              <a:rPr lang="cs-CZ" sz="2800" dirty="0" smtClean="0"/>
              <a:t>(z angl. </a:t>
            </a:r>
            <a:r>
              <a:rPr lang="cs-CZ" sz="2800" i="1" dirty="0" err="1" smtClean="0"/>
              <a:t>force</a:t>
            </a:r>
            <a:r>
              <a:rPr lang="cs-CZ" sz="2800" dirty="0" smtClean="0"/>
              <a:t>).</a:t>
            </a:r>
          </a:p>
          <a:p>
            <a:pPr>
              <a:defRPr/>
            </a:pPr>
            <a:r>
              <a:rPr lang="cs-CZ" sz="2800" dirty="0" smtClean="0"/>
              <a:t>Síla má měrnou jednotku </a:t>
            </a:r>
            <a:r>
              <a:rPr lang="cs-CZ" sz="2800" b="1" dirty="0" smtClean="0">
                <a:solidFill>
                  <a:schemeClr val="accent3"/>
                </a:solidFill>
              </a:rPr>
              <a:t>newton </a:t>
            </a:r>
            <a:r>
              <a:rPr lang="cs-CZ" sz="2800" dirty="0" smtClean="0">
                <a:solidFill>
                  <a:schemeClr val="accent3"/>
                </a:solidFill>
              </a:rPr>
              <a:t>= </a:t>
            </a:r>
            <a:r>
              <a:rPr lang="cs-CZ" sz="2800" b="1" dirty="0" smtClean="0">
                <a:solidFill>
                  <a:schemeClr val="accent3"/>
                </a:solidFill>
              </a:rPr>
              <a:t>N</a:t>
            </a:r>
            <a:r>
              <a:rPr lang="cs-CZ" sz="2800" dirty="0" smtClean="0"/>
              <a:t>.</a:t>
            </a:r>
          </a:p>
        </p:txBody>
      </p:sp>
      <p:pic>
        <p:nvPicPr>
          <p:cNvPr id="8196" name="Picture 8" descr="C:\Users\hoszowskir\AppData\Local\Microsoft\Windows\Temporary Internet Files\Content.IE5\FXUC26Z3\MC900441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113" y="5013325"/>
            <a:ext cx="2263775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1042988" y="2708275"/>
            <a:ext cx="6777037" cy="21590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3"/>
                </a:solidFill>
              </a:rPr>
              <a:t>Skládání sil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určení jedné výsledné síly z několika sil působících na těleso.</a:t>
            </a:r>
          </a:p>
          <a:p>
            <a:pPr>
              <a:defRPr/>
            </a:pPr>
            <a:r>
              <a:rPr lang="cs-CZ" dirty="0" smtClean="0"/>
              <a:t>Výsledná síla se nazývá </a:t>
            </a:r>
            <a:r>
              <a:rPr lang="cs-CZ" b="1" dirty="0" smtClean="0">
                <a:solidFill>
                  <a:schemeClr val="accent3"/>
                </a:solidFill>
              </a:rPr>
              <a:t>výslednice sil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smtClean="0"/>
              <a:t>Účinek všech sil = účinek výslednice sil.</a:t>
            </a:r>
          </a:p>
        </p:txBody>
      </p:sp>
      <p:sp>
        <p:nvSpPr>
          <p:cNvPr id="9219" name="Nadpis 3"/>
          <p:cNvSpPr>
            <a:spLocks noGrp="1"/>
          </p:cNvSpPr>
          <p:nvPr>
            <p:ph type="title"/>
          </p:nvPr>
        </p:nvSpPr>
        <p:spPr>
          <a:xfrm>
            <a:off x="971550" y="1125538"/>
            <a:ext cx="7024688" cy="757237"/>
          </a:xfrm>
        </p:spPr>
        <p:txBody>
          <a:bodyPr/>
          <a:lstStyle/>
          <a:p>
            <a:r>
              <a:rPr lang="cs-CZ" smtClean="0"/>
              <a:t>Skládání sil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  <p:bldP spid="92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981075"/>
            <a:ext cx="7024687" cy="684213"/>
          </a:xfrm>
        </p:spPr>
        <p:txBody>
          <a:bodyPr/>
          <a:lstStyle/>
          <a:p>
            <a:r>
              <a:rPr lang="cs-CZ" smtClean="0"/>
              <a:t>Síly různého směru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Výsledná síla vzniká </a:t>
            </a:r>
            <a:r>
              <a:rPr lang="cs-CZ" b="1" dirty="0" smtClean="0">
                <a:solidFill>
                  <a:schemeClr val="accent3"/>
                </a:solidFill>
              </a:rPr>
              <a:t>vektorovým součtem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smtClean="0"/>
              <a:t>Graficky se jedná o </a:t>
            </a:r>
            <a:r>
              <a:rPr lang="cs-CZ" b="1" dirty="0" smtClean="0">
                <a:solidFill>
                  <a:schemeClr val="accent3"/>
                </a:solidFill>
              </a:rPr>
              <a:t>úhlopříčku rovnoběžníku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779912" y="3428999"/>
            <a:ext cx="4608512" cy="924548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1150938" y="4724400"/>
            <a:ext cx="4681537" cy="1800225"/>
            <a:chOff x="1151620" y="4725144"/>
            <a:chExt cx="4680520" cy="1800200"/>
          </a:xfrm>
        </p:grpSpPr>
        <p:cxnSp>
          <p:nvCxnSpPr>
            <p:cNvPr id="12" name="Přímá spojnice se šipkou 11"/>
            <p:cNvCxnSpPr/>
            <p:nvPr/>
          </p:nvCxnSpPr>
          <p:spPr>
            <a:xfrm flipV="1">
              <a:off x="2916537" y="4725144"/>
              <a:ext cx="2302962" cy="1800200"/>
            </a:xfrm>
            <a:prstGeom prst="straightConnector1">
              <a:avLst/>
            </a:prstGeom>
            <a:ln w="9525">
              <a:solidFill>
                <a:schemeClr val="tx1"/>
              </a:solidFill>
              <a:prstDash val="sysDas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1151620" y="5301399"/>
              <a:ext cx="4680520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>
            <a:grpSpLocks/>
          </p:cNvGrpSpPr>
          <p:nvPr/>
        </p:nvGrpSpPr>
        <p:grpSpPr bwMode="auto">
          <a:xfrm>
            <a:off x="684213" y="5300663"/>
            <a:ext cx="4679950" cy="1162050"/>
            <a:chOff x="683568" y="5301208"/>
            <a:chExt cx="4680520" cy="116142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683568" y="6092941"/>
              <a:ext cx="46805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se šipkou 7"/>
            <p:cNvCxnSpPr/>
            <p:nvPr/>
          </p:nvCxnSpPr>
          <p:spPr>
            <a:xfrm>
              <a:off x="1475826" y="6092941"/>
              <a:ext cx="2016371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1475826" y="5301208"/>
              <a:ext cx="1008186" cy="791733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66" name="TextovéPole 22"/>
            <p:cNvSpPr txBox="1">
              <a:spLocks noChangeArrowheads="1"/>
            </p:cNvSpPr>
            <p:nvPr/>
          </p:nvSpPr>
          <p:spPr bwMode="auto">
            <a:xfrm>
              <a:off x="1559990" y="5301208"/>
              <a:ext cx="410528" cy="3693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1</a:t>
              </a:r>
            </a:p>
          </p:txBody>
        </p:sp>
        <p:sp>
          <p:nvSpPr>
            <p:cNvPr id="10267" name="TextovéPole 22"/>
            <p:cNvSpPr txBox="1">
              <a:spLocks noChangeArrowheads="1"/>
            </p:cNvSpPr>
            <p:nvPr/>
          </p:nvSpPr>
          <p:spPr bwMode="auto">
            <a:xfrm>
              <a:off x="2254861" y="6093296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2</a:t>
              </a:r>
            </a:p>
          </p:txBody>
        </p:sp>
      </p:grpSp>
      <p:grpSp>
        <p:nvGrpSpPr>
          <p:cNvPr id="46" name="Skupina 45"/>
          <p:cNvGrpSpPr>
            <a:grpSpLocks/>
          </p:cNvGrpSpPr>
          <p:nvPr/>
        </p:nvGrpSpPr>
        <p:grpSpPr bwMode="auto">
          <a:xfrm>
            <a:off x="2460625" y="4922838"/>
            <a:ext cx="2016125" cy="369887"/>
            <a:chOff x="2460125" y="4923434"/>
            <a:chExt cx="2016224" cy="369332"/>
          </a:xfrm>
        </p:grpSpPr>
        <p:cxnSp>
          <p:nvCxnSpPr>
            <p:cNvPr id="33" name="Přímá spojnice se šipkou 32"/>
            <p:cNvCxnSpPr/>
            <p:nvPr/>
          </p:nvCxnSpPr>
          <p:spPr>
            <a:xfrm>
              <a:off x="2460125" y="5292766"/>
              <a:ext cx="2016224" cy="0"/>
            </a:xfrm>
            <a:prstGeom prst="straightConnector1">
              <a:avLst/>
            </a:prstGeom>
            <a:ln w="28575">
              <a:solidFill>
                <a:schemeClr val="accent6"/>
              </a:solidFill>
              <a:prstDash val="lg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22"/>
            <p:cNvSpPr txBox="1">
              <a:spLocks noChangeArrowheads="1"/>
            </p:cNvSpPr>
            <p:nvPr/>
          </p:nvSpPr>
          <p:spPr bwMode="auto">
            <a:xfrm>
              <a:off x="2984026" y="4923434"/>
              <a:ext cx="465161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r>
                <a:rPr lang="cs-CZ" b="1" dirty="0" smtClean="0">
                  <a:solidFill>
                    <a:schemeClr val="accent6"/>
                  </a:solidFill>
                </a:rPr>
                <a:t>F</a:t>
              </a:r>
              <a:r>
                <a:rPr lang="cs-CZ" b="1" baseline="-25000" dirty="0" smtClean="0">
                  <a:solidFill>
                    <a:schemeClr val="accent6"/>
                  </a:solidFill>
                </a:rPr>
                <a:t>2</a:t>
              </a:r>
              <a:r>
                <a:rPr lang="en-US" b="1" dirty="0" smtClean="0">
                  <a:solidFill>
                    <a:schemeClr val="accent6"/>
                  </a:solidFill>
                </a:rPr>
                <a:t>ʹ</a:t>
              </a:r>
              <a:endParaRPr lang="cs-CZ" b="1" dirty="0" smtClean="0">
                <a:solidFill>
                  <a:schemeClr val="accent6"/>
                </a:solidFill>
              </a:endParaRPr>
            </a:p>
          </p:txBody>
        </p:sp>
      </p:grpSp>
      <p:grpSp>
        <p:nvGrpSpPr>
          <p:cNvPr id="45" name="Skupina 44"/>
          <p:cNvGrpSpPr>
            <a:grpSpLocks/>
          </p:cNvGrpSpPr>
          <p:nvPr/>
        </p:nvGrpSpPr>
        <p:grpSpPr bwMode="auto">
          <a:xfrm>
            <a:off x="3492500" y="5300663"/>
            <a:ext cx="1319213" cy="792162"/>
            <a:chOff x="3491880" y="5301208"/>
            <a:chExt cx="1319556" cy="792088"/>
          </a:xfrm>
        </p:grpSpPr>
        <p:cxnSp>
          <p:nvCxnSpPr>
            <p:cNvPr id="32" name="Přímá spojnice se šipkou 31"/>
            <p:cNvCxnSpPr/>
            <p:nvPr/>
          </p:nvCxnSpPr>
          <p:spPr>
            <a:xfrm flipV="1">
              <a:off x="3491880" y="5301208"/>
              <a:ext cx="1008325" cy="792088"/>
            </a:xfrm>
            <a:prstGeom prst="straightConnector1">
              <a:avLst/>
            </a:prstGeom>
            <a:ln w="28575">
              <a:solidFill>
                <a:schemeClr val="accent6"/>
              </a:solidFill>
              <a:prstDash val="lg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ovéPole 22"/>
            <p:cNvSpPr txBox="1">
              <a:spLocks noChangeArrowheads="1"/>
            </p:cNvSpPr>
            <p:nvPr/>
          </p:nvSpPr>
          <p:spPr bwMode="auto">
            <a:xfrm>
              <a:off x="4346177" y="5493277"/>
              <a:ext cx="465259" cy="368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r>
                <a:rPr lang="cs-CZ" b="1" dirty="0" smtClean="0">
                  <a:solidFill>
                    <a:schemeClr val="accent6"/>
                  </a:solidFill>
                </a:rPr>
                <a:t>F</a:t>
              </a:r>
              <a:r>
                <a:rPr lang="en-US" b="1" baseline="-25000" dirty="0" smtClean="0">
                  <a:solidFill>
                    <a:schemeClr val="accent6"/>
                  </a:solidFill>
                </a:rPr>
                <a:t>1</a:t>
              </a:r>
              <a:r>
                <a:rPr lang="en-US" b="1" dirty="0" smtClean="0">
                  <a:solidFill>
                    <a:schemeClr val="accent6"/>
                  </a:solidFill>
                </a:rPr>
                <a:t>ʹ</a:t>
              </a:r>
              <a:endParaRPr lang="cs-CZ" b="1" dirty="0" smtClean="0">
                <a:solidFill>
                  <a:schemeClr val="accent6"/>
                </a:solidFill>
              </a:endParaRP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900113" y="5697538"/>
            <a:ext cx="3295650" cy="469900"/>
            <a:chOff x="899592" y="5697265"/>
            <a:chExt cx="3295818" cy="470081"/>
          </a:xfrm>
        </p:grpSpPr>
        <p:sp>
          <p:nvSpPr>
            <p:cNvPr id="30" name="Oblouk 29"/>
            <p:cNvSpPr/>
            <p:nvPr/>
          </p:nvSpPr>
          <p:spPr>
            <a:xfrm>
              <a:off x="3203171" y="5805257"/>
              <a:ext cx="576292" cy="357325"/>
            </a:xfrm>
            <a:prstGeom prst="arc">
              <a:avLst>
                <a:gd name="adj1" fmla="val 9543395"/>
                <a:gd name="adj2" fmla="val 1749027"/>
              </a:avLst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louk 30"/>
            <p:cNvSpPr/>
            <p:nvPr/>
          </p:nvSpPr>
          <p:spPr>
            <a:xfrm>
              <a:off x="1255210" y="5810020"/>
              <a:ext cx="574704" cy="357326"/>
            </a:xfrm>
            <a:prstGeom prst="arc">
              <a:avLst>
                <a:gd name="adj1" fmla="val 9543395"/>
                <a:gd name="adj2" fmla="val 1749027"/>
              </a:avLst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255" name="TextovéPole 38"/>
            <p:cNvSpPr txBox="1">
              <a:spLocks noChangeArrowheads="1"/>
            </p:cNvSpPr>
            <p:nvPr/>
          </p:nvSpPr>
          <p:spPr bwMode="auto">
            <a:xfrm>
              <a:off x="899592" y="5697265"/>
              <a:ext cx="500458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sz="1200">
                  <a:solidFill>
                    <a:srgbClr val="0070C0"/>
                  </a:solidFill>
                </a:rPr>
                <a:t>140</a:t>
              </a:r>
              <a:r>
                <a:rPr lang="cs-CZ" sz="1200">
                  <a:solidFill>
                    <a:srgbClr val="0070C0"/>
                  </a:solidFill>
                </a:rPr>
                <a:t>°</a:t>
              </a:r>
            </a:p>
          </p:txBody>
        </p:sp>
        <p:sp>
          <p:nvSpPr>
            <p:cNvPr id="10256" name="TextovéPole 39"/>
            <p:cNvSpPr txBox="1">
              <a:spLocks noChangeArrowheads="1"/>
            </p:cNvSpPr>
            <p:nvPr/>
          </p:nvSpPr>
          <p:spPr bwMode="auto">
            <a:xfrm>
              <a:off x="2768672" y="5781781"/>
              <a:ext cx="500458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sz="1200">
                  <a:solidFill>
                    <a:srgbClr val="0070C0"/>
                  </a:solidFill>
                </a:rPr>
                <a:t>140</a:t>
              </a:r>
              <a:r>
                <a:rPr lang="cs-CZ" sz="1200">
                  <a:solidFill>
                    <a:srgbClr val="0070C0"/>
                  </a:solidFill>
                </a:rPr>
                <a:t>°</a:t>
              </a:r>
            </a:p>
          </p:txBody>
        </p:sp>
        <p:sp>
          <p:nvSpPr>
            <p:cNvPr id="10257" name="TextovéPole 40"/>
            <p:cNvSpPr txBox="1">
              <a:spLocks noChangeArrowheads="1"/>
            </p:cNvSpPr>
            <p:nvPr/>
          </p:nvSpPr>
          <p:spPr bwMode="auto">
            <a:xfrm>
              <a:off x="3779912" y="5835764"/>
              <a:ext cx="415498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sz="1200">
                  <a:solidFill>
                    <a:srgbClr val="0070C0"/>
                  </a:solidFill>
                </a:rPr>
                <a:t>40</a:t>
              </a:r>
              <a:r>
                <a:rPr lang="cs-CZ" sz="1200">
                  <a:solidFill>
                    <a:srgbClr val="0070C0"/>
                  </a:solidFill>
                </a:rPr>
                <a:t>°</a:t>
              </a:r>
            </a:p>
          </p:txBody>
        </p:sp>
        <p:sp>
          <p:nvSpPr>
            <p:cNvPr id="10258" name="TextovéPole 41"/>
            <p:cNvSpPr txBox="1">
              <a:spLocks noChangeArrowheads="1"/>
            </p:cNvSpPr>
            <p:nvPr/>
          </p:nvSpPr>
          <p:spPr bwMode="auto">
            <a:xfrm>
              <a:off x="1858406" y="5706943"/>
              <a:ext cx="415498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sz="1200">
                  <a:solidFill>
                    <a:srgbClr val="0070C0"/>
                  </a:solidFill>
                </a:rPr>
                <a:t>40</a:t>
              </a:r>
              <a:r>
                <a:rPr lang="cs-CZ" sz="1200">
                  <a:solidFill>
                    <a:srgbClr val="0070C0"/>
                  </a:solidFill>
                </a:rPr>
                <a:t>°</a:t>
              </a:r>
            </a:p>
          </p:txBody>
        </p:sp>
      </p:grpSp>
      <p:grpSp>
        <p:nvGrpSpPr>
          <p:cNvPr id="47" name="Skupina 46"/>
          <p:cNvGrpSpPr>
            <a:grpSpLocks/>
          </p:cNvGrpSpPr>
          <p:nvPr/>
        </p:nvGrpSpPr>
        <p:grpSpPr bwMode="auto">
          <a:xfrm>
            <a:off x="1476375" y="5300663"/>
            <a:ext cx="3024188" cy="792162"/>
            <a:chOff x="1475656" y="5301208"/>
            <a:chExt cx="3024336" cy="792088"/>
          </a:xfrm>
        </p:grpSpPr>
        <p:sp>
          <p:nvSpPr>
            <p:cNvPr id="10251" name="TextovéPole 22"/>
            <p:cNvSpPr txBox="1">
              <a:spLocks noChangeArrowheads="1"/>
            </p:cNvSpPr>
            <p:nvPr/>
          </p:nvSpPr>
          <p:spPr bwMode="auto">
            <a:xfrm>
              <a:off x="2577296" y="5327933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F</a:t>
              </a:r>
              <a:r>
                <a:rPr lang="en-US" b="1" baseline="-25000">
                  <a:solidFill>
                    <a:srgbClr val="FF0000"/>
                  </a:solidFill>
                </a:rPr>
                <a:t>v</a:t>
              </a:r>
              <a:endParaRPr lang="cs-CZ" b="1" baseline="-25000">
                <a:solidFill>
                  <a:srgbClr val="FF0000"/>
                </a:solidFill>
              </a:endParaRPr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 flipV="1">
              <a:off x="1475656" y="5301208"/>
              <a:ext cx="3024336" cy="792088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685800"/>
          </a:xfrm>
        </p:spPr>
        <p:txBody>
          <a:bodyPr/>
          <a:lstStyle/>
          <a:p>
            <a:r>
              <a:rPr lang="cs-CZ" smtClean="0"/>
              <a:t>Síly různého směru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6777037" cy="3841750"/>
          </a:xfrm>
        </p:spPr>
        <p:txBody>
          <a:bodyPr/>
          <a:lstStyle/>
          <a:p>
            <a:r>
              <a:rPr lang="cs-CZ" smtClean="0"/>
              <a:t>Vektorový součet nejlépe získáme pomocí </a:t>
            </a:r>
            <a:r>
              <a:rPr lang="cs-CZ" b="1" smtClean="0">
                <a:solidFill>
                  <a:srgbClr val="FF6700"/>
                </a:solidFill>
              </a:rPr>
              <a:t>kosinové věty</a:t>
            </a:r>
            <a:r>
              <a:rPr lang="cs-CZ" b="1" smtClean="0"/>
              <a:t>.</a:t>
            </a:r>
          </a:p>
          <a:p>
            <a:endParaRPr lang="cs-CZ" b="1" smtClean="0"/>
          </a:p>
          <a:p>
            <a:endParaRPr lang="cs-CZ" b="1" smtClean="0"/>
          </a:p>
          <a:p>
            <a:endParaRPr lang="cs-CZ" b="1" smtClean="0"/>
          </a:p>
          <a:p>
            <a:r>
              <a:rPr lang="cs-CZ" b="1" smtClean="0">
                <a:solidFill>
                  <a:srgbClr val="FF6700"/>
                </a:solidFill>
              </a:rPr>
              <a:t>c</a:t>
            </a:r>
            <a:r>
              <a:rPr lang="cs-CZ" smtClean="0"/>
              <a:t> označuje výslednici – </a:t>
            </a:r>
            <a:r>
              <a:rPr lang="cs-CZ" b="1" smtClean="0">
                <a:solidFill>
                  <a:srgbClr val="FF6700"/>
                </a:solidFill>
              </a:rPr>
              <a:t>a, b</a:t>
            </a:r>
            <a:r>
              <a:rPr lang="cs-CZ" smtClean="0">
                <a:solidFill>
                  <a:srgbClr val="FF6700"/>
                </a:solidFill>
              </a:rPr>
              <a:t> </a:t>
            </a:r>
            <a:r>
              <a:rPr lang="cs-CZ" smtClean="0"/>
              <a:t>– sčítané síly.</a:t>
            </a:r>
          </a:p>
          <a:p>
            <a:r>
              <a:rPr lang="cs-CZ" smtClean="0"/>
              <a:t>S velikostí úhlu gama se mění znaménko:</a:t>
            </a:r>
          </a:p>
          <a:p>
            <a:pPr lvl="2"/>
            <a:r>
              <a:rPr lang="cs-CZ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∡ do 90° -  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c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= a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+ b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</a:t>
            </a:r>
            <a:r>
              <a:rPr lang="cs-CZ" b="1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+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2ab cos γ</a:t>
            </a:r>
          </a:p>
          <a:p>
            <a:pPr lvl="2"/>
            <a:r>
              <a:rPr lang="cs-CZ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90° - pravý úhel → 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c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= a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+ b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endParaRPr lang="cs-CZ" baseline="30000" smtClean="0">
              <a:latin typeface="Cambria Math" pitchFamily="18" charset="0"/>
              <a:ea typeface="Cambria Math" pitchFamily="18" charset="0"/>
              <a:cs typeface="Cambria Math" pitchFamily="18" charset="0"/>
            </a:endParaRPr>
          </a:p>
          <a:p>
            <a:pPr lvl="2"/>
            <a:r>
              <a:rPr lang="cs-CZ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∡ nad 90° → 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c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= a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+ b</a:t>
            </a:r>
            <a:r>
              <a:rPr lang="pt-BR" baseline="3000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</a:t>
            </a:r>
            <a:r>
              <a:rPr lang="pt-BR" b="1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 – </a:t>
            </a:r>
            <a:r>
              <a:rPr lang="pt-BR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2ab cos γ</a:t>
            </a:r>
          </a:p>
          <a:p>
            <a:pPr lvl="2"/>
            <a:endParaRPr lang="cs-CZ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055043" y="3226474"/>
            <a:ext cx="7272808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c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 = a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 + b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2 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– 2ab cos </a:t>
            </a:r>
            <a:r>
              <a:rPr lang="el-GR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γ</a:t>
            </a:r>
            <a:endParaRPr lang="cs-CZ" sz="4800" b="1" baseline="-250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Cambria Math" pitchFamily="18" charset="0"/>
              <a:ea typeface="Cambria Math" pitchFamily="18" charset="0"/>
            </a:endParaRPr>
          </a:p>
        </p:txBody>
      </p:sp>
      <p:pic>
        <p:nvPicPr>
          <p:cNvPr id="29698" name="Picture 2" descr="C:\Users\hoszowskir\AppData\Local\Microsoft\Windows\Temporary Internet Files\Content.IE5\SJFLB50J\MC900441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611188"/>
            <a:ext cx="1978025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700" y="2205038"/>
            <a:ext cx="5067300" cy="3040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024687" cy="757238"/>
          </a:xfrm>
        </p:spPr>
        <p:txBody>
          <a:bodyPr/>
          <a:lstStyle/>
          <a:p>
            <a:r>
              <a:rPr lang="cs-CZ" smtClean="0"/>
              <a:t>Goniometrické funkce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042988" y="1628800"/>
            <a:ext cx="6777037" cy="4203675"/>
          </a:xfrm>
          <a:blipFill rotWithShape="1">
            <a:blip r:embed="rId3"/>
            <a:stretch>
              <a:fillRect t="-1159"/>
            </a:stretch>
          </a:blipFill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2293" name="TextovéPole 3"/>
          <p:cNvSpPr txBox="1">
            <a:spLocks noChangeArrowheads="1"/>
          </p:cNvSpPr>
          <p:nvPr/>
        </p:nvSpPr>
        <p:spPr bwMode="auto">
          <a:xfrm>
            <a:off x="5003800" y="6524625"/>
            <a:ext cx="2208213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1 – Pravoúhlý trojúhelník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765175"/>
            <a:ext cx="7024687" cy="684213"/>
          </a:xfrm>
        </p:spPr>
        <p:txBody>
          <a:bodyPr/>
          <a:lstStyle/>
          <a:p>
            <a:r>
              <a:rPr lang="cs-CZ" smtClean="0"/>
              <a:t>Více různoběžných sil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789238" y="4430713"/>
            <a:ext cx="2870200" cy="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789238" y="2744788"/>
            <a:ext cx="1435100" cy="1685925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22"/>
          <p:cNvSpPr txBox="1">
            <a:spLocks noChangeArrowheads="1"/>
          </p:cNvSpPr>
          <p:nvPr/>
        </p:nvSpPr>
        <p:spPr bwMode="auto">
          <a:xfrm>
            <a:off x="3214688" y="3265488"/>
            <a:ext cx="584200" cy="78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srgbClr val="00B050"/>
                </a:solidFill>
              </a:rPr>
              <a:t>F</a:t>
            </a:r>
            <a:r>
              <a:rPr lang="cs-CZ" b="1" baseline="-25000">
                <a:solidFill>
                  <a:srgbClr val="00B050"/>
                </a:solidFill>
              </a:rPr>
              <a:t>1</a:t>
            </a:r>
          </a:p>
        </p:txBody>
      </p:sp>
      <p:sp>
        <p:nvSpPr>
          <p:cNvPr id="12" name="TextovéPole 22"/>
          <p:cNvSpPr txBox="1">
            <a:spLocks noChangeArrowheads="1"/>
          </p:cNvSpPr>
          <p:nvPr/>
        </p:nvSpPr>
        <p:spPr bwMode="auto">
          <a:xfrm>
            <a:off x="3898900" y="4430713"/>
            <a:ext cx="584200" cy="78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srgbClr val="00B050"/>
                </a:solidFill>
              </a:rPr>
              <a:t>F</a:t>
            </a:r>
            <a:r>
              <a:rPr lang="cs-CZ" b="1" baseline="-25000">
                <a:solidFill>
                  <a:srgbClr val="00B050"/>
                </a:solidFill>
              </a:rPr>
              <a:t>2</a:t>
            </a:r>
          </a:p>
        </p:txBody>
      </p:sp>
      <p:cxnSp>
        <p:nvCxnSpPr>
          <p:cNvPr id="32" name="Přímá spojnice se šipkou 31"/>
          <p:cNvCxnSpPr/>
          <p:nvPr/>
        </p:nvCxnSpPr>
        <p:spPr>
          <a:xfrm flipH="1">
            <a:off x="1163638" y="4430713"/>
            <a:ext cx="1625600" cy="39370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22"/>
          <p:cNvSpPr txBox="1">
            <a:spLocks noChangeArrowheads="1"/>
          </p:cNvSpPr>
          <p:nvPr/>
        </p:nvSpPr>
        <p:spPr bwMode="auto">
          <a:xfrm>
            <a:off x="1854200" y="4826000"/>
            <a:ext cx="4111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srgbClr val="00B050"/>
                </a:solidFill>
              </a:rPr>
              <a:t>F</a:t>
            </a:r>
            <a:r>
              <a:rPr lang="cs-CZ" b="1" baseline="-25000">
                <a:solidFill>
                  <a:srgbClr val="00B050"/>
                </a:solidFill>
              </a:rPr>
              <a:t>3</a:t>
            </a: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5253038" y="-747713"/>
            <a:ext cx="2868612" cy="0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6496050" y="-1539875"/>
            <a:ext cx="1625600" cy="39370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2789238" y="3138488"/>
            <a:ext cx="2678112" cy="129222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22"/>
          <p:cNvSpPr txBox="1">
            <a:spLocks noChangeArrowheads="1"/>
          </p:cNvSpPr>
          <p:nvPr/>
        </p:nvSpPr>
        <p:spPr bwMode="auto">
          <a:xfrm>
            <a:off x="5019675" y="2371725"/>
            <a:ext cx="4651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b="1" dirty="0" smtClean="0">
                <a:solidFill>
                  <a:schemeClr val="accent6"/>
                </a:solidFill>
              </a:rPr>
              <a:t>F</a:t>
            </a:r>
            <a:r>
              <a:rPr lang="cs-CZ" b="1" baseline="-25000" dirty="0" smtClean="0">
                <a:solidFill>
                  <a:schemeClr val="accent6"/>
                </a:solidFill>
              </a:rPr>
              <a:t>2</a:t>
            </a:r>
            <a:r>
              <a:rPr lang="en-US" b="1" dirty="0" smtClean="0">
                <a:solidFill>
                  <a:schemeClr val="accent6"/>
                </a:solidFill>
              </a:rPr>
              <a:t>ʹ</a:t>
            </a:r>
            <a:endParaRPr lang="cs-CZ" b="1" dirty="0" smtClean="0">
              <a:solidFill>
                <a:schemeClr val="accent6"/>
              </a:solidFill>
            </a:endParaRPr>
          </a:p>
        </p:txBody>
      </p:sp>
      <p:sp>
        <p:nvSpPr>
          <p:cNvPr id="41" name="TextovéPole 22"/>
          <p:cNvSpPr txBox="1">
            <a:spLocks noChangeArrowheads="1"/>
          </p:cNvSpPr>
          <p:nvPr/>
        </p:nvSpPr>
        <p:spPr bwMode="auto">
          <a:xfrm>
            <a:off x="6280150" y="2952750"/>
            <a:ext cx="4651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srgbClr val="0070C0"/>
                </a:solidFill>
              </a:rPr>
              <a:t>F</a:t>
            </a:r>
            <a:r>
              <a:rPr lang="cs-CZ" b="1" baseline="-25000">
                <a:solidFill>
                  <a:srgbClr val="0070C0"/>
                </a:solidFill>
              </a:rPr>
              <a:t>3</a:t>
            </a:r>
            <a:r>
              <a:rPr lang="en-US" b="1">
                <a:solidFill>
                  <a:srgbClr val="0070C0"/>
                </a:solidFill>
              </a:rPr>
              <a:t>ʹ</a:t>
            </a:r>
            <a:endParaRPr lang="cs-CZ" b="1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5 0.50833 L -0.26267 0.74492 " pathEditMode="fixed" rAng="0" ptsTypes="AA">
                                      <p:cBhvr>
                                        <p:cTn id="47" dur="2000" spd="-100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17" y="118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5 0.62581 L -0.59063 0.87349 " pathEditMode="fixed" rAng="0" ptsTypes="AA">
                                      <p:cBhvr>
                                        <p:cTn id="57" dur="2000" spd="-100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06" y="123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33" grpId="0"/>
      <p:bldP spid="40" grpId="0"/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mtClean="0">
                <a:latin typeface="Franklin Gothic Book" pitchFamily="34" charset="0"/>
              </a:rPr>
              <a:t>Obr. 1 - RAWAC. cs.wikipedia.org [online]. [cit. 11.8.2012]. Dostupný na WWW: http://cs.wikipedia.org/wiki/Soubor:Pravouhly_trojuhelnik_C.png</a:t>
            </a:r>
          </a:p>
          <a:p>
            <a:pPr eaLnBrk="1" hangingPunct="1"/>
            <a:r>
              <a:rPr lang="cs-CZ" smtClean="0"/>
              <a:t>Kliparty pocházejí z archivů MS Office. </a:t>
            </a: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1315</TotalTime>
  <Words>340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Century Gothic</vt:lpstr>
      <vt:lpstr>Wingdings 2</vt:lpstr>
      <vt:lpstr>Calibri</vt:lpstr>
      <vt:lpstr>Times New Roman</vt:lpstr>
      <vt:lpstr>Franklin Gothic Book</vt:lpstr>
      <vt:lpstr>Cambria Math</vt:lpstr>
      <vt:lpstr>Austin</vt:lpstr>
      <vt:lpstr>Prezentace aplikace PowerPoint</vt:lpstr>
      <vt:lpstr>Výukový materiál</vt:lpstr>
      <vt:lpstr>Prezentace aplikace PowerPoint</vt:lpstr>
      <vt:lpstr>Síla</vt:lpstr>
      <vt:lpstr>Skládání sil</vt:lpstr>
      <vt:lpstr>Síly různého směru</vt:lpstr>
      <vt:lpstr>Síly různého směru</vt:lpstr>
      <vt:lpstr>Goniometrické funkce</vt:lpstr>
      <vt:lpstr>Více různoběžných sil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106</cp:revision>
  <dcterms:created xsi:type="dcterms:W3CDTF">2011-04-17T19:50:20Z</dcterms:created>
  <dcterms:modified xsi:type="dcterms:W3CDTF">2012-12-14T13:51:28Z</dcterms:modified>
</cp:coreProperties>
</file>