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66" r:id="rId5"/>
    <p:sldId id="267" r:id="rId6"/>
    <p:sldId id="273" r:id="rId7"/>
    <p:sldId id="277" r:id="rId8"/>
    <p:sldId id="274" r:id="rId9"/>
    <p:sldId id="275" r:id="rId10"/>
    <p:sldId id="276" r:id="rId11"/>
    <p:sldId id="270" r:id="rId12"/>
    <p:sldId id="271" r:id="rId13"/>
    <p:sldId id="260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90" d="100"/>
          <a:sy n="90" d="100"/>
        </p:scale>
        <p:origin x="-32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4599E951-6A40-4739-BA3F-F25477E9E311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75D07FF2-4F8D-4BCD-BBD1-888AE2809E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9482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A59F3-972B-4867-AA28-558496DEF1B6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D484E-75A8-41ED-BF93-F40DF6BBE2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08594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E5056-4CE0-4D3B-B21B-90B9C09B5EB6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572AB-21C6-4F6D-B9C9-FF4CE73E67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89118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87C17-7EFB-4A54-85F3-192FEC1B23A4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8BE40-5835-4171-854A-B5BD51CA8A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1507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0427ED-761B-48B5-B52C-5EBC4CFEE328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DB031-CCE9-4AB7-8F86-4C374A775E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1523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835AC-8C0B-4BCB-8DAE-9B77F19741A8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03FF6-2896-4544-A943-CEE4E0BC33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17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C9A2D-1873-4161-9403-AE3EE269022A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9BBB2-4C8C-4DA1-BC6A-A5A0AC7BB4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348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94630-86C8-4AB2-9FBF-81850F3729E8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7C69E-944F-4387-9D07-D4A5271911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0311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EA589-1A46-4D33-97D8-A78B1E2849FA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27F81-56A6-4B24-8C00-72D5180719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1802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AD895-9504-48F1-9E94-E82A7492B5F8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3524D-E02A-4737-9510-C975932ED1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7329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F687D-0A37-47AE-ACAB-847FE11AE2E3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3E800-C1C8-4FE2-814A-55F49A9EC0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5917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79593F1A-3E06-43DB-AFDD-2DD5CE5E3FF9}" type="datetimeFigureOut">
              <a:rPr lang="cs-CZ"/>
              <a:pPr>
                <a:defRPr/>
              </a:pPr>
              <a:t>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DC779C21-3F84-4B5E-9A0C-C5965F6ED9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3" r:id="rId8"/>
    <p:sldLayoutId id="2147484034" r:id="rId9"/>
    <p:sldLayoutId id="2147484030" r:id="rId10"/>
    <p:sldLayoutId id="214748403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5" y="4421188"/>
            <a:ext cx="3309938" cy="1260475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cs-CZ" sz="2800" dirty="0" smtClean="0">
                <a:solidFill>
                  <a:srgbClr val="443329"/>
                </a:solidFill>
              </a:rPr>
              <a:t>Technická mechanika – Rozklad síly</a:t>
            </a:r>
          </a:p>
        </p:txBody>
      </p:sp>
      <p:pic>
        <p:nvPicPr>
          <p:cNvPr id="512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Výukový materiál</a:t>
            </a:r>
            <a:endParaRPr lang="cs-CZ" sz="4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05_03_32_INOVACE_06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95838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Předmět: Technická mechanika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2.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Jméno autora: Mgr. Radek </a:t>
            </a:r>
            <a:r>
              <a:rPr lang="cs-CZ" sz="22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Hoszowski</a:t>
            </a:r>
            <a:endParaRPr lang="cs-CZ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000" dirty="0" smtClean="0">
              <a:solidFill>
                <a:schemeClr val="tx1"/>
              </a:solidFill>
              <a:latin typeface="Franklin Gothic Book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dirty="0" smtClean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charset="0"/>
                <a:cs typeface="Arial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2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Anotace: Rozkládání sil do dvou směrů a do </a:t>
            </a:r>
            <a:r>
              <a:rPr lang="cs-CZ" sz="2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souřadného systému.</a:t>
            </a:r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Klíčová 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slova: goniometrické funkce, rozklad síly, působiště.</a:t>
            </a:r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dirty="0">
              <a:latin typeface="Franklin Gothic Book" pitchFamily="34" charset="0"/>
            </a:endParaRPr>
          </a:p>
        </p:txBody>
      </p:sp>
      <p:pic>
        <p:nvPicPr>
          <p:cNvPr id="717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414463"/>
            <a:ext cx="1893888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7544" y="404664"/>
            <a:ext cx="820814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anchorCtr="1"/>
          <a:lstStyle/>
          <a:p>
            <a:pPr algn="ctr">
              <a:defRPr/>
            </a:pPr>
            <a:r>
              <a:rPr lang="cs-CZ" sz="3200" dirty="0">
                <a:effectLst>
                  <a:reflection blurRad="6350" stA="60000" endA="900" endPos="60000" dist="29997" dir="5400000" sy="-100000" algn="bl" rotWithShape="0"/>
                </a:effectLst>
              </a:rPr>
              <a:t>Rozklad síly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3"/>
          <p:cNvSpPr>
            <a:spLocks noGrp="1"/>
          </p:cNvSpPr>
          <p:nvPr>
            <p:ph type="title"/>
          </p:nvPr>
        </p:nvSpPr>
        <p:spPr>
          <a:xfrm>
            <a:off x="1042988" y="765175"/>
            <a:ext cx="7024687" cy="757238"/>
          </a:xfrm>
        </p:spPr>
        <p:txBody>
          <a:bodyPr/>
          <a:lstStyle/>
          <a:p>
            <a:r>
              <a:rPr lang="cs-CZ" smtClean="0"/>
              <a:t>Síla</a:t>
            </a:r>
          </a:p>
        </p:txBody>
      </p:sp>
      <p:sp>
        <p:nvSpPr>
          <p:cNvPr id="8195" name="Zástupný symbol pro obsah 4"/>
          <p:cNvSpPr>
            <a:spLocks noGrp="1"/>
          </p:cNvSpPr>
          <p:nvPr>
            <p:ph idx="1"/>
          </p:nvPr>
        </p:nvSpPr>
        <p:spPr>
          <a:xfrm>
            <a:off x="1042988" y="1773238"/>
            <a:ext cx="7058025" cy="3508375"/>
          </a:xfrm>
        </p:spPr>
        <p:txBody>
          <a:bodyPr/>
          <a:lstStyle/>
          <a:p>
            <a:pPr>
              <a:defRPr/>
            </a:pPr>
            <a:r>
              <a:rPr lang="cs-CZ" sz="2800" b="1" dirty="0" smtClean="0">
                <a:solidFill>
                  <a:schemeClr val="accent3"/>
                </a:solidFill>
              </a:rPr>
              <a:t>Síla</a:t>
            </a:r>
            <a:r>
              <a:rPr lang="cs-CZ" sz="2800" dirty="0" smtClean="0"/>
              <a:t> = vektorová fyzikální veličina.</a:t>
            </a:r>
          </a:p>
          <a:p>
            <a:pPr>
              <a:defRPr/>
            </a:pPr>
            <a:r>
              <a:rPr lang="cs-CZ" sz="2800" dirty="0" smtClean="0"/>
              <a:t>Pomocí této veličiny vyjadřujeme míru vzájemného působení </a:t>
            </a:r>
            <a:r>
              <a:rPr lang="cs-CZ" sz="2800" b="1" dirty="0" smtClean="0">
                <a:solidFill>
                  <a:schemeClr val="accent3"/>
                </a:solidFill>
              </a:rPr>
              <a:t>těles</a:t>
            </a:r>
            <a:r>
              <a:rPr lang="cs-CZ" sz="2800" dirty="0" smtClean="0">
                <a:solidFill>
                  <a:schemeClr val="accent3"/>
                </a:solidFill>
              </a:rPr>
              <a:t> </a:t>
            </a:r>
            <a:r>
              <a:rPr lang="cs-CZ" sz="2800" dirty="0" smtClean="0"/>
              <a:t>nebo </a:t>
            </a:r>
            <a:r>
              <a:rPr lang="cs-CZ" sz="2800" b="1" dirty="0" smtClean="0">
                <a:solidFill>
                  <a:schemeClr val="accent3"/>
                </a:solidFill>
              </a:rPr>
              <a:t>polí</a:t>
            </a:r>
            <a:r>
              <a:rPr lang="cs-CZ" sz="2800" dirty="0" smtClean="0"/>
              <a:t>.</a:t>
            </a:r>
          </a:p>
          <a:p>
            <a:pPr>
              <a:defRPr/>
            </a:pPr>
            <a:r>
              <a:rPr lang="cs-CZ" sz="2800" dirty="0" smtClean="0"/>
              <a:t>Značí se písmenem </a:t>
            </a:r>
            <a:r>
              <a:rPr lang="cs-CZ" sz="2800" b="1" i="1" dirty="0" smtClean="0">
                <a:solidFill>
                  <a:schemeClr val="accent3"/>
                </a:solidFill>
              </a:rPr>
              <a:t>F</a:t>
            </a:r>
            <a:r>
              <a:rPr lang="cs-CZ" sz="2800" i="1" dirty="0" smtClean="0"/>
              <a:t> </a:t>
            </a:r>
            <a:r>
              <a:rPr lang="cs-CZ" sz="2800" dirty="0" smtClean="0"/>
              <a:t>(z angl. </a:t>
            </a:r>
            <a:r>
              <a:rPr lang="cs-CZ" sz="2800" i="1" dirty="0" err="1" smtClean="0"/>
              <a:t>force</a:t>
            </a:r>
            <a:r>
              <a:rPr lang="cs-CZ" sz="2800" dirty="0" smtClean="0"/>
              <a:t>).</a:t>
            </a:r>
          </a:p>
          <a:p>
            <a:pPr>
              <a:defRPr/>
            </a:pPr>
            <a:r>
              <a:rPr lang="cs-CZ" sz="2800" dirty="0" smtClean="0"/>
              <a:t>Síla má měrnou jednotku </a:t>
            </a:r>
            <a:r>
              <a:rPr lang="cs-CZ" sz="2800" b="1" dirty="0" smtClean="0">
                <a:solidFill>
                  <a:schemeClr val="accent3"/>
                </a:solidFill>
              </a:rPr>
              <a:t>newton </a:t>
            </a:r>
            <a:r>
              <a:rPr lang="cs-CZ" sz="2800" dirty="0" smtClean="0">
                <a:solidFill>
                  <a:schemeClr val="accent3"/>
                </a:solidFill>
              </a:rPr>
              <a:t>= </a:t>
            </a:r>
            <a:r>
              <a:rPr lang="cs-CZ" sz="2800" b="1" dirty="0" smtClean="0">
                <a:solidFill>
                  <a:schemeClr val="accent3"/>
                </a:solidFill>
              </a:rPr>
              <a:t>N</a:t>
            </a:r>
            <a:r>
              <a:rPr lang="cs-CZ" sz="2800" dirty="0" smtClean="0"/>
              <a:t>.</a:t>
            </a:r>
          </a:p>
        </p:txBody>
      </p:sp>
      <p:pic>
        <p:nvPicPr>
          <p:cNvPr id="8196" name="Picture 8" descr="C:\Users\hoszowskir\AppData\Local\Microsoft\Windows\Temporary Internet Files\Content.IE5\FXUC26Z3\MC9004418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0113" y="5013325"/>
            <a:ext cx="226377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sah 1"/>
          <p:cNvSpPr>
            <a:spLocks noGrp="1"/>
          </p:cNvSpPr>
          <p:nvPr>
            <p:ph idx="1"/>
          </p:nvPr>
        </p:nvSpPr>
        <p:spPr>
          <a:xfrm>
            <a:off x="1042988" y="1916113"/>
            <a:ext cx="6777037" cy="3916362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Postup, při kterém se </a:t>
            </a:r>
            <a:r>
              <a:rPr lang="cs-CZ" b="1" dirty="0" smtClean="0">
                <a:solidFill>
                  <a:schemeClr val="accent3"/>
                </a:solidFill>
              </a:rPr>
              <a:t>síla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smtClean="0"/>
              <a:t>rozkládá </a:t>
            </a:r>
            <a:r>
              <a:rPr lang="cs-CZ" dirty="0" smtClean="0"/>
              <a:t>                      na </a:t>
            </a:r>
            <a:r>
              <a:rPr lang="cs-CZ" b="1" dirty="0" smtClean="0">
                <a:solidFill>
                  <a:schemeClr val="accent3"/>
                </a:solidFill>
              </a:rPr>
              <a:t>jednotlivé složky</a:t>
            </a:r>
            <a:r>
              <a:rPr lang="cs-CZ" dirty="0" smtClean="0"/>
              <a:t>.</a:t>
            </a:r>
          </a:p>
          <a:p>
            <a:pPr>
              <a:defRPr/>
            </a:pPr>
            <a:r>
              <a:rPr lang="cs-CZ" dirty="0" smtClean="0"/>
              <a:t>Nejjednodušší – rozklad na dvě síly, musí být známy </a:t>
            </a:r>
            <a:r>
              <a:rPr lang="cs-CZ" b="1" dirty="0" smtClean="0">
                <a:solidFill>
                  <a:schemeClr val="accent3"/>
                </a:solidFill>
              </a:rPr>
              <a:t>směry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smtClean="0"/>
              <a:t>sil.</a:t>
            </a:r>
          </a:p>
          <a:p>
            <a:pPr>
              <a:defRPr/>
            </a:pPr>
            <a:r>
              <a:rPr lang="cs-CZ" b="1" dirty="0" smtClean="0">
                <a:solidFill>
                  <a:schemeClr val="accent3"/>
                </a:solidFill>
              </a:rPr>
              <a:t>Směry</a:t>
            </a:r>
            <a:r>
              <a:rPr lang="cs-CZ" b="1" dirty="0" smtClean="0"/>
              <a:t> </a:t>
            </a:r>
            <a:r>
              <a:rPr lang="cs-CZ" dirty="0" smtClean="0"/>
              <a:t>tvoří strany lichoběžníku, jehož úhlopříčkou je </a:t>
            </a:r>
            <a:r>
              <a:rPr lang="cs-CZ" b="1" dirty="0" smtClean="0">
                <a:solidFill>
                  <a:schemeClr val="accent3"/>
                </a:solidFill>
              </a:rPr>
              <a:t>výslednice sil</a:t>
            </a:r>
            <a:r>
              <a:rPr lang="cs-CZ" dirty="0" smtClean="0"/>
              <a:t>.</a:t>
            </a:r>
          </a:p>
          <a:p>
            <a:pPr>
              <a:defRPr/>
            </a:pPr>
            <a:r>
              <a:rPr lang="cs-CZ" dirty="0" smtClean="0"/>
              <a:t>Často se rozkládá do pravoúhlého systému X-0-Y.</a:t>
            </a:r>
          </a:p>
        </p:txBody>
      </p:sp>
      <p:sp>
        <p:nvSpPr>
          <p:cNvPr id="9219" name="Nadpis 2"/>
          <p:cNvSpPr>
            <a:spLocks noGrp="1"/>
          </p:cNvSpPr>
          <p:nvPr>
            <p:ph type="title"/>
          </p:nvPr>
        </p:nvSpPr>
        <p:spPr>
          <a:xfrm>
            <a:off x="1042988" y="908050"/>
            <a:ext cx="7024687" cy="830263"/>
          </a:xfrm>
        </p:spPr>
        <p:txBody>
          <a:bodyPr/>
          <a:lstStyle/>
          <a:p>
            <a:r>
              <a:rPr lang="cs-CZ" smtClean="0"/>
              <a:t>Rozklad síly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572000" y="6237288"/>
            <a:ext cx="3168650" cy="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4716463" y="4797425"/>
            <a:ext cx="0" cy="16557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716463" y="6237288"/>
            <a:ext cx="2016125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4716463" y="5300663"/>
            <a:ext cx="0" cy="936625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4716463" y="5300663"/>
            <a:ext cx="1727200" cy="93662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louk 14"/>
          <p:cNvSpPr/>
          <p:nvPr/>
        </p:nvSpPr>
        <p:spPr>
          <a:xfrm>
            <a:off x="5102225" y="5876925"/>
            <a:ext cx="477838" cy="360363"/>
          </a:xfrm>
          <a:prstGeom prst="arc">
            <a:avLst>
              <a:gd name="adj1" fmla="val 16200000"/>
              <a:gd name="adj2" fmla="val 3829956"/>
            </a:avLst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226" name="TextovéPole 15"/>
          <p:cNvSpPr txBox="1">
            <a:spLocks noChangeArrowheads="1"/>
          </p:cNvSpPr>
          <p:nvPr/>
        </p:nvSpPr>
        <p:spPr bwMode="auto">
          <a:xfrm>
            <a:off x="5580063" y="5768975"/>
            <a:ext cx="317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l-GR" b="1">
                <a:solidFill>
                  <a:srgbClr val="FEA022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α</a:t>
            </a:r>
            <a:endParaRPr lang="cs-CZ" b="1">
              <a:solidFill>
                <a:srgbClr val="FEA022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9227" name="TextovéPole 18"/>
          <p:cNvSpPr txBox="1">
            <a:spLocks noChangeArrowheads="1"/>
          </p:cNvSpPr>
          <p:nvPr/>
        </p:nvSpPr>
        <p:spPr bwMode="auto">
          <a:xfrm>
            <a:off x="4243388" y="5624513"/>
            <a:ext cx="377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b="1">
                <a:solidFill>
                  <a:srgbClr val="00B050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F</a:t>
            </a:r>
            <a:r>
              <a:rPr lang="cs-CZ" b="1" baseline="-2500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y</a:t>
            </a:r>
          </a:p>
        </p:txBody>
      </p:sp>
      <p:sp>
        <p:nvSpPr>
          <p:cNvPr id="9228" name="TextovéPole 19"/>
          <p:cNvSpPr txBox="1">
            <a:spLocks noChangeArrowheads="1"/>
          </p:cNvSpPr>
          <p:nvPr/>
        </p:nvSpPr>
        <p:spPr bwMode="auto">
          <a:xfrm>
            <a:off x="5724525" y="6176963"/>
            <a:ext cx="9921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b="1">
                <a:solidFill>
                  <a:srgbClr val="00B050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F</a:t>
            </a:r>
            <a:r>
              <a:rPr lang="cs-CZ" b="1" baseline="-2500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x</a:t>
            </a:r>
          </a:p>
        </p:txBody>
      </p:sp>
      <p:sp>
        <p:nvSpPr>
          <p:cNvPr id="9229" name="TextovéPole 20"/>
          <p:cNvSpPr txBox="1">
            <a:spLocks noChangeArrowheads="1"/>
          </p:cNvSpPr>
          <p:nvPr/>
        </p:nvSpPr>
        <p:spPr bwMode="auto">
          <a:xfrm>
            <a:off x="4311650" y="4786313"/>
            <a:ext cx="314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>
                <a:latin typeface="Cambria Math" pitchFamily="18" charset="0"/>
                <a:ea typeface="Cambria Math" pitchFamily="18" charset="0"/>
                <a:cs typeface="Cambria Math" pitchFamily="18" charset="0"/>
              </a:rPr>
              <a:t>Y</a:t>
            </a:r>
            <a:endParaRPr lang="cs-CZ" baseline="-25000"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9230" name="TextovéPole 21"/>
          <p:cNvSpPr txBox="1">
            <a:spLocks noChangeArrowheads="1"/>
          </p:cNvSpPr>
          <p:nvPr/>
        </p:nvSpPr>
        <p:spPr bwMode="auto">
          <a:xfrm>
            <a:off x="7397750" y="6176963"/>
            <a:ext cx="317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>
                <a:latin typeface="Cambria Math" pitchFamily="18" charset="0"/>
                <a:ea typeface="Cambria Math" pitchFamily="18" charset="0"/>
                <a:cs typeface="Cambria Math" pitchFamily="18" charset="0"/>
              </a:rPr>
              <a:t>X</a:t>
            </a:r>
            <a:endParaRPr lang="cs-CZ" baseline="-25000"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9231" name="TextovéPole 22"/>
          <p:cNvSpPr txBox="1">
            <a:spLocks noChangeArrowheads="1"/>
          </p:cNvSpPr>
          <p:nvPr/>
        </p:nvSpPr>
        <p:spPr bwMode="auto">
          <a:xfrm>
            <a:off x="4402138" y="6188075"/>
            <a:ext cx="314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>
                <a:latin typeface="Cambria Math" pitchFamily="18" charset="0"/>
                <a:ea typeface="Cambria Math" pitchFamily="18" charset="0"/>
                <a:cs typeface="Cambria Math" pitchFamily="18" charset="0"/>
              </a:rPr>
              <a:t>0</a:t>
            </a:r>
            <a:endParaRPr lang="cs-CZ" baseline="-25000"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uild="p"/>
      <p:bldP spid="9219" grpId="0"/>
      <p:bldP spid="9226" grpId="0"/>
      <p:bldP spid="9227" grpId="0"/>
      <p:bldP spid="9228" grpId="0"/>
      <p:bldP spid="9229" grpId="0"/>
      <p:bldP spid="9230" grpId="0"/>
      <p:bldP spid="92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4"/>
          <p:cNvSpPr>
            <a:spLocks noGrp="1"/>
          </p:cNvSpPr>
          <p:nvPr>
            <p:ph type="title"/>
          </p:nvPr>
        </p:nvSpPr>
        <p:spPr>
          <a:xfrm>
            <a:off x="1042988" y="765175"/>
            <a:ext cx="7024687" cy="757238"/>
          </a:xfrm>
        </p:spPr>
        <p:txBody>
          <a:bodyPr/>
          <a:lstStyle/>
          <a:p>
            <a:r>
              <a:rPr lang="cs-CZ" smtClean="0"/>
              <a:t>Rozklad do různých směrů</a:t>
            </a:r>
          </a:p>
        </p:txBody>
      </p:sp>
      <p:sp>
        <p:nvSpPr>
          <p:cNvPr id="10243" name="Zástupný symbol pro obsah 6"/>
          <p:cNvSpPr>
            <a:spLocks noGrp="1"/>
          </p:cNvSpPr>
          <p:nvPr>
            <p:ph idx="1"/>
          </p:nvPr>
        </p:nvSpPr>
        <p:spPr>
          <a:xfrm>
            <a:off x="1042988" y="1916113"/>
            <a:ext cx="6777037" cy="3916362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Pokud jsou známy </a:t>
            </a:r>
            <a:r>
              <a:rPr lang="cs-CZ" b="1" dirty="0" smtClean="0">
                <a:solidFill>
                  <a:schemeClr val="accent3"/>
                </a:solidFill>
              </a:rPr>
              <a:t>směry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smtClean="0"/>
              <a:t>sil – tvoří strany lichoběžníku – jeho úhlopříčkou je původní síla.</a:t>
            </a:r>
          </a:p>
          <a:p>
            <a:pPr>
              <a:defRPr/>
            </a:pPr>
            <a:r>
              <a:rPr lang="cs-CZ" dirty="0" smtClean="0"/>
              <a:t>Doplníme, nebo </a:t>
            </a:r>
            <a:r>
              <a:rPr lang="cs-CZ" b="1" dirty="0" smtClean="0">
                <a:solidFill>
                  <a:schemeClr val="accent3"/>
                </a:solidFill>
              </a:rPr>
              <a:t>Sinovou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smtClean="0"/>
              <a:t>a </a:t>
            </a:r>
            <a:r>
              <a:rPr lang="cs-CZ" b="1" dirty="0" smtClean="0">
                <a:solidFill>
                  <a:schemeClr val="accent3"/>
                </a:solidFill>
              </a:rPr>
              <a:t>Kosinovou</a:t>
            </a:r>
            <a:r>
              <a:rPr lang="cs-CZ" dirty="0" smtClean="0">
                <a:solidFill>
                  <a:schemeClr val="accent3"/>
                </a:solidFill>
              </a:rPr>
              <a:t> </a:t>
            </a:r>
            <a:r>
              <a:rPr lang="cs-CZ" dirty="0" smtClean="0"/>
              <a:t>větou dopočítáme velikost sil a úhlů.</a:t>
            </a:r>
          </a:p>
        </p:txBody>
      </p:sp>
      <p:cxnSp>
        <p:nvCxnSpPr>
          <p:cNvPr id="35" name="Přímá spojnice se šipkou 34"/>
          <p:cNvCxnSpPr/>
          <p:nvPr/>
        </p:nvCxnSpPr>
        <p:spPr bwMode="auto">
          <a:xfrm flipV="1">
            <a:off x="3824288" y="4022725"/>
            <a:ext cx="2303462" cy="1800225"/>
          </a:xfrm>
          <a:prstGeom prst="straightConnector1">
            <a:avLst/>
          </a:prstGeom>
          <a:ln w="9525">
            <a:solidFill>
              <a:schemeClr val="tx1"/>
            </a:solidFill>
            <a:prstDash val="sys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 bwMode="auto">
          <a:xfrm>
            <a:off x="2058988" y="4598988"/>
            <a:ext cx="4681537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6" name="TextovéPole 22"/>
          <p:cNvSpPr txBox="1">
            <a:spLocks noChangeArrowheads="1"/>
          </p:cNvSpPr>
          <p:nvPr/>
        </p:nvSpPr>
        <p:spPr bwMode="auto">
          <a:xfrm>
            <a:off x="1258888" y="4783138"/>
            <a:ext cx="16192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b="1">
                <a:solidFill>
                  <a:srgbClr val="00B050"/>
                </a:solidFill>
              </a:rPr>
              <a:t>Směr síly F</a:t>
            </a:r>
            <a:r>
              <a:rPr lang="cs-CZ" b="1" baseline="-2500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10247" name="TextovéPole 22"/>
          <p:cNvSpPr txBox="1">
            <a:spLocks noChangeArrowheads="1"/>
          </p:cNvSpPr>
          <p:nvPr/>
        </p:nvSpPr>
        <p:spPr bwMode="auto">
          <a:xfrm>
            <a:off x="2528888" y="5391150"/>
            <a:ext cx="15017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b="1">
                <a:solidFill>
                  <a:srgbClr val="00B050"/>
                </a:solidFill>
              </a:rPr>
              <a:t>Směr síly F</a:t>
            </a:r>
            <a:r>
              <a:rPr lang="cs-CZ" b="1" baseline="-25000">
                <a:solidFill>
                  <a:srgbClr val="00B050"/>
                </a:solidFill>
              </a:rPr>
              <a:t>2</a:t>
            </a:r>
          </a:p>
        </p:txBody>
      </p:sp>
      <p:grpSp>
        <p:nvGrpSpPr>
          <p:cNvPr id="64" name="Skupina 63"/>
          <p:cNvGrpSpPr>
            <a:grpSpLocks/>
          </p:cNvGrpSpPr>
          <p:nvPr/>
        </p:nvGrpSpPr>
        <p:grpSpPr bwMode="auto">
          <a:xfrm>
            <a:off x="2384425" y="4598988"/>
            <a:ext cx="3024188" cy="792162"/>
            <a:chOff x="1475656" y="5301208"/>
            <a:chExt cx="3024336" cy="792088"/>
          </a:xfrm>
        </p:grpSpPr>
        <p:sp>
          <p:nvSpPr>
            <p:cNvPr id="10251" name="TextovéPole 22"/>
            <p:cNvSpPr txBox="1">
              <a:spLocks noChangeArrowheads="1"/>
            </p:cNvSpPr>
            <p:nvPr/>
          </p:nvSpPr>
          <p:spPr bwMode="auto">
            <a:xfrm>
              <a:off x="2577296" y="5327933"/>
              <a:ext cx="41069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 b="1">
                  <a:solidFill>
                    <a:srgbClr val="FF0000"/>
                  </a:solidFill>
                </a:rPr>
                <a:t>F</a:t>
              </a:r>
              <a:r>
                <a:rPr lang="en-US" b="1" baseline="-25000">
                  <a:solidFill>
                    <a:srgbClr val="FF0000"/>
                  </a:solidFill>
                </a:rPr>
                <a:t>v</a:t>
              </a:r>
              <a:endParaRPr lang="cs-CZ" b="1" baseline="-25000">
                <a:solidFill>
                  <a:srgbClr val="FF0000"/>
                </a:solidFill>
              </a:endParaRPr>
            </a:p>
          </p:txBody>
        </p:sp>
        <p:cxnSp>
          <p:nvCxnSpPr>
            <p:cNvPr id="66" name="Přímá spojnice se šipkou 65"/>
            <p:cNvCxnSpPr/>
            <p:nvPr/>
          </p:nvCxnSpPr>
          <p:spPr>
            <a:xfrm flipV="1">
              <a:off x="1475656" y="5301208"/>
              <a:ext cx="3024336" cy="79208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7" name="Přímá spojnice se šipkou 66"/>
          <p:cNvCxnSpPr/>
          <p:nvPr/>
        </p:nvCxnSpPr>
        <p:spPr bwMode="auto">
          <a:xfrm flipV="1">
            <a:off x="1727200" y="4095750"/>
            <a:ext cx="2303463" cy="1800225"/>
          </a:xfrm>
          <a:prstGeom prst="straightConnector1">
            <a:avLst/>
          </a:prstGeom>
          <a:ln w="9525">
            <a:solidFill>
              <a:schemeClr val="tx1"/>
            </a:solidFill>
            <a:prstDash val="sys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 bwMode="auto">
          <a:xfrm>
            <a:off x="1555750" y="5391150"/>
            <a:ext cx="4681538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6700" y="2205038"/>
            <a:ext cx="5067300" cy="3040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2988" y="692150"/>
            <a:ext cx="7024687" cy="757238"/>
          </a:xfrm>
        </p:spPr>
        <p:txBody>
          <a:bodyPr/>
          <a:lstStyle/>
          <a:p>
            <a:r>
              <a:rPr lang="cs-CZ" smtClean="0"/>
              <a:t>Goniometrické funkce</a:t>
            </a:r>
          </a:p>
        </p:txBody>
      </p:sp>
      <p:sp>
        <p:nvSpPr>
          <p:cNvPr id="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xfrm>
            <a:off x="1042988" y="1628800"/>
            <a:ext cx="6777037" cy="4203675"/>
          </a:xfrm>
          <a:blipFill rotWithShape="1">
            <a:blip r:embed="rId3" cstate="print"/>
            <a:stretch>
              <a:fillRect t="-1159"/>
            </a:stretch>
          </a:blipFill>
          <a:extLst/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5003800" y="6524625"/>
            <a:ext cx="22082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200">
                <a:solidFill>
                  <a:srgbClr val="000000"/>
                </a:solidFill>
              </a:rPr>
              <a:t>Obr. 1 – Pravoúhlý trojúhelník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3"/>
          <p:cNvSpPr>
            <a:spLocks noGrp="1"/>
          </p:cNvSpPr>
          <p:nvPr>
            <p:ph type="title"/>
          </p:nvPr>
        </p:nvSpPr>
        <p:spPr>
          <a:xfrm>
            <a:off x="1042988" y="765175"/>
            <a:ext cx="7024687" cy="612775"/>
          </a:xfrm>
        </p:spPr>
        <p:txBody>
          <a:bodyPr/>
          <a:lstStyle/>
          <a:p>
            <a:r>
              <a:rPr lang="cs-CZ" sz="3200" smtClean="0"/>
              <a:t>Rozklad do souřadného systému</a:t>
            </a:r>
          </a:p>
        </p:txBody>
      </p:sp>
      <p:sp>
        <p:nvSpPr>
          <p:cNvPr id="11267" name="Zástupný symbol pro obsah 5"/>
          <p:cNvSpPr>
            <a:spLocks noGrp="1"/>
          </p:cNvSpPr>
          <p:nvPr>
            <p:ph idx="1"/>
          </p:nvPr>
        </p:nvSpPr>
        <p:spPr>
          <a:xfrm>
            <a:off x="1042988" y="1700213"/>
            <a:ext cx="6777037" cy="4132262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Počítáme pomocí </a:t>
            </a:r>
            <a:r>
              <a:rPr lang="cs-CZ" b="1" dirty="0" smtClean="0">
                <a:solidFill>
                  <a:schemeClr val="accent3"/>
                </a:solidFill>
              </a:rPr>
              <a:t>goniometrie</a:t>
            </a:r>
            <a:r>
              <a:rPr lang="cs-CZ" dirty="0" smtClean="0"/>
              <a:t>: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Využíváme také </a:t>
            </a:r>
            <a:r>
              <a:rPr lang="cs-CZ" b="1" dirty="0" smtClean="0">
                <a:solidFill>
                  <a:schemeClr val="accent3"/>
                </a:solidFill>
              </a:rPr>
              <a:t>Pythagorovu větu</a:t>
            </a:r>
            <a:r>
              <a:rPr lang="cs-CZ" dirty="0" smtClean="0"/>
              <a:t>.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</p:txBody>
      </p:sp>
      <p:grpSp>
        <p:nvGrpSpPr>
          <p:cNvPr id="11268" name="Skupina 6"/>
          <p:cNvGrpSpPr>
            <a:grpSpLocks/>
          </p:cNvGrpSpPr>
          <p:nvPr/>
        </p:nvGrpSpPr>
        <p:grpSpPr bwMode="auto">
          <a:xfrm>
            <a:off x="2949575" y="4456113"/>
            <a:ext cx="3497263" cy="1771650"/>
            <a:chOff x="2783691" y="4370603"/>
            <a:chExt cx="3497721" cy="1771525"/>
          </a:xfrm>
        </p:grpSpPr>
        <p:cxnSp>
          <p:nvCxnSpPr>
            <p:cNvPr id="8" name="Přímá spojnice se šipkou 7"/>
            <p:cNvCxnSpPr/>
            <p:nvPr/>
          </p:nvCxnSpPr>
          <p:spPr>
            <a:xfrm>
              <a:off x="3112347" y="5821476"/>
              <a:ext cx="3169065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8"/>
            <p:cNvCxnSpPr/>
            <p:nvPr/>
          </p:nvCxnSpPr>
          <p:spPr>
            <a:xfrm flipV="1">
              <a:off x="3256828" y="4381714"/>
              <a:ext cx="0" cy="165564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se šipkou 9"/>
            <p:cNvCxnSpPr/>
            <p:nvPr/>
          </p:nvCxnSpPr>
          <p:spPr>
            <a:xfrm>
              <a:off x="3256828" y="5821476"/>
              <a:ext cx="2016389" cy="0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3256828" y="4886504"/>
              <a:ext cx="0" cy="934972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se šipkou 11"/>
            <p:cNvCxnSpPr/>
            <p:nvPr/>
          </p:nvCxnSpPr>
          <p:spPr>
            <a:xfrm flipV="1">
              <a:off x="3256828" y="4886504"/>
              <a:ext cx="1729014" cy="934972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blouk 12"/>
            <p:cNvSpPr/>
            <p:nvPr/>
          </p:nvSpPr>
          <p:spPr>
            <a:xfrm>
              <a:off x="3642641" y="5462726"/>
              <a:ext cx="477900" cy="358750"/>
            </a:xfrm>
            <a:prstGeom prst="arc">
              <a:avLst>
                <a:gd name="adj1" fmla="val 16200000"/>
                <a:gd name="adj2" fmla="val 3829956"/>
              </a:avLst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2301" name="TextovéPole 13"/>
            <p:cNvSpPr txBox="1">
              <a:spLocks noChangeArrowheads="1"/>
            </p:cNvSpPr>
            <p:nvPr/>
          </p:nvSpPr>
          <p:spPr bwMode="auto">
            <a:xfrm>
              <a:off x="4120541" y="5354784"/>
              <a:ext cx="319129" cy="368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l-GR" b="1">
                  <a:solidFill>
                    <a:srgbClr val="FEA022"/>
                  </a:solidFill>
                  <a:latin typeface="Cambria Math" pitchFamily="18" charset="0"/>
                  <a:ea typeface="Cambria Math" pitchFamily="18" charset="0"/>
                  <a:cs typeface="Cambria Math" pitchFamily="18" charset="0"/>
                </a:rPr>
                <a:t>α</a:t>
              </a:r>
              <a:endParaRPr lang="cs-CZ" b="1">
                <a:solidFill>
                  <a:srgbClr val="FEA022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endParaRPr>
            </a:p>
          </p:txBody>
        </p:sp>
        <p:sp>
          <p:nvSpPr>
            <p:cNvPr id="12302" name="TextovéPole 14"/>
            <p:cNvSpPr txBox="1">
              <a:spLocks noChangeArrowheads="1"/>
            </p:cNvSpPr>
            <p:nvPr/>
          </p:nvSpPr>
          <p:spPr bwMode="auto">
            <a:xfrm>
              <a:off x="2783691" y="5209976"/>
              <a:ext cx="37843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 b="1">
                  <a:solidFill>
                    <a:srgbClr val="00B050"/>
                  </a:solidFill>
                  <a:latin typeface="Cambria Math" pitchFamily="18" charset="0"/>
                  <a:ea typeface="Cambria Math" pitchFamily="18" charset="0"/>
                  <a:cs typeface="Cambria Math" pitchFamily="18" charset="0"/>
                </a:rPr>
                <a:t>F</a:t>
              </a:r>
              <a:r>
                <a:rPr lang="cs-CZ" b="1" baseline="-25000">
                  <a:solidFill>
                    <a:srgbClr val="00B050"/>
                  </a:solidFill>
                  <a:latin typeface="Cambria Math" pitchFamily="18" charset="0"/>
                  <a:ea typeface="Cambria Math" pitchFamily="18" charset="0"/>
                  <a:cs typeface="Cambria Math" pitchFamily="18" charset="0"/>
                </a:rPr>
                <a:t>y</a:t>
              </a:r>
            </a:p>
          </p:txBody>
        </p:sp>
        <p:sp>
          <p:nvSpPr>
            <p:cNvPr id="12303" name="TextovéPole 15"/>
            <p:cNvSpPr txBox="1">
              <a:spLocks noChangeArrowheads="1"/>
            </p:cNvSpPr>
            <p:nvPr/>
          </p:nvSpPr>
          <p:spPr bwMode="auto">
            <a:xfrm>
              <a:off x="4265188" y="5761367"/>
              <a:ext cx="9932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 b="1">
                  <a:solidFill>
                    <a:srgbClr val="00B050"/>
                  </a:solidFill>
                  <a:latin typeface="Cambria Math" pitchFamily="18" charset="0"/>
                  <a:ea typeface="Cambria Math" pitchFamily="18" charset="0"/>
                  <a:cs typeface="Cambria Math" pitchFamily="18" charset="0"/>
                </a:rPr>
                <a:t>F</a:t>
              </a:r>
              <a:r>
                <a:rPr lang="cs-CZ" b="1" baseline="-25000">
                  <a:solidFill>
                    <a:srgbClr val="00B050"/>
                  </a:solidFill>
                  <a:latin typeface="Cambria Math" pitchFamily="18" charset="0"/>
                  <a:ea typeface="Cambria Math" pitchFamily="18" charset="0"/>
                  <a:cs typeface="Cambria Math" pitchFamily="18" charset="0"/>
                </a:rPr>
                <a:t>x</a:t>
              </a:r>
            </a:p>
          </p:txBody>
        </p:sp>
        <p:sp>
          <p:nvSpPr>
            <p:cNvPr id="12304" name="TextovéPole 16"/>
            <p:cNvSpPr txBox="1">
              <a:spLocks noChangeArrowheads="1"/>
            </p:cNvSpPr>
            <p:nvPr/>
          </p:nvSpPr>
          <p:spPr bwMode="auto">
            <a:xfrm>
              <a:off x="2853020" y="4370603"/>
              <a:ext cx="31451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>
                  <a:latin typeface="Cambria Math" pitchFamily="18" charset="0"/>
                  <a:ea typeface="Cambria Math" pitchFamily="18" charset="0"/>
                  <a:cs typeface="Cambria Math" pitchFamily="18" charset="0"/>
                </a:rPr>
                <a:t>Y</a:t>
              </a:r>
              <a:endParaRPr lang="cs-CZ" baseline="-25000">
                <a:latin typeface="Cambria Math" pitchFamily="18" charset="0"/>
                <a:ea typeface="Cambria Math" pitchFamily="18" charset="0"/>
                <a:cs typeface="Cambria Math" pitchFamily="18" charset="0"/>
              </a:endParaRPr>
            </a:p>
          </p:txBody>
        </p:sp>
        <p:sp>
          <p:nvSpPr>
            <p:cNvPr id="12305" name="TextovéPole 17"/>
            <p:cNvSpPr txBox="1">
              <a:spLocks noChangeArrowheads="1"/>
            </p:cNvSpPr>
            <p:nvPr/>
          </p:nvSpPr>
          <p:spPr bwMode="auto">
            <a:xfrm>
              <a:off x="5939485" y="5761367"/>
              <a:ext cx="31611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>
                  <a:latin typeface="Cambria Math" pitchFamily="18" charset="0"/>
                  <a:ea typeface="Cambria Math" pitchFamily="18" charset="0"/>
                  <a:cs typeface="Cambria Math" pitchFamily="18" charset="0"/>
                </a:rPr>
                <a:t>X</a:t>
              </a:r>
              <a:endParaRPr lang="cs-CZ" baseline="-25000">
                <a:latin typeface="Cambria Math" pitchFamily="18" charset="0"/>
                <a:ea typeface="Cambria Math" pitchFamily="18" charset="0"/>
                <a:cs typeface="Cambria Math" pitchFamily="18" charset="0"/>
              </a:endParaRPr>
            </a:p>
          </p:txBody>
        </p:sp>
        <p:sp>
          <p:nvSpPr>
            <p:cNvPr id="12306" name="TextovéPole 18"/>
            <p:cNvSpPr txBox="1">
              <a:spLocks noChangeArrowheads="1"/>
            </p:cNvSpPr>
            <p:nvPr/>
          </p:nvSpPr>
          <p:spPr bwMode="auto">
            <a:xfrm>
              <a:off x="2942566" y="5772796"/>
              <a:ext cx="31451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>
                  <a:latin typeface="Cambria Math" pitchFamily="18" charset="0"/>
                  <a:ea typeface="Cambria Math" pitchFamily="18" charset="0"/>
                  <a:cs typeface="Cambria Math" pitchFamily="18" charset="0"/>
                </a:rPr>
                <a:t>0</a:t>
              </a:r>
              <a:endParaRPr lang="cs-CZ" baseline="-25000">
                <a:latin typeface="Cambria Math" pitchFamily="18" charset="0"/>
                <a:ea typeface="Cambria Math" pitchFamily="18" charset="0"/>
                <a:cs typeface="Cambria Math" pitchFamily="18" charset="0"/>
              </a:endParaRPr>
            </a:p>
          </p:txBody>
        </p:sp>
      </p:grpSp>
      <p:sp>
        <p:nvSpPr>
          <p:cNvPr id="17" name="TextovéPole 16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67544" y="2428375"/>
            <a:ext cx="4028713" cy="830997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18" name="TextovéPole 17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698103" y="2428375"/>
            <a:ext cx="4028713" cy="830997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2"/>
          <p:cNvSpPr>
            <a:spLocks noGrp="1"/>
          </p:cNvSpPr>
          <p:nvPr>
            <p:ph type="title"/>
          </p:nvPr>
        </p:nvSpPr>
        <p:spPr>
          <a:xfrm>
            <a:off x="1042988" y="1341438"/>
            <a:ext cx="7024687" cy="541337"/>
          </a:xfrm>
        </p:spPr>
        <p:txBody>
          <a:bodyPr/>
          <a:lstStyle/>
          <a:p>
            <a:r>
              <a:rPr lang="cs-CZ" sz="3600" smtClean="0"/>
              <a:t>Rozklad více sil do souřadného systému</a:t>
            </a:r>
          </a:p>
        </p:txBody>
      </p:sp>
      <p:sp>
        <p:nvSpPr>
          <p:cNvPr id="12291" name="Zástupný symbol pro obsah 5"/>
          <p:cNvSpPr>
            <a:spLocks noGrp="1"/>
          </p:cNvSpPr>
          <p:nvPr>
            <p:ph idx="1"/>
          </p:nvPr>
        </p:nvSpPr>
        <p:spPr>
          <a:xfrm>
            <a:off x="1042988" y="2276475"/>
            <a:ext cx="6777037" cy="4132263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 pravoúhlého systému X-0-Y umístíme síly se společným působištěm – aby </a:t>
            </a:r>
            <a:r>
              <a:rPr lang="cs-CZ" b="1" dirty="0" smtClean="0">
                <a:solidFill>
                  <a:schemeClr val="accent3"/>
                </a:solidFill>
              </a:rPr>
              <a:t>působiště bylo v počátku</a:t>
            </a:r>
            <a:r>
              <a:rPr lang="cs-CZ" b="1" dirty="0" smtClean="0"/>
              <a:t>.</a:t>
            </a:r>
          </a:p>
          <a:p>
            <a:pPr>
              <a:defRPr/>
            </a:pPr>
            <a:r>
              <a:rPr lang="cs-CZ" dirty="0" smtClean="0"/>
              <a:t>Jednotlivé síly rozložíme na složky F</a:t>
            </a:r>
            <a:r>
              <a:rPr lang="cs-CZ" baseline="-25000" dirty="0" smtClean="0"/>
              <a:t>1</a:t>
            </a:r>
            <a:r>
              <a:rPr lang="cs-CZ" dirty="0" smtClean="0"/>
              <a:t>x, F</a:t>
            </a:r>
            <a:r>
              <a:rPr lang="cs-CZ" baseline="-25000" dirty="0" smtClean="0"/>
              <a:t>2</a:t>
            </a:r>
            <a:r>
              <a:rPr lang="cs-CZ" dirty="0" smtClean="0"/>
              <a:t>x, F</a:t>
            </a:r>
            <a:r>
              <a:rPr lang="cs-CZ" baseline="-25000" dirty="0" smtClean="0"/>
              <a:t>1</a:t>
            </a:r>
            <a:r>
              <a:rPr lang="cs-CZ" dirty="0" smtClean="0"/>
              <a:t>y, F</a:t>
            </a:r>
            <a:r>
              <a:rPr lang="cs-CZ" baseline="-25000" dirty="0" smtClean="0"/>
              <a:t>2</a:t>
            </a:r>
            <a:r>
              <a:rPr lang="cs-CZ" dirty="0" smtClean="0"/>
              <a:t>y…</a:t>
            </a:r>
          </a:p>
          <a:p>
            <a:pPr>
              <a:defRPr/>
            </a:pPr>
            <a:r>
              <a:rPr lang="cs-CZ" dirty="0" smtClean="0"/>
              <a:t>Součet složek na ose </a:t>
            </a:r>
            <a:r>
              <a:rPr lang="cs-CZ" b="1" dirty="0" smtClean="0">
                <a:solidFill>
                  <a:schemeClr val="accent3"/>
                </a:solidFill>
              </a:rPr>
              <a:t>X</a:t>
            </a:r>
            <a:r>
              <a:rPr lang="cs-CZ" dirty="0" smtClean="0"/>
              <a:t> a </a:t>
            </a:r>
            <a:r>
              <a:rPr lang="cs-CZ" b="1" dirty="0" smtClean="0">
                <a:solidFill>
                  <a:schemeClr val="accent3"/>
                </a:solidFill>
              </a:rPr>
              <a:t>Y</a:t>
            </a:r>
            <a:r>
              <a:rPr lang="cs-CZ" dirty="0" smtClean="0"/>
              <a:t> nám definuje obdélník, jehož </a:t>
            </a:r>
            <a:r>
              <a:rPr lang="cs-CZ" b="1" dirty="0" smtClean="0">
                <a:solidFill>
                  <a:schemeClr val="accent3"/>
                </a:solidFill>
              </a:rPr>
              <a:t>úhlopříčka</a:t>
            </a:r>
            <a:r>
              <a:rPr lang="cs-CZ" dirty="0"/>
              <a:t> </a:t>
            </a:r>
            <a:r>
              <a:rPr lang="cs-CZ" dirty="0" smtClean="0"/>
              <a:t>= výsledná síla.</a:t>
            </a:r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2988" y="765175"/>
            <a:ext cx="7024687" cy="684213"/>
          </a:xfrm>
        </p:spPr>
        <p:txBody>
          <a:bodyPr/>
          <a:lstStyle/>
          <a:p>
            <a:r>
              <a:rPr lang="cs-CZ" smtClean="0"/>
              <a:t>Nákres</a:t>
            </a:r>
          </a:p>
        </p:txBody>
      </p:sp>
      <p:grpSp>
        <p:nvGrpSpPr>
          <p:cNvPr id="27651" name="Skupina 27650"/>
          <p:cNvGrpSpPr>
            <a:grpSpLocks/>
          </p:cNvGrpSpPr>
          <p:nvPr/>
        </p:nvGrpSpPr>
        <p:grpSpPr bwMode="auto">
          <a:xfrm>
            <a:off x="1789113" y="1916113"/>
            <a:ext cx="5281612" cy="4186237"/>
            <a:chOff x="1788949" y="1916832"/>
            <a:chExt cx="5281845" cy="4185756"/>
          </a:xfrm>
        </p:grpSpPr>
        <p:cxnSp>
          <p:nvCxnSpPr>
            <p:cNvPr id="5" name="Přímá spojnice 4"/>
            <p:cNvCxnSpPr/>
            <p:nvPr/>
          </p:nvCxnSpPr>
          <p:spPr>
            <a:xfrm>
              <a:off x="2123926" y="2061277"/>
              <a:ext cx="0" cy="381591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6"/>
            <p:cNvCxnSpPr/>
            <p:nvPr/>
          </p:nvCxnSpPr>
          <p:spPr>
            <a:xfrm>
              <a:off x="1834988" y="5732744"/>
              <a:ext cx="489765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74" name="TextovéPole 7"/>
            <p:cNvSpPr txBox="1">
              <a:spLocks noChangeArrowheads="1"/>
            </p:cNvSpPr>
            <p:nvPr/>
          </p:nvSpPr>
          <p:spPr bwMode="auto">
            <a:xfrm>
              <a:off x="1788949" y="1916832"/>
              <a:ext cx="3385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/>
                <a:t>Y</a:t>
              </a:r>
            </a:p>
          </p:txBody>
        </p:sp>
        <p:sp>
          <p:nvSpPr>
            <p:cNvPr id="14375" name="TextovéPole 8"/>
            <p:cNvSpPr txBox="1">
              <a:spLocks noChangeArrowheads="1"/>
            </p:cNvSpPr>
            <p:nvPr/>
          </p:nvSpPr>
          <p:spPr bwMode="auto">
            <a:xfrm>
              <a:off x="6732240" y="5733256"/>
              <a:ext cx="33855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/>
                <a:t>X</a:t>
              </a:r>
            </a:p>
          </p:txBody>
        </p:sp>
        <p:sp>
          <p:nvSpPr>
            <p:cNvPr id="14376" name="TextovéPole 9"/>
            <p:cNvSpPr txBox="1">
              <a:spLocks noChangeArrowheads="1"/>
            </p:cNvSpPr>
            <p:nvPr/>
          </p:nvSpPr>
          <p:spPr bwMode="auto">
            <a:xfrm>
              <a:off x="1835696" y="5733256"/>
              <a:ext cx="3129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/>
                <a:t>0</a:t>
              </a:r>
            </a:p>
          </p:txBody>
        </p:sp>
      </p:grpSp>
      <p:cxnSp>
        <p:nvCxnSpPr>
          <p:cNvPr id="12" name="Přímá spojnice se šipkou 11"/>
          <p:cNvCxnSpPr/>
          <p:nvPr/>
        </p:nvCxnSpPr>
        <p:spPr>
          <a:xfrm>
            <a:off x="2127250" y="5732463"/>
            <a:ext cx="1724025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127250" y="4581525"/>
            <a:ext cx="0" cy="115093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403350" y="4581525"/>
            <a:ext cx="2881313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V="1">
            <a:off x="3851275" y="4365625"/>
            <a:ext cx="0" cy="1552575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2127250" y="4581525"/>
            <a:ext cx="1724025" cy="115093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>
            <a:off x="2147888" y="5770563"/>
            <a:ext cx="1055687" cy="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2014538" y="4221163"/>
            <a:ext cx="0" cy="151130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V="1">
            <a:off x="3203575" y="3968750"/>
            <a:ext cx="0" cy="194945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1547813" y="4221163"/>
            <a:ext cx="2087562" cy="0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>
            <a:spLocks noChangeArrowheads="1"/>
          </p:cNvSpPr>
          <p:nvPr/>
        </p:nvSpPr>
        <p:spPr bwMode="auto">
          <a:xfrm>
            <a:off x="755650" y="6503988"/>
            <a:ext cx="75072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Pozn.: Síly na osách se překrývají, odděleny jsou z ilustračních důvodů.</a:t>
            </a:r>
          </a:p>
        </p:txBody>
      </p:sp>
      <p:cxnSp>
        <p:nvCxnSpPr>
          <p:cNvPr id="41" name="Přímá spojnice se šipkou 40"/>
          <p:cNvCxnSpPr/>
          <p:nvPr/>
        </p:nvCxnSpPr>
        <p:spPr>
          <a:xfrm flipV="1">
            <a:off x="2124075" y="4221163"/>
            <a:ext cx="1079500" cy="151130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1547813" y="3068638"/>
            <a:ext cx="5184775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4906963" y="2286000"/>
            <a:ext cx="0" cy="3951288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/>
          <p:nvPr/>
        </p:nvCxnSpPr>
        <p:spPr>
          <a:xfrm>
            <a:off x="2130425" y="5732463"/>
            <a:ext cx="2782888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se šipkou 50"/>
          <p:cNvCxnSpPr/>
          <p:nvPr/>
        </p:nvCxnSpPr>
        <p:spPr>
          <a:xfrm flipH="1" flipV="1">
            <a:off x="2119313" y="3052763"/>
            <a:ext cx="4762" cy="266382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se šipkou 52"/>
          <p:cNvCxnSpPr/>
          <p:nvPr/>
        </p:nvCxnSpPr>
        <p:spPr>
          <a:xfrm flipV="1">
            <a:off x="2127250" y="3068638"/>
            <a:ext cx="2779713" cy="26638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14"/>
          <p:cNvSpPr txBox="1">
            <a:spLocks noChangeArrowheads="1"/>
          </p:cNvSpPr>
          <p:nvPr/>
        </p:nvSpPr>
        <p:spPr bwMode="auto">
          <a:xfrm>
            <a:off x="2124075" y="4772025"/>
            <a:ext cx="498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600" b="1">
                <a:solidFill>
                  <a:srgbClr val="00B050"/>
                </a:solidFill>
              </a:rPr>
              <a:t>F</a:t>
            </a:r>
            <a:r>
              <a:rPr lang="cs-CZ" sz="1600" b="1" baseline="-25000">
                <a:solidFill>
                  <a:srgbClr val="00B050"/>
                </a:solidFill>
              </a:rPr>
              <a:t>1</a:t>
            </a:r>
            <a:r>
              <a:rPr lang="cs-CZ" sz="1600" b="1">
                <a:solidFill>
                  <a:srgbClr val="00B050"/>
                </a:solidFill>
              </a:rPr>
              <a:t>y</a:t>
            </a:r>
            <a:endParaRPr lang="cs-CZ" sz="1600" b="1" baseline="-25000">
              <a:solidFill>
                <a:srgbClr val="00B05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56" name="TextovéPole 14"/>
          <p:cNvSpPr txBox="1">
            <a:spLocks noChangeArrowheads="1"/>
          </p:cNvSpPr>
          <p:nvPr/>
        </p:nvSpPr>
        <p:spPr bwMode="auto">
          <a:xfrm>
            <a:off x="3136900" y="5394325"/>
            <a:ext cx="498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600" b="1">
                <a:solidFill>
                  <a:srgbClr val="00B050"/>
                </a:solidFill>
              </a:rPr>
              <a:t>F</a:t>
            </a:r>
            <a:r>
              <a:rPr lang="cs-CZ" sz="1600" b="1" baseline="-25000">
                <a:solidFill>
                  <a:srgbClr val="00B050"/>
                </a:solidFill>
              </a:rPr>
              <a:t>1</a:t>
            </a:r>
            <a:r>
              <a:rPr lang="cs-CZ" sz="1600" b="1">
                <a:solidFill>
                  <a:srgbClr val="00B050"/>
                </a:solidFill>
              </a:rPr>
              <a:t>x</a:t>
            </a:r>
            <a:endParaRPr lang="cs-CZ" sz="1600" b="1" baseline="-25000">
              <a:solidFill>
                <a:srgbClr val="00B05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57" name="TextovéPole 14"/>
          <p:cNvSpPr txBox="1">
            <a:spLocks noChangeArrowheads="1"/>
          </p:cNvSpPr>
          <p:nvPr/>
        </p:nvSpPr>
        <p:spPr bwMode="auto">
          <a:xfrm>
            <a:off x="1493838" y="4922838"/>
            <a:ext cx="49847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600" b="1">
                <a:solidFill>
                  <a:srgbClr val="0070C0"/>
                </a:solidFill>
              </a:rPr>
              <a:t>F</a:t>
            </a:r>
            <a:r>
              <a:rPr lang="cs-CZ" sz="1600" b="1" baseline="-25000">
                <a:solidFill>
                  <a:srgbClr val="0070C0"/>
                </a:solidFill>
              </a:rPr>
              <a:t>2</a:t>
            </a:r>
            <a:r>
              <a:rPr lang="cs-CZ" sz="1600" b="1">
                <a:solidFill>
                  <a:srgbClr val="0070C0"/>
                </a:solidFill>
              </a:rPr>
              <a:t>y</a:t>
            </a:r>
            <a:endParaRPr lang="cs-CZ" sz="1600" b="1" baseline="-25000">
              <a:solidFill>
                <a:srgbClr val="0070C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58" name="TextovéPole 14"/>
          <p:cNvSpPr txBox="1">
            <a:spLocks noChangeArrowheads="1"/>
          </p:cNvSpPr>
          <p:nvPr/>
        </p:nvSpPr>
        <p:spPr bwMode="auto">
          <a:xfrm>
            <a:off x="2414588" y="5781675"/>
            <a:ext cx="498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600" b="1">
                <a:solidFill>
                  <a:srgbClr val="0070C0"/>
                </a:solidFill>
              </a:rPr>
              <a:t>F</a:t>
            </a:r>
            <a:r>
              <a:rPr lang="cs-CZ" sz="1600" b="1" baseline="-25000">
                <a:solidFill>
                  <a:srgbClr val="0070C0"/>
                </a:solidFill>
              </a:rPr>
              <a:t>2</a:t>
            </a:r>
            <a:r>
              <a:rPr lang="cs-CZ" sz="1600" b="1">
                <a:solidFill>
                  <a:srgbClr val="0070C0"/>
                </a:solidFill>
              </a:rPr>
              <a:t>x</a:t>
            </a:r>
            <a:endParaRPr lang="cs-CZ" sz="1600" b="1" baseline="-25000">
              <a:solidFill>
                <a:srgbClr val="0070C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59" name="TextovéPole 14"/>
          <p:cNvSpPr txBox="1">
            <a:spLocks noChangeArrowheads="1"/>
          </p:cNvSpPr>
          <p:nvPr/>
        </p:nvSpPr>
        <p:spPr bwMode="auto">
          <a:xfrm>
            <a:off x="1628775" y="3284538"/>
            <a:ext cx="4984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600" b="1">
                <a:solidFill>
                  <a:srgbClr val="FF0000"/>
                </a:solidFill>
              </a:rPr>
              <a:t>F</a:t>
            </a:r>
            <a:r>
              <a:rPr lang="cs-CZ" sz="1600" b="1" baseline="-25000">
                <a:solidFill>
                  <a:srgbClr val="FF0000"/>
                </a:solidFill>
              </a:rPr>
              <a:t>v</a:t>
            </a:r>
            <a:r>
              <a:rPr lang="cs-CZ" sz="1600" b="1">
                <a:solidFill>
                  <a:srgbClr val="FF0000"/>
                </a:solidFill>
              </a:rPr>
              <a:t>y</a:t>
            </a:r>
            <a:endParaRPr lang="cs-CZ" sz="1600" b="1" baseline="-25000">
              <a:solidFill>
                <a:srgbClr val="FF000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60" name="TextovéPole 14"/>
          <p:cNvSpPr txBox="1">
            <a:spLocks noChangeArrowheads="1"/>
          </p:cNvSpPr>
          <p:nvPr/>
        </p:nvSpPr>
        <p:spPr bwMode="auto">
          <a:xfrm>
            <a:off x="3975100" y="5781675"/>
            <a:ext cx="498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600" b="1">
                <a:solidFill>
                  <a:srgbClr val="FF0000"/>
                </a:solidFill>
              </a:rPr>
              <a:t>F</a:t>
            </a:r>
            <a:r>
              <a:rPr lang="cs-CZ" sz="1600" b="1" baseline="-25000">
                <a:solidFill>
                  <a:srgbClr val="FF0000"/>
                </a:solidFill>
              </a:rPr>
              <a:t>v</a:t>
            </a:r>
            <a:r>
              <a:rPr lang="cs-CZ" sz="1600" b="1">
                <a:solidFill>
                  <a:srgbClr val="FF0000"/>
                </a:solidFill>
              </a:rPr>
              <a:t>x</a:t>
            </a:r>
            <a:endParaRPr lang="cs-CZ" sz="1600" b="1" baseline="-25000">
              <a:solidFill>
                <a:srgbClr val="FF000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61" name="TextovéPole 14"/>
          <p:cNvSpPr txBox="1">
            <a:spLocks noChangeArrowheads="1"/>
          </p:cNvSpPr>
          <p:nvPr/>
        </p:nvSpPr>
        <p:spPr bwMode="auto">
          <a:xfrm>
            <a:off x="3268663" y="4924425"/>
            <a:ext cx="3841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600" b="1">
                <a:solidFill>
                  <a:srgbClr val="00B050"/>
                </a:solidFill>
              </a:rPr>
              <a:t>F</a:t>
            </a:r>
            <a:r>
              <a:rPr lang="cs-CZ" sz="1600" b="1" baseline="-25000">
                <a:solidFill>
                  <a:srgbClr val="00B050"/>
                </a:solidFill>
              </a:rPr>
              <a:t>1</a:t>
            </a:r>
            <a:endParaRPr lang="cs-CZ" sz="1600" b="1" baseline="-25000">
              <a:solidFill>
                <a:srgbClr val="00B05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62" name="TextovéPole 14"/>
          <p:cNvSpPr txBox="1">
            <a:spLocks noChangeArrowheads="1"/>
          </p:cNvSpPr>
          <p:nvPr/>
        </p:nvSpPr>
        <p:spPr bwMode="auto">
          <a:xfrm>
            <a:off x="2625725" y="4273550"/>
            <a:ext cx="3841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600" b="1">
                <a:solidFill>
                  <a:srgbClr val="0070C0"/>
                </a:solidFill>
              </a:rPr>
              <a:t>F</a:t>
            </a:r>
            <a:r>
              <a:rPr lang="cs-CZ" sz="1600" b="1" baseline="-25000">
                <a:solidFill>
                  <a:srgbClr val="0070C0"/>
                </a:solidFill>
              </a:rPr>
              <a:t>2</a:t>
            </a:r>
            <a:endParaRPr lang="cs-CZ" sz="1600" b="1" baseline="-25000">
              <a:solidFill>
                <a:srgbClr val="0070C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63" name="TextovéPole 14"/>
          <p:cNvSpPr txBox="1">
            <a:spLocks noChangeArrowheads="1"/>
          </p:cNvSpPr>
          <p:nvPr/>
        </p:nvSpPr>
        <p:spPr bwMode="auto">
          <a:xfrm>
            <a:off x="3851275" y="3284538"/>
            <a:ext cx="38576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600" b="1">
                <a:solidFill>
                  <a:srgbClr val="FF0000"/>
                </a:solidFill>
              </a:rPr>
              <a:t>F</a:t>
            </a:r>
            <a:r>
              <a:rPr lang="cs-CZ" sz="1600" b="1" baseline="-25000">
                <a:solidFill>
                  <a:srgbClr val="FF0000"/>
                </a:solidFill>
              </a:rPr>
              <a:t>v</a:t>
            </a:r>
            <a:endParaRPr lang="cs-CZ" sz="1600" b="1" baseline="-25000">
              <a:solidFill>
                <a:srgbClr val="FF000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pic>
        <p:nvPicPr>
          <p:cNvPr id="27650" name="Picture 2" descr="C:\Users\hoszowskir\AppData\Local\Microsoft\Windows\Temporary Internet Files\Content.IE5\TEOCG5KN\MC9004418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084888" y="908050"/>
            <a:ext cx="2355850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48" name="Oblouk 27647"/>
          <p:cNvSpPr/>
          <p:nvPr/>
        </p:nvSpPr>
        <p:spPr>
          <a:xfrm>
            <a:off x="2130425" y="5157788"/>
            <a:ext cx="712788" cy="635000"/>
          </a:xfrm>
          <a:prstGeom prst="arc">
            <a:avLst>
              <a:gd name="adj1" fmla="val 16782402"/>
              <a:gd name="adj2" fmla="val 2593904"/>
            </a:avLst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66" name="Oblouk 65"/>
          <p:cNvSpPr/>
          <p:nvPr/>
        </p:nvSpPr>
        <p:spPr>
          <a:xfrm>
            <a:off x="2517775" y="5157788"/>
            <a:ext cx="714375" cy="636587"/>
          </a:xfrm>
          <a:prstGeom prst="arc">
            <a:avLst>
              <a:gd name="adj1" fmla="val 16782402"/>
              <a:gd name="adj2" fmla="val 2593904"/>
            </a:avLst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67" name="Oblouk 66"/>
          <p:cNvSpPr/>
          <p:nvPr/>
        </p:nvSpPr>
        <p:spPr>
          <a:xfrm>
            <a:off x="2703513" y="4076700"/>
            <a:ext cx="1898650" cy="2025650"/>
          </a:xfrm>
          <a:prstGeom prst="arc">
            <a:avLst>
              <a:gd name="adj1" fmla="val 16782402"/>
              <a:gd name="adj2" fmla="val 2593904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7649" name="TextovéPole 27648"/>
          <p:cNvSpPr txBox="1">
            <a:spLocks noChangeArrowheads="1"/>
          </p:cNvSpPr>
          <p:nvPr/>
        </p:nvSpPr>
        <p:spPr bwMode="auto">
          <a:xfrm>
            <a:off x="4284663" y="4076700"/>
            <a:ext cx="4953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l-GR" sz="2400" b="1">
                <a:solidFill>
                  <a:srgbClr val="FF0000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δ</a:t>
            </a:r>
            <a:endParaRPr lang="cs-CZ" sz="2400" b="1">
              <a:solidFill>
                <a:srgbClr val="FF000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70" name="TextovéPole 69"/>
          <p:cNvSpPr txBox="1">
            <a:spLocks noChangeArrowheads="1"/>
          </p:cNvSpPr>
          <p:nvPr/>
        </p:nvSpPr>
        <p:spPr bwMode="auto">
          <a:xfrm>
            <a:off x="3232150" y="5102225"/>
            <a:ext cx="496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l-GR" sz="2000" b="1">
                <a:solidFill>
                  <a:srgbClr val="00B050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α</a:t>
            </a:r>
            <a:endParaRPr lang="cs-CZ" sz="2000" b="1">
              <a:solidFill>
                <a:srgbClr val="00B05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  <p:sp>
        <p:nvSpPr>
          <p:cNvPr id="71" name="TextovéPole 70"/>
          <p:cNvSpPr txBox="1">
            <a:spLocks noChangeArrowheads="1"/>
          </p:cNvSpPr>
          <p:nvPr/>
        </p:nvSpPr>
        <p:spPr bwMode="auto">
          <a:xfrm>
            <a:off x="2455863" y="5381625"/>
            <a:ext cx="4968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l-GR" sz="2000" b="1">
                <a:solidFill>
                  <a:srgbClr val="0070C0"/>
                </a:solidFill>
                <a:latin typeface="Cambria Math" pitchFamily="18" charset="0"/>
                <a:ea typeface="Cambria Math" pitchFamily="18" charset="0"/>
                <a:cs typeface="Cambria Math" pitchFamily="18" charset="0"/>
              </a:rPr>
              <a:t>β</a:t>
            </a:r>
            <a:endParaRPr lang="cs-CZ" sz="2000" b="1">
              <a:solidFill>
                <a:srgbClr val="0070C0"/>
              </a:solidFill>
              <a:latin typeface="Cambria Math" pitchFamily="18" charset="0"/>
              <a:ea typeface="Cambria Math" pitchFamily="18" charset="0"/>
              <a:cs typeface="Cambria Math" pitchFamily="18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3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7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 nodeType="clickPar">
                      <p:stCondLst>
                        <p:cond delay="indefinite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60685E-6 L 0.05105 0.04139 C 0.06181 0.05087 0.07796 0.05596 0.0948 0.05596 C 0.11389 0.05596 0.12935 0.05087 0.14011 0.04139 L 0.19167 4.60685E-6 " pathEditMode="relative" rAng="0" ptsTypes="FffFF">
                                      <p:cBhvr>
                                        <p:cTn id="2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27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 nodeType="clickPar">
                      <p:stCondLst>
                        <p:cond delay="indefinite"/>
                      </p:stCondLst>
                      <p:childTnLst>
                        <p:par>
                          <p:cTn id="2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98 -0.17298 L -0.00382 0.10847 " pathEditMode="relative" rAng="0" ptsTypes="AA">
                                      <p:cBhvr>
                                        <p:cTn id="205" dur="2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9" y="140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 nodeType="clickPar">
                      <p:stCondLst>
                        <p:cond delay="indefinite"/>
                      </p:stCondLst>
                      <p:childTnLst>
                        <p:par>
                          <p:cTn id="2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 nodeType="clickPar">
                      <p:stCondLst>
                        <p:cond delay="indefinite"/>
                      </p:stCondLst>
                      <p:childTnLst>
                        <p:par>
                          <p:cTn id="2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 nodeType="clickPar">
                      <p:stCondLst>
                        <p:cond delay="indefinite"/>
                      </p:stCondLst>
                      <p:childTnLst>
                        <p:par>
                          <p:cTn id="2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 nodeType="clickPar">
                      <p:stCondLst>
                        <p:cond delay="indefinite"/>
                      </p:stCondLst>
                      <p:childTnLst>
                        <p:par>
                          <p:cTn id="3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2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7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7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1" dur="1000"/>
                                        <p:tgtEl>
                                          <p:spTgt spid="276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2" dur="1000"/>
                                        <p:tgtEl>
                                          <p:spTgt spid="27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1000"/>
                                        <p:tgtEl>
                                          <p:spTgt spid="27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7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 nodeType="clickPar">
                      <p:stCondLst>
                        <p:cond delay="indefinite"/>
                      </p:stCondLst>
                      <p:childTnLst>
                        <p:par>
                          <p:cTn id="3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 nodeType="clickPar">
                      <p:stCondLst>
                        <p:cond delay="indefinite"/>
                      </p:stCondLst>
                      <p:childTnLst>
                        <p:par>
                          <p:cTn id="3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0" dur="5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9" grpId="0"/>
      <p:bldP spid="55" grpId="0"/>
      <p:bldP spid="55" grpId="1"/>
      <p:bldP spid="56" grpId="0"/>
      <p:bldP spid="56" grpId="1"/>
      <p:bldP spid="57" grpId="0"/>
      <p:bldP spid="57" grpId="1"/>
      <p:bldP spid="58" grpId="0"/>
      <p:bldP spid="58" grpId="1"/>
      <p:bldP spid="59" grpId="0"/>
      <p:bldP spid="60" grpId="0"/>
      <p:bldP spid="61" grpId="0"/>
      <p:bldP spid="61" grpId="1"/>
      <p:bldP spid="62" grpId="0"/>
      <p:bldP spid="62" grpId="1"/>
      <p:bldP spid="63" grpId="0"/>
      <p:bldP spid="27649" grpId="0"/>
      <p:bldP spid="70" grpId="0"/>
      <p:bldP spid="70" grpId="1"/>
      <p:bldP spid="71" grpId="0"/>
      <p:bldP spid="7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Rozložte sílu </a:t>
            </a:r>
            <a:r>
              <a:rPr lang="cs-CZ" b="1" dirty="0" smtClean="0"/>
              <a:t>F = 60N</a:t>
            </a:r>
            <a:r>
              <a:rPr lang="cs-CZ" dirty="0" smtClean="0"/>
              <a:t>, </a:t>
            </a:r>
            <a:r>
              <a:rPr lang="el-GR" b="1" dirty="0" smtClean="0">
                <a:latin typeface="Cambria Math" pitchFamily="18" charset="0"/>
                <a:ea typeface="Cambria Math" pitchFamily="18" charset="0"/>
                <a:cs typeface="Cambria Math" pitchFamily="18" charset="0"/>
              </a:rPr>
              <a:t>α</a:t>
            </a:r>
            <a:r>
              <a:rPr lang="el-GR" b="1" dirty="0" smtClean="0"/>
              <a:t> = 600 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</a:t>
            </a:r>
            <a:r>
              <a:rPr lang="cs-CZ" b="1" dirty="0" smtClean="0"/>
              <a:t>  </a:t>
            </a:r>
            <a:r>
              <a:rPr lang="cs-CZ" dirty="0" smtClean="0"/>
              <a:t>do </a:t>
            </a:r>
            <a:r>
              <a:rPr lang="cs-CZ" dirty="0" smtClean="0"/>
              <a:t>souřadného systému X-0-Y.</a:t>
            </a:r>
          </a:p>
        </p:txBody>
      </p:sp>
      <p:sp>
        <p:nvSpPr>
          <p:cNvPr id="7" name="Nadpis 1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687" cy="1143000"/>
          </a:xfrm>
          <a:extLst/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>
              <a:defRPr/>
            </a:pPr>
            <a:r>
              <a:rPr lang="cs-CZ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CVIČENÍ</a:t>
            </a:r>
            <a:endParaRPr lang="cs-CZ" b="1" cap="all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extLst/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60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DOBRÁ PRÁCE!!!</a:t>
            </a:r>
            <a:endParaRPr lang="cs-CZ" sz="6000" b="1" cap="all" dirty="0">
              <a:ln/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3315" name="Picture 2" descr="C:\Users\hoszowskir\AppData\Local\Microsoft\Windows\Temporary Internet Files\Content.IE5\2QHBZ273\MC9004419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133600"/>
            <a:ext cx="3887788" cy="343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1044575" y="549275"/>
            <a:ext cx="7024688" cy="1143000"/>
          </a:xfrm>
        </p:spPr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611188" y="1773238"/>
            <a:ext cx="8086725" cy="4406900"/>
          </a:xfrm>
        </p:spPr>
        <p:txBody>
          <a:bodyPr/>
          <a:lstStyle/>
          <a:p>
            <a:pPr eaLnBrk="1" hangingPunct="1"/>
            <a:r>
              <a:rPr lang="cs-CZ" sz="1800" dirty="0" smtClean="0">
                <a:latin typeface="Franklin Gothic Book" pitchFamily="34" charset="0"/>
              </a:rPr>
              <a:t>Obr. 1 - RAWAC. </a:t>
            </a:r>
            <a:r>
              <a:rPr lang="cs-CZ" sz="1800" dirty="0" err="1" smtClean="0">
                <a:latin typeface="Franklin Gothic Book" pitchFamily="34" charset="0"/>
              </a:rPr>
              <a:t>cs.wikipedia.org</a:t>
            </a:r>
            <a:r>
              <a:rPr lang="cs-CZ" sz="1800" dirty="0" smtClean="0">
                <a:latin typeface="Franklin Gothic Book" pitchFamily="34" charset="0"/>
              </a:rPr>
              <a:t> [online]. [cit. 11.8.2012]. Dostupný na WWW: http://cs.wikipedia.org/wiki/Soubor:Pravouhly_trojuhelnik_C.png </a:t>
            </a:r>
          </a:p>
          <a:p>
            <a:pPr eaLnBrk="1" hangingPunct="1"/>
            <a:r>
              <a:rPr lang="cs-CZ" sz="1800" dirty="0" smtClean="0"/>
              <a:t>Kliparty pocházejí z archivů MS Office. </a:t>
            </a:r>
          </a:p>
          <a:p>
            <a:pPr eaLnBrk="1" hangingPunct="1"/>
            <a:endParaRPr lang="cs-CZ" sz="1800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  <a:p>
            <a:pPr eaLnBrk="1" hangingPunct="1"/>
            <a:endParaRPr lang="cs-CZ" dirty="0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413" name="Obdélník 4"/>
          <p:cNvSpPr>
            <a:spLocks noChangeArrowheads="1"/>
          </p:cNvSpPr>
          <p:nvPr/>
        </p:nvSpPr>
        <p:spPr bwMode="auto">
          <a:xfrm>
            <a:off x="755650" y="549275"/>
            <a:ext cx="6442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 </a:t>
            </a:r>
            <a:endParaRPr lang="cs-CZ" sz="2400" dirty="0">
              <a:latin typeface="Franklin Gothic Book" pitchFamily="34" charset="0"/>
            </a:endParaRPr>
          </a:p>
          <a:p>
            <a:endParaRPr lang="cs-CZ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1493</TotalTime>
  <Words>390</Words>
  <Application>Microsoft Office PowerPoint</Application>
  <PresentationFormat>Předvádění na obrazovce (4:3)</PresentationFormat>
  <Paragraphs>93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Austin</vt:lpstr>
      <vt:lpstr>Snímek 1</vt:lpstr>
      <vt:lpstr>Výukový materiál</vt:lpstr>
      <vt:lpstr>Snímek 3</vt:lpstr>
      <vt:lpstr>Síla</vt:lpstr>
      <vt:lpstr>Rozklad síly</vt:lpstr>
      <vt:lpstr>Rozklad do různých směrů</vt:lpstr>
      <vt:lpstr>Goniometrické funkce</vt:lpstr>
      <vt:lpstr>Rozklad do souřadného systému</vt:lpstr>
      <vt:lpstr>Rozklad více sil do souřadného systému</vt:lpstr>
      <vt:lpstr>Nákres</vt:lpstr>
      <vt:lpstr>CVIČENÍ</vt:lpstr>
      <vt:lpstr>DOBRÁ PRÁCE!!!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Dum</cp:lastModifiedBy>
  <cp:revision>123</cp:revision>
  <dcterms:created xsi:type="dcterms:W3CDTF">2011-04-17T19:50:20Z</dcterms:created>
  <dcterms:modified xsi:type="dcterms:W3CDTF">2013-01-09T08:11:35Z</dcterms:modified>
</cp:coreProperties>
</file>