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73" r:id="rId7"/>
    <p:sldId id="274" r:id="rId8"/>
    <p:sldId id="276" r:id="rId9"/>
    <p:sldId id="26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2" autoAdjust="0"/>
    <p:restoredTop sz="94660"/>
  </p:normalViewPr>
  <p:slideViewPr>
    <p:cSldViewPr>
      <p:cViewPr>
        <p:scale>
          <a:sx n="100" d="100"/>
          <a:sy n="100" d="100"/>
        </p:scale>
        <p:origin x="-72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D1E462CA-A414-40B8-9A5E-59293AFF167D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B346D295-0BFC-499A-BD2F-C308D922D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773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9B4E6-0156-452C-B91B-1CE0D14A3F44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FD4E3-2673-48D9-B1EE-52F1D54EB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753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9F358-47E1-4D0D-9B98-6DDEDBF5E976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F79F0-1423-42BA-97AA-CE32280DE1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182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88E78-2B17-4F61-BCE3-FF93C6CB9BB8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6F97B-0F41-45AA-8CBB-2B23E47525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55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33158-AECB-4962-818C-C8A796D48A43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8B5791-09CA-469A-A03B-A648C59CA5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943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55E42-0400-4C1F-8860-C7762793F787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27F0E8-E8D9-4AD7-A49A-71F0AFF52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802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E9502-7A07-48F2-8289-8E2FBD63A8ED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1B5DB-6EC3-4B43-8CF2-AD74FC4DFA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1598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51919D-410D-4FA3-A515-63DF0CE6D47C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1B6F1-D37A-476F-A049-88E2B2DC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864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FC807-4F53-4BB0-8CC6-7EB71CB76E2C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A604B-91FF-49DF-8681-6290AB069D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90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2876E-0F64-4E70-B6A0-E054A209715E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D4119C-9C82-4AF1-8350-964537FB8A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08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B0124-3328-4628-8EDB-4C122F7B48B9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E5326-6EEC-4C2B-A3C4-092F61BA0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361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113DA591-446D-448D-B385-2423045DB5DC}" type="datetimeFigureOut">
              <a:rPr lang="cs-CZ"/>
              <a:pPr>
                <a:defRPr/>
              </a:pPr>
              <a:t>14.12.2012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6BE6535-4108-40BD-AA50-01CEE9794A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8" r:id="rId1"/>
    <p:sldLayoutId id="2147484080" r:id="rId2"/>
    <p:sldLayoutId id="2147484081" r:id="rId3"/>
    <p:sldLayoutId id="2147484082" r:id="rId4"/>
    <p:sldLayoutId id="2147484083" r:id="rId5"/>
    <p:sldLayoutId id="2147484084" r:id="rId6"/>
    <p:sldLayoutId id="2147484085" r:id="rId7"/>
    <p:sldLayoutId id="2147484089" r:id="rId8"/>
    <p:sldLayoutId id="2147484090" r:id="rId9"/>
    <p:sldLayoutId id="2147484086" r:id="rId10"/>
    <p:sldLayoutId id="214748408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Moment síly, dvojice síly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05_03_32_INOVACE_07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Výpočet momentu sily, silová dvojice.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Moment síly, dvojice sil, 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>
                <a:effectLst>
                  <a:reflection blurRad="6350" stA="60000" endA="900" endPos="60000" dist="29997" dir="5400000" sy="-100000" algn="bl" rotWithShape="0"/>
                </a:effectLst>
              </a:rPr>
              <a:t>Moment síly, dvojice sil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757237"/>
          </a:xfrm>
        </p:spPr>
        <p:txBody>
          <a:bodyPr/>
          <a:lstStyle/>
          <a:p>
            <a:r>
              <a:rPr lang="cs-CZ" smtClean="0"/>
              <a:t>Moment síly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550" y="1916113"/>
            <a:ext cx="6777038" cy="3508375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3"/>
                </a:solidFill>
              </a:rPr>
              <a:t>Moment síly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je vektorová fyzikální veličina.</a:t>
            </a:r>
          </a:p>
          <a:p>
            <a:pPr>
              <a:defRPr/>
            </a:pPr>
            <a:r>
              <a:rPr lang="cs-CZ" dirty="0" smtClean="0"/>
              <a:t>Vyjadřuje </a:t>
            </a:r>
            <a:r>
              <a:rPr lang="cs-CZ" b="1" dirty="0" smtClean="0">
                <a:solidFill>
                  <a:schemeClr val="accent3"/>
                </a:solidFill>
              </a:rPr>
              <a:t>míru otáčivého účinku síly</a:t>
            </a:r>
            <a:r>
              <a:rPr lang="cs-CZ" dirty="0" smtClean="0"/>
              <a:t>. </a:t>
            </a:r>
          </a:p>
          <a:p>
            <a:pPr>
              <a:defRPr/>
            </a:pPr>
            <a:r>
              <a:rPr lang="cs-CZ" dirty="0" smtClean="0"/>
              <a:t>Otáčivý účinek se vztahuje k určitému bodu nebo přímce.</a:t>
            </a:r>
          </a:p>
          <a:p>
            <a:pPr>
              <a:defRPr/>
            </a:pPr>
            <a:r>
              <a:rPr lang="cs-CZ" dirty="0" smtClean="0"/>
              <a:t>Bod = </a:t>
            </a:r>
            <a:r>
              <a:rPr lang="cs-CZ" b="1" dirty="0" smtClean="0">
                <a:solidFill>
                  <a:schemeClr val="accent3"/>
                </a:solidFill>
              </a:rPr>
              <a:t>momentový bod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cs-CZ" dirty="0"/>
              <a:t>Kolmá vzdálenost síly od její osy k </a:t>
            </a:r>
            <a:r>
              <a:rPr lang="cs-CZ" dirty="0" smtClean="0"/>
              <a:t>bodu je </a:t>
            </a:r>
            <a:r>
              <a:rPr lang="cs-CZ" dirty="0"/>
              <a:t>tzv. </a:t>
            </a:r>
            <a:r>
              <a:rPr lang="cs-CZ" b="1" dirty="0">
                <a:solidFill>
                  <a:schemeClr val="accent3"/>
                </a:solidFill>
              </a:rPr>
              <a:t>rameno síly</a:t>
            </a:r>
            <a:r>
              <a:rPr lang="cs-CZ" dirty="0"/>
              <a:t>.</a:t>
            </a:r>
          </a:p>
        </p:txBody>
      </p:sp>
      <p:cxnSp>
        <p:nvCxnSpPr>
          <p:cNvPr id="10" name="Přímá spojnice 9"/>
          <p:cNvCxnSpPr/>
          <p:nvPr/>
        </p:nvCxnSpPr>
        <p:spPr bwMode="auto">
          <a:xfrm>
            <a:off x="5868988" y="5870575"/>
            <a:ext cx="0" cy="5111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 bwMode="auto">
          <a:xfrm flipV="1">
            <a:off x="5868988" y="4652963"/>
            <a:ext cx="0" cy="1296987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 bwMode="auto">
          <a:xfrm flipH="1">
            <a:off x="3348038" y="5949950"/>
            <a:ext cx="273685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 bwMode="auto">
          <a:xfrm>
            <a:off x="3563938" y="5805488"/>
            <a:ext cx="0" cy="5762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1" name="TextovéPole 16"/>
          <p:cNvSpPr txBox="1">
            <a:spLocks noChangeArrowheads="1"/>
          </p:cNvSpPr>
          <p:nvPr/>
        </p:nvSpPr>
        <p:spPr bwMode="auto">
          <a:xfrm>
            <a:off x="3357563" y="5688013"/>
            <a:ext cx="4127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>
                <a:solidFill>
                  <a:srgbClr val="FF0000"/>
                </a:solidFill>
                <a:latin typeface="Cambria Math" pitchFamily="18" charset="0"/>
                <a:ea typeface="Cambria Math" pitchFamily="18" charset="0"/>
                <a:cs typeface="Cambria Math" pitchFamily="18" charset="0"/>
                <a:sym typeface="Wingdings" pitchFamily="2" charset="2"/>
              </a:rPr>
              <a:t></a:t>
            </a:r>
            <a:endParaRPr lang="cs-CZ" sz="2800">
              <a:solidFill>
                <a:srgbClr val="FF0000"/>
              </a:solidFill>
              <a:latin typeface="Cambria Math" pitchFamily="18" charset="0"/>
              <a:ea typeface="Cambria Math" pitchFamily="18" charset="0"/>
              <a:cs typeface="Cambria Math" pitchFamily="18" charset="0"/>
            </a:endParaRPr>
          </a:p>
        </p:txBody>
      </p:sp>
      <p:cxnSp>
        <p:nvCxnSpPr>
          <p:cNvPr id="19" name="Přímá spojnice se šipkou 18"/>
          <p:cNvCxnSpPr>
            <a:stCxn id="8201" idx="2"/>
          </p:cNvCxnSpPr>
          <p:nvPr/>
        </p:nvCxnSpPr>
        <p:spPr bwMode="auto">
          <a:xfrm>
            <a:off x="3563938" y="6211888"/>
            <a:ext cx="2305050" cy="0"/>
          </a:xfrm>
          <a:prstGeom prst="straightConnector1">
            <a:avLst/>
          </a:prstGeom>
          <a:ln w="19050">
            <a:solidFill>
              <a:srgbClr val="0070C0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3" name="TextovéPole 19"/>
          <p:cNvSpPr txBox="1">
            <a:spLocks noChangeArrowheads="1"/>
          </p:cNvSpPr>
          <p:nvPr/>
        </p:nvSpPr>
        <p:spPr bwMode="auto">
          <a:xfrm>
            <a:off x="4502150" y="5949950"/>
            <a:ext cx="25400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1600">
                <a:solidFill>
                  <a:srgbClr val="0070C0"/>
                </a:solidFill>
              </a:rPr>
              <a:t>r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3" grpId="0" build="p"/>
      <p:bldP spid="8201" grpId="0"/>
      <p:bldP spid="820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3"/>
                </a:solidFill>
              </a:rPr>
              <a:t>Nemusí</a:t>
            </a:r>
            <a:r>
              <a:rPr lang="cs-CZ" dirty="0" smtClean="0"/>
              <a:t> být bodem na ose otáčení.</a:t>
            </a:r>
          </a:p>
          <a:p>
            <a:pPr>
              <a:defRPr/>
            </a:pPr>
            <a:r>
              <a:rPr lang="cs-CZ" dirty="0" smtClean="0"/>
              <a:t>Moment síly můžeme určit vzhledem k </a:t>
            </a:r>
            <a:r>
              <a:rPr lang="cs-CZ" b="1" dirty="0" smtClean="0">
                <a:solidFill>
                  <a:schemeClr val="accent3"/>
                </a:solidFill>
              </a:rPr>
              <a:t>libovolnému bodu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cs-CZ" dirty="0" smtClean="0"/>
              <a:t>Tento bod se může nacházet i </a:t>
            </a:r>
            <a:r>
              <a:rPr lang="cs-CZ" b="1" dirty="0" smtClean="0">
                <a:solidFill>
                  <a:schemeClr val="accent3"/>
                </a:solidFill>
              </a:rPr>
              <a:t>mimo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dané těleso.</a:t>
            </a:r>
            <a:endParaRPr lang="cs-CZ" dirty="0"/>
          </a:p>
        </p:txBody>
      </p:sp>
      <p:sp>
        <p:nvSpPr>
          <p:cNvPr id="9219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Momentový bod</a:t>
            </a:r>
          </a:p>
        </p:txBody>
      </p:sp>
      <p:pic>
        <p:nvPicPr>
          <p:cNvPr id="9220" name="Picture 17" descr="C:\Users\hoszowskir\AppData\Local\Microsoft\Windows\Temporary Internet Files\Content.IE5\SJFLB50J\MC9004419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4348163"/>
            <a:ext cx="1520825" cy="179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92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4"/>
          <p:cNvSpPr>
            <a:spLocks noGrp="1"/>
          </p:cNvSpPr>
          <p:nvPr>
            <p:ph type="title"/>
          </p:nvPr>
        </p:nvSpPr>
        <p:spPr>
          <a:xfrm>
            <a:off x="1042988" y="1052513"/>
            <a:ext cx="7024687" cy="757237"/>
          </a:xfrm>
        </p:spPr>
        <p:txBody>
          <a:bodyPr/>
          <a:lstStyle/>
          <a:p>
            <a:r>
              <a:rPr lang="cs-CZ" smtClean="0"/>
              <a:t>Moment síly</a:t>
            </a:r>
          </a:p>
        </p:txBody>
      </p:sp>
      <p:sp>
        <p:nvSpPr>
          <p:cNvPr id="10243" name="Zástupný symbol pro obsah 6"/>
          <p:cNvSpPr>
            <a:spLocks noGrp="1"/>
          </p:cNvSpPr>
          <p:nvPr>
            <p:ph idx="1"/>
          </p:nvPr>
        </p:nvSpPr>
        <p:spPr>
          <a:xfrm>
            <a:off x="1042988" y="1989138"/>
            <a:ext cx="6842125" cy="350837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Je definován jako </a:t>
            </a:r>
            <a:r>
              <a:rPr lang="cs-CZ" b="1" dirty="0" smtClean="0">
                <a:solidFill>
                  <a:schemeClr val="accent3"/>
                </a:solidFill>
              </a:rPr>
              <a:t>součin síly a kolmé vzdálenosti osy síly od daného bodu</a:t>
            </a:r>
            <a:r>
              <a:rPr lang="cs-CZ" dirty="0" smtClean="0"/>
              <a:t>.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 smtClean="0"/>
              <a:t>Čím delší rameno (r), tím větší moment síly.</a:t>
            </a:r>
          </a:p>
          <a:p>
            <a:pPr>
              <a:defRPr/>
            </a:pPr>
            <a:r>
              <a:rPr lang="cs-CZ" dirty="0" smtClean="0"/>
              <a:t>Jednotka momentu síly: </a:t>
            </a:r>
            <a:r>
              <a:rPr lang="cs-CZ" b="1" dirty="0" err="1">
                <a:solidFill>
                  <a:schemeClr val="accent3"/>
                </a:solidFill>
              </a:rPr>
              <a:t>n</a:t>
            </a:r>
            <a:r>
              <a:rPr lang="cs-CZ" b="1" dirty="0" err="1" smtClean="0">
                <a:solidFill>
                  <a:schemeClr val="accent3"/>
                </a:solidFill>
              </a:rPr>
              <a:t>ewtonmetr</a:t>
            </a:r>
            <a:r>
              <a:rPr lang="cs-CZ" b="1" dirty="0" smtClean="0">
                <a:solidFill>
                  <a:schemeClr val="accent3"/>
                </a:solidFill>
              </a:rPr>
              <a:t> (</a:t>
            </a:r>
            <a:r>
              <a:rPr lang="cs-CZ" b="1" dirty="0" err="1" smtClean="0">
                <a:solidFill>
                  <a:schemeClr val="accent3"/>
                </a:solidFill>
              </a:rPr>
              <a:t>Nm</a:t>
            </a:r>
            <a:r>
              <a:rPr lang="cs-CZ" b="1" dirty="0" smtClean="0">
                <a:solidFill>
                  <a:schemeClr val="accent3"/>
                </a:solidFill>
              </a:rPr>
              <a:t>).</a:t>
            </a:r>
            <a:endParaRPr lang="cs-CZ" dirty="0" smtClean="0">
              <a:solidFill>
                <a:schemeClr val="accent3"/>
              </a:solidFill>
            </a:endParaRPr>
          </a:p>
        </p:txBody>
      </p:sp>
      <p:grpSp>
        <p:nvGrpSpPr>
          <p:cNvPr id="10244" name="Skupina 3"/>
          <p:cNvGrpSpPr>
            <a:grpSpLocks/>
          </p:cNvGrpSpPr>
          <p:nvPr/>
        </p:nvGrpSpPr>
        <p:grpSpPr bwMode="auto">
          <a:xfrm>
            <a:off x="1196975" y="2854325"/>
            <a:ext cx="2736850" cy="1728788"/>
            <a:chOff x="3347864" y="4653136"/>
            <a:chExt cx="2736304" cy="1728192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5868311" y="5870329"/>
              <a:ext cx="0" cy="51099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se šipkou 5"/>
            <p:cNvCxnSpPr/>
            <p:nvPr/>
          </p:nvCxnSpPr>
          <p:spPr>
            <a:xfrm flipV="1">
              <a:off x="5868311" y="4653136"/>
              <a:ext cx="0" cy="1296541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H="1">
              <a:off x="3347864" y="5949677"/>
              <a:ext cx="2736304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3563721" y="5805264"/>
              <a:ext cx="0" cy="57606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0" name="TextovéPole 8"/>
            <p:cNvSpPr txBox="1">
              <a:spLocks noChangeArrowheads="1"/>
            </p:cNvSpPr>
            <p:nvPr/>
          </p:nvSpPr>
          <p:spPr bwMode="auto">
            <a:xfrm>
              <a:off x="3357742" y="5687670"/>
              <a:ext cx="412292" cy="5232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>
                  <a:solidFill>
                    <a:srgbClr val="FF0000"/>
                  </a:solidFill>
                  <a:latin typeface="Cambria Math" pitchFamily="18" charset="0"/>
                  <a:ea typeface="Cambria Math" pitchFamily="18" charset="0"/>
                  <a:cs typeface="Cambria Math" pitchFamily="18" charset="0"/>
                  <a:sym typeface="Wingdings" pitchFamily="2" charset="2"/>
                </a:rPr>
                <a:t></a:t>
              </a:r>
              <a:endParaRPr lang="cs-CZ" sz="2800">
                <a:solidFill>
                  <a:srgbClr val="FF0000"/>
                </a:solidFill>
                <a:latin typeface="Cambria Math" pitchFamily="18" charset="0"/>
                <a:ea typeface="Cambria Math" pitchFamily="18" charset="0"/>
                <a:cs typeface="Cambria Math" pitchFamily="18" charset="0"/>
              </a:endParaRPr>
            </a:p>
          </p:txBody>
        </p:sp>
        <p:cxnSp>
          <p:nvCxnSpPr>
            <p:cNvPr id="10" name="Přímá spojnice se šipkou 9"/>
            <p:cNvCxnSpPr>
              <a:stCxn id="10250" idx="2"/>
            </p:cNvCxnSpPr>
            <p:nvPr/>
          </p:nvCxnSpPr>
          <p:spPr>
            <a:xfrm>
              <a:off x="3563721" y="6211524"/>
              <a:ext cx="2304590" cy="0"/>
            </a:xfrm>
            <a:prstGeom prst="straightConnector1">
              <a:avLst/>
            </a:prstGeom>
            <a:ln w="19050">
              <a:solidFill>
                <a:srgbClr val="0070C0"/>
              </a:solidFill>
              <a:headEnd type="triangle" w="med" len="med"/>
              <a:tailEnd type="triangl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2" name="TextovéPole 10"/>
            <p:cNvSpPr txBox="1">
              <a:spLocks noChangeArrowheads="1"/>
            </p:cNvSpPr>
            <p:nvPr/>
          </p:nvSpPr>
          <p:spPr bwMode="auto">
            <a:xfrm>
              <a:off x="4502155" y="5949280"/>
              <a:ext cx="253596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1600">
                  <a:solidFill>
                    <a:srgbClr val="0070C0"/>
                  </a:solidFill>
                </a:rPr>
                <a:t>r</a:t>
              </a:r>
            </a:p>
          </p:txBody>
        </p:sp>
      </p:grp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3967" y="3226474"/>
            <a:ext cx="4043883" cy="920637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3"/>
          <p:cNvSpPr>
            <a:spLocks noGrp="1"/>
          </p:cNvSpPr>
          <p:nvPr>
            <p:ph type="title"/>
          </p:nvPr>
        </p:nvSpPr>
        <p:spPr>
          <a:xfrm>
            <a:off x="1042988" y="908050"/>
            <a:ext cx="7024687" cy="685800"/>
          </a:xfrm>
        </p:spPr>
        <p:txBody>
          <a:bodyPr/>
          <a:lstStyle/>
          <a:p>
            <a:r>
              <a:rPr lang="cs-CZ" smtClean="0"/>
              <a:t>Určení momentu síly</a:t>
            </a:r>
          </a:p>
        </p:txBody>
      </p:sp>
      <p:sp>
        <p:nvSpPr>
          <p:cNvPr id="11267" name="Zástupný symbol pro obsah 5"/>
          <p:cNvSpPr>
            <a:spLocks noGrp="1"/>
          </p:cNvSpPr>
          <p:nvPr>
            <p:ph idx="1"/>
          </p:nvPr>
        </p:nvSpPr>
        <p:spPr>
          <a:xfrm>
            <a:off x="1116013" y="1865313"/>
            <a:ext cx="6777037" cy="350837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Směr vektoru momentu síly je </a:t>
            </a:r>
            <a:r>
              <a:rPr lang="cs-CZ" b="1" dirty="0" smtClean="0">
                <a:solidFill>
                  <a:schemeClr val="accent3"/>
                </a:solidFill>
              </a:rPr>
              <a:t>kolmý na rovinu síly</a:t>
            </a:r>
            <a:r>
              <a:rPr lang="cs-CZ" dirty="0" smtClean="0"/>
              <a:t>.</a:t>
            </a:r>
          </a:p>
        </p:txBody>
      </p:sp>
      <p:grpSp>
        <p:nvGrpSpPr>
          <p:cNvPr id="11268" name="Skupina 11264"/>
          <p:cNvGrpSpPr>
            <a:grpSpLocks/>
          </p:cNvGrpSpPr>
          <p:nvPr/>
        </p:nvGrpSpPr>
        <p:grpSpPr bwMode="auto">
          <a:xfrm>
            <a:off x="935038" y="3138488"/>
            <a:ext cx="3930650" cy="2978150"/>
            <a:chOff x="935596" y="3139158"/>
            <a:chExt cx="3930704" cy="2976716"/>
          </a:xfrm>
        </p:grpSpPr>
        <p:sp>
          <p:nvSpPr>
            <p:cNvPr id="2" name="Ovál 1"/>
            <p:cNvSpPr/>
            <p:nvPr/>
          </p:nvSpPr>
          <p:spPr>
            <a:xfrm>
              <a:off x="2418341" y="4311755"/>
              <a:ext cx="1511321" cy="1009164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3642320" y="5179700"/>
              <a:ext cx="1223980" cy="936174"/>
            </a:xfrm>
            <a:prstGeom prst="line">
              <a:avLst/>
            </a:prstGeom>
            <a:ln w="19050">
              <a:solidFill>
                <a:schemeClr val="tx1"/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 flipV="1">
              <a:off x="935596" y="3139158"/>
              <a:ext cx="1728811" cy="1296362"/>
            </a:xfrm>
            <a:prstGeom prst="line">
              <a:avLst/>
            </a:prstGeom>
            <a:ln w="19050">
              <a:solidFill>
                <a:schemeClr val="tx1"/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>
              <a:off x="1721419" y="3738944"/>
              <a:ext cx="1476395" cy="1077393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stealth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V="1">
              <a:off x="3197814" y="4435520"/>
              <a:ext cx="444506" cy="38081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se šipkou 23"/>
            <p:cNvCxnSpPr/>
            <p:nvPr/>
          </p:nvCxnSpPr>
          <p:spPr>
            <a:xfrm>
              <a:off x="2921585" y="3883337"/>
              <a:ext cx="720735" cy="547424"/>
            </a:xfrm>
            <a:prstGeom prst="straightConnector1">
              <a:avLst/>
            </a:prstGeom>
            <a:ln w="28575">
              <a:solidFill>
                <a:srgbClr val="00B050"/>
              </a:solidFill>
              <a:headEnd type="stealth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86" name="TextovéPole 24"/>
            <p:cNvSpPr txBox="1">
              <a:spLocks noChangeArrowheads="1"/>
            </p:cNvSpPr>
            <p:nvPr/>
          </p:nvSpPr>
          <p:spPr bwMode="auto">
            <a:xfrm>
              <a:off x="1913972" y="4099650"/>
              <a:ext cx="37702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FF0000"/>
                  </a:solidFill>
                </a:rPr>
                <a:t>M</a:t>
              </a:r>
            </a:p>
          </p:txBody>
        </p:sp>
        <p:sp>
          <p:nvSpPr>
            <p:cNvPr id="11287" name="TextovéPole 27"/>
            <p:cNvSpPr txBox="1">
              <a:spLocks noChangeArrowheads="1"/>
            </p:cNvSpPr>
            <p:nvPr/>
          </p:nvSpPr>
          <p:spPr bwMode="auto">
            <a:xfrm>
              <a:off x="3129374" y="3799030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1</a:t>
              </a:r>
            </a:p>
          </p:txBody>
        </p:sp>
        <p:sp>
          <p:nvSpPr>
            <p:cNvPr id="11288" name="TextovéPole 25"/>
            <p:cNvSpPr txBox="1">
              <a:spLocks noChangeArrowheads="1"/>
            </p:cNvSpPr>
            <p:nvPr/>
          </p:nvSpPr>
          <p:spPr bwMode="auto">
            <a:xfrm>
              <a:off x="3197344" y="4312055"/>
              <a:ext cx="26161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/>
                <a:t>r</a:t>
              </a:r>
            </a:p>
          </p:txBody>
        </p:sp>
      </p:grpSp>
      <p:grpSp>
        <p:nvGrpSpPr>
          <p:cNvPr id="11269" name="Skupina 11274"/>
          <p:cNvGrpSpPr>
            <a:grpSpLocks/>
          </p:cNvGrpSpPr>
          <p:nvPr/>
        </p:nvGrpSpPr>
        <p:grpSpPr bwMode="auto">
          <a:xfrm>
            <a:off x="4618038" y="2541588"/>
            <a:ext cx="2154237" cy="2682875"/>
            <a:chOff x="5652120" y="2636912"/>
            <a:chExt cx="2153135" cy="2683255"/>
          </a:xfrm>
        </p:grpSpPr>
        <p:sp>
          <p:nvSpPr>
            <p:cNvPr id="29" name="Obdélník 28"/>
            <p:cNvSpPr/>
            <p:nvPr/>
          </p:nvSpPr>
          <p:spPr>
            <a:xfrm>
              <a:off x="5652120" y="4099206"/>
              <a:ext cx="1440713" cy="179413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1" name="Přímá spojnice 30"/>
            <p:cNvCxnSpPr/>
            <p:nvPr/>
          </p:nvCxnSpPr>
          <p:spPr>
            <a:xfrm flipV="1">
              <a:off x="6369303" y="4284970"/>
              <a:ext cx="0" cy="1035197"/>
            </a:xfrm>
            <a:prstGeom prst="line">
              <a:avLst/>
            </a:prstGeom>
            <a:ln w="12700">
              <a:solidFill>
                <a:schemeClr val="tx1"/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V="1">
              <a:off x="6369303" y="2636912"/>
              <a:ext cx="3173" cy="1462294"/>
            </a:xfrm>
            <a:prstGeom prst="line">
              <a:avLst/>
            </a:prstGeom>
            <a:ln w="12700">
              <a:solidFill>
                <a:schemeClr val="tx1"/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" name="Přímá spojnice se šipkou 11268"/>
            <p:cNvCxnSpPr>
              <a:stCxn id="29" idx="0"/>
            </p:cNvCxnSpPr>
            <p:nvPr/>
          </p:nvCxnSpPr>
          <p:spPr>
            <a:xfrm flipH="1" flipV="1">
              <a:off x="6369303" y="3138633"/>
              <a:ext cx="3173" cy="960573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77" name="TextovéPole 40"/>
            <p:cNvSpPr txBox="1">
              <a:spLocks noChangeArrowheads="1"/>
            </p:cNvSpPr>
            <p:nvPr/>
          </p:nvSpPr>
          <p:spPr bwMode="auto">
            <a:xfrm>
              <a:off x="5967380" y="3514294"/>
              <a:ext cx="37702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FF0000"/>
                  </a:solidFill>
                </a:rPr>
                <a:t>M</a:t>
              </a:r>
            </a:p>
          </p:txBody>
        </p:sp>
        <p:sp>
          <p:nvSpPr>
            <p:cNvPr id="11278" name="TextovéPole 11273"/>
            <p:cNvSpPr txBox="1">
              <a:spLocks noChangeArrowheads="1"/>
            </p:cNvSpPr>
            <p:nvPr/>
          </p:nvSpPr>
          <p:spPr bwMode="auto">
            <a:xfrm>
              <a:off x="6771519" y="3814419"/>
              <a:ext cx="641522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4000" b="1">
                  <a:solidFill>
                    <a:srgbClr val="00B050"/>
                  </a:solidFill>
                  <a:sym typeface="Wingdings 2" pitchFamily="18" charset="2"/>
                </a:rPr>
                <a:t></a:t>
              </a:r>
              <a:endParaRPr lang="cs-CZ" sz="4000" b="1">
                <a:solidFill>
                  <a:srgbClr val="00B050"/>
                </a:solidFill>
              </a:endParaRPr>
            </a:p>
          </p:txBody>
        </p:sp>
        <p:sp>
          <p:nvSpPr>
            <p:cNvPr id="11279" name="TextovéPole 44"/>
            <p:cNvSpPr txBox="1">
              <a:spLocks noChangeArrowheads="1"/>
            </p:cNvSpPr>
            <p:nvPr/>
          </p:nvSpPr>
          <p:spPr bwMode="auto">
            <a:xfrm>
              <a:off x="7394565" y="4004088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1</a:t>
              </a:r>
            </a:p>
          </p:txBody>
        </p:sp>
      </p:grpSp>
      <p:sp>
        <p:nvSpPr>
          <p:cNvPr id="11276" name="TextovéPole 11275"/>
          <p:cNvSpPr txBox="1"/>
          <p:nvPr/>
        </p:nvSpPr>
        <p:spPr>
          <a:xfrm>
            <a:off x="5738010" y="5014017"/>
            <a:ext cx="2561920" cy="1323439"/>
          </a:xfrm>
          <a:prstGeom prst="rect">
            <a:avLst/>
          </a:prstGeom>
          <a:solidFill>
            <a:schemeClr val="accent1"/>
          </a:solidFill>
          <a:ln w="38100"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000" dirty="0"/>
              <a:t>Směr vektoru síly:</a:t>
            </a:r>
          </a:p>
          <a:p>
            <a:pPr>
              <a:defRPr/>
            </a:pPr>
            <a:r>
              <a:rPr lang="cs-CZ" sz="2000" b="1" dirty="0">
                <a:sym typeface="Wingdings 2"/>
              </a:rPr>
              <a:t></a:t>
            </a:r>
            <a:r>
              <a:rPr lang="cs-CZ" sz="2000" dirty="0">
                <a:sym typeface="Wingdings 2"/>
              </a:rPr>
              <a:t> - k nám</a:t>
            </a:r>
          </a:p>
          <a:p>
            <a:pPr marL="285750" indent="-285750">
              <a:buFont typeface="Wingdings 2" pitchFamily="18" charset="2"/>
              <a:buChar char="U"/>
              <a:defRPr/>
            </a:pPr>
            <a:r>
              <a:rPr lang="cs-CZ" sz="2000" dirty="0">
                <a:sym typeface="Wingdings 2"/>
              </a:rPr>
              <a:t>- od nás</a:t>
            </a:r>
          </a:p>
          <a:p>
            <a:pPr algn="ctr">
              <a:defRPr/>
            </a:pPr>
            <a:r>
              <a:rPr lang="cs-CZ" sz="2000" dirty="0">
                <a:sym typeface="Wingdings 2"/>
              </a:rPr>
              <a:t>(princip letícího šípu)</a:t>
            </a:r>
            <a:endParaRPr lang="cs-CZ" sz="20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4"/>
          <p:cNvSpPr>
            <a:spLocks noGrp="1"/>
          </p:cNvSpPr>
          <p:nvPr>
            <p:ph type="title"/>
          </p:nvPr>
        </p:nvSpPr>
        <p:spPr>
          <a:xfrm>
            <a:off x="1042988" y="908050"/>
            <a:ext cx="7024687" cy="757238"/>
          </a:xfrm>
        </p:spPr>
        <p:txBody>
          <a:bodyPr/>
          <a:lstStyle/>
          <a:p>
            <a:r>
              <a:rPr lang="cs-CZ" smtClean="0"/>
              <a:t>Moment síly – </a:t>
            </a:r>
            <a:r>
              <a:rPr lang="cs-CZ" sz="3200" smtClean="0"/>
              <a:t>speciální případy</a:t>
            </a:r>
          </a:p>
        </p:txBody>
      </p:sp>
      <p:sp>
        <p:nvSpPr>
          <p:cNvPr id="12291" name="Zástupný symbol pro obsah 5"/>
          <p:cNvSpPr>
            <a:spLocks noGrp="1"/>
          </p:cNvSpPr>
          <p:nvPr>
            <p:ph idx="1"/>
          </p:nvPr>
        </p:nvSpPr>
        <p:spPr>
          <a:xfrm>
            <a:off x="1003300" y="1844675"/>
            <a:ext cx="6777038" cy="3508375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chemeClr val="accent3"/>
                </a:solidFill>
              </a:rPr>
              <a:t>Rameno a síla nejsou vzájemně kolmé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musíme najít složku síly KOLMOU k rameni.</a:t>
            </a:r>
          </a:p>
          <a:p>
            <a:pPr lvl="2">
              <a:defRPr/>
            </a:pPr>
            <a:r>
              <a:rPr lang="cs-CZ" b="1" dirty="0" smtClean="0">
                <a:solidFill>
                  <a:schemeClr val="accent3"/>
                </a:solidFill>
              </a:rPr>
              <a:t>Kolmá</a:t>
            </a:r>
            <a:r>
              <a:rPr lang="cs-CZ" b="1" dirty="0" smtClean="0"/>
              <a:t> </a:t>
            </a:r>
            <a:r>
              <a:rPr lang="cs-CZ" dirty="0" smtClean="0"/>
              <a:t>síla – otáčivý účinek.</a:t>
            </a:r>
          </a:p>
          <a:p>
            <a:pPr lvl="2">
              <a:defRPr/>
            </a:pPr>
            <a:r>
              <a:rPr lang="cs-CZ" b="1" dirty="0" smtClean="0">
                <a:solidFill>
                  <a:schemeClr val="accent3"/>
                </a:solidFill>
              </a:rPr>
              <a:t>Nekolmá</a:t>
            </a:r>
            <a:r>
              <a:rPr lang="cs-CZ" b="1" dirty="0" smtClean="0"/>
              <a:t> </a:t>
            </a:r>
            <a:r>
              <a:rPr lang="cs-CZ" dirty="0" smtClean="0"/>
              <a:t>síla – posuvný účinek.</a:t>
            </a:r>
          </a:p>
          <a:p>
            <a:pPr>
              <a:defRPr/>
            </a:pPr>
            <a:r>
              <a:rPr lang="cs-CZ" dirty="0" smtClean="0"/>
              <a:t>Složky počítáme pomocí goniometrických funkcí.</a:t>
            </a:r>
          </a:p>
        </p:txBody>
      </p:sp>
      <p:sp>
        <p:nvSpPr>
          <p:cNvPr id="24" name="TextovéPole 2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27584" y="4382221"/>
            <a:ext cx="3888432" cy="523220"/>
          </a:xfrm>
          <a:prstGeom prst="rect">
            <a:avLst/>
          </a:prstGeom>
          <a:blipFill rotWithShape="1">
            <a:blip r:embed="rId2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5" name="TextovéPole 2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71600" y="5139579"/>
            <a:ext cx="3888432" cy="523220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  <p:grpSp>
        <p:nvGrpSpPr>
          <p:cNvPr id="12294" name="Skupina 4"/>
          <p:cNvGrpSpPr>
            <a:grpSpLocks/>
          </p:cNvGrpSpPr>
          <p:nvPr/>
        </p:nvGrpSpPr>
        <p:grpSpPr bwMode="auto">
          <a:xfrm>
            <a:off x="5773738" y="4702175"/>
            <a:ext cx="2759075" cy="1504950"/>
            <a:chOff x="5773738" y="4702175"/>
            <a:chExt cx="2759075" cy="1504950"/>
          </a:xfrm>
        </p:grpSpPr>
        <p:sp>
          <p:nvSpPr>
            <p:cNvPr id="2" name="Obdélník 1"/>
            <p:cNvSpPr/>
            <p:nvPr/>
          </p:nvSpPr>
          <p:spPr>
            <a:xfrm>
              <a:off x="6096000" y="4702175"/>
              <a:ext cx="1079500" cy="790575"/>
            </a:xfrm>
            <a:prstGeom prst="rect">
              <a:avLst/>
            </a:prstGeom>
            <a:ln>
              <a:solidFill>
                <a:schemeClr val="accent1"/>
              </a:solidFill>
            </a:ln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" name="Přímá spojnice se šipkou 3"/>
            <p:cNvCxnSpPr/>
            <p:nvPr/>
          </p:nvCxnSpPr>
          <p:spPr>
            <a:xfrm>
              <a:off x="7175500" y="5492750"/>
              <a:ext cx="0" cy="714375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se šipkou 5"/>
            <p:cNvCxnSpPr/>
            <p:nvPr/>
          </p:nvCxnSpPr>
          <p:spPr>
            <a:xfrm>
              <a:off x="7175500" y="5492750"/>
              <a:ext cx="1295400" cy="0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se šipkou 7"/>
            <p:cNvCxnSpPr/>
            <p:nvPr/>
          </p:nvCxnSpPr>
          <p:spPr>
            <a:xfrm>
              <a:off x="7175500" y="5492750"/>
              <a:ext cx="1295400" cy="714375"/>
            </a:xfrm>
            <a:prstGeom prst="straightConnector1">
              <a:avLst/>
            </a:prstGeom>
            <a:ln w="28575">
              <a:solidFill>
                <a:schemeClr val="accent3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H="1">
              <a:off x="6096000" y="5492750"/>
              <a:ext cx="1079500" cy="0"/>
            </a:xfrm>
            <a:prstGeom prst="line">
              <a:avLst/>
            </a:prstGeom>
            <a:ln w="19050">
              <a:solidFill>
                <a:schemeClr val="tx1"/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300" name="TextovéPole 11273"/>
            <p:cNvSpPr txBox="1">
              <a:spLocks noChangeArrowheads="1"/>
            </p:cNvSpPr>
            <p:nvPr/>
          </p:nvSpPr>
          <p:spPr bwMode="auto">
            <a:xfrm>
              <a:off x="5773738" y="5140325"/>
              <a:ext cx="642937" cy="7064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4000" b="1">
                  <a:solidFill>
                    <a:srgbClr val="00B050"/>
                  </a:solidFill>
                  <a:sym typeface="Wingdings 2" pitchFamily="18" charset="2"/>
                </a:rPr>
                <a:t></a:t>
              </a:r>
              <a:endParaRPr lang="cs-CZ" sz="4000" b="1">
                <a:solidFill>
                  <a:srgbClr val="00B050"/>
                </a:solidFill>
              </a:endParaRPr>
            </a:p>
          </p:txBody>
        </p:sp>
        <p:sp>
          <p:nvSpPr>
            <p:cNvPr id="12301" name="TextovéPole 15"/>
            <p:cNvSpPr txBox="1">
              <a:spLocks noChangeArrowheads="1"/>
            </p:cNvSpPr>
            <p:nvPr/>
          </p:nvSpPr>
          <p:spPr bwMode="auto">
            <a:xfrm>
              <a:off x="8207375" y="5775325"/>
              <a:ext cx="325438" cy="3698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>
                  <a:solidFill>
                    <a:srgbClr val="FF0000"/>
                  </a:solidFill>
                </a:rPr>
                <a:t>F</a:t>
              </a:r>
            </a:p>
          </p:txBody>
        </p:sp>
        <p:sp>
          <p:nvSpPr>
            <p:cNvPr id="12302" name="TextovéPole 44"/>
            <p:cNvSpPr txBox="1">
              <a:spLocks noChangeArrowheads="1"/>
            </p:cNvSpPr>
            <p:nvPr/>
          </p:nvSpPr>
          <p:spPr bwMode="auto">
            <a:xfrm>
              <a:off x="7751763" y="5094288"/>
              <a:ext cx="411162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x</a:t>
              </a:r>
            </a:p>
          </p:txBody>
        </p:sp>
        <p:sp>
          <p:nvSpPr>
            <p:cNvPr id="12303" name="TextovéPole 44"/>
            <p:cNvSpPr txBox="1">
              <a:spLocks noChangeArrowheads="1"/>
            </p:cNvSpPr>
            <p:nvPr/>
          </p:nvSpPr>
          <p:spPr bwMode="auto">
            <a:xfrm>
              <a:off x="6764338" y="5665788"/>
              <a:ext cx="411162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y</a:t>
              </a:r>
            </a:p>
          </p:txBody>
        </p:sp>
        <p:sp>
          <p:nvSpPr>
            <p:cNvPr id="17" name="Oblouk 16"/>
            <p:cNvSpPr/>
            <p:nvPr/>
          </p:nvSpPr>
          <p:spPr>
            <a:xfrm rot="5400000">
              <a:off x="6913563" y="5041900"/>
              <a:ext cx="769938" cy="655637"/>
            </a:xfrm>
            <a:prstGeom prst="arc">
              <a:avLst>
                <a:gd name="adj1" fmla="val 17679681"/>
                <a:gd name="adj2" fmla="val 19436166"/>
              </a:avLst>
            </a:prstGeom>
            <a:ln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305" name="TextovéPole 18"/>
            <p:cNvSpPr txBox="1">
              <a:spLocks noChangeArrowheads="1"/>
            </p:cNvSpPr>
            <p:nvPr/>
          </p:nvSpPr>
          <p:spPr bwMode="auto">
            <a:xfrm>
              <a:off x="7540625" y="5405438"/>
              <a:ext cx="317500" cy="369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l-GR">
                  <a:solidFill>
                    <a:srgbClr val="FF6700"/>
                  </a:solidFill>
                  <a:latin typeface="Cambria Math" pitchFamily="18" charset="0"/>
                  <a:ea typeface="Cambria Math" pitchFamily="18" charset="0"/>
                  <a:cs typeface="Cambria Math" pitchFamily="18" charset="0"/>
                </a:rPr>
                <a:t>α</a:t>
              </a:r>
              <a:endParaRPr lang="cs-CZ">
                <a:solidFill>
                  <a:srgbClr val="FF6700"/>
                </a:solidFill>
                <a:latin typeface="Cambria Math" pitchFamily="18" charset="0"/>
                <a:ea typeface="Cambria Math" pitchFamily="18" charset="0"/>
                <a:cs typeface="Cambria Math" pitchFamily="18" charset="0"/>
              </a:endParaRPr>
            </a:p>
          </p:txBody>
        </p:sp>
        <p:sp>
          <p:nvSpPr>
            <p:cNvPr id="12306" name="TextovéPole 2"/>
            <p:cNvSpPr txBox="1">
              <a:spLocks noChangeArrowheads="1"/>
            </p:cNvSpPr>
            <p:nvPr/>
          </p:nvSpPr>
          <p:spPr bwMode="auto">
            <a:xfrm>
              <a:off x="6431817" y="5412403"/>
              <a:ext cx="26161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/>
                <a:t>r</a:t>
              </a:r>
            </a:p>
          </p:txBody>
        </p:sp>
      </p:grp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dirty="0" smtClean="0"/>
              <a:t>Kliparty pocházejí z archivů MS Office. </a:t>
            </a:r>
          </a:p>
          <a:p>
            <a:pPr marL="69850" indent="0" eaLnBrk="1" hangingPunct="1">
              <a:buNone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41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1855</TotalTime>
  <Words>311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Arial</vt:lpstr>
      <vt:lpstr>Century Gothic</vt:lpstr>
      <vt:lpstr>Wingdings 2</vt:lpstr>
      <vt:lpstr>Calibri</vt:lpstr>
      <vt:lpstr>Times New Roman</vt:lpstr>
      <vt:lpstr>Franklin Gothic Book</vt:lpstr>
      <vt:lpstr>Cambria Math</vt:lpstr>
      <vt:lpstr>Wingdings</vt:lpstr>
      <vt:lpstr>Austin</vt:lpstr>
      <vt:lpstr>Prezentace aplikace PowerPoint</vt:lpstr>
      <vt:lpstr>Výukový materiál</vt:lpstr>
      <vt:lpstr>Prezentace aplikace PowerPoint</vt:lpstr>
      <vt:lpstr>Moment síly</vt:lpstr>
      <vt:lpstr>Momentový bod</vt:lpstr>
      <vt:lpstr>Moment síly</vt:lpstr>
      <vt:lpstr>Určení momentu síly</vt:lpstr>
      <vt:lpstr>Moment síly – speciální případy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147</cp:revision>
  <dcterms:created xsi:type="dcterms:W3CDTF">2011-04-17T19:50:20Z</dcterms:created>
  <dcterms:modified xsi:type="dcterms:W3CDTF">2012-12-14T14:05:26Z</dcterms:modified>
</cp:coreProperties>
</file>