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5" r:id="rId5"/>
    <p:sldId id="280" r:id="rId6"/>
    <p:sldId id="281" r:id="rId7"/>
    <p:sldId id="277" r:id="rId8"/>
    <p:sldId id="278" r:id="rId9"/>
    <p:sldId id="279" r:id="rId10"/>
    <p:sldId id="270" r:id="rId11"/>
    <p:sldId id="271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42" autoAdjust="0"/>
    <p:restoredTop sz="94660"/>
  </p:normalViewPr>
  <p:slideViewPr>
    <p:cSldViewPr>
      <p:cViewPr>
        <p:scale>
          <a:sx n="100" d="100"/>
          <a:sy n="100" d="100"/>
        </p:scale>
        <p:origin x="-342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B806534F-DEF9-46E7-91D4-9A5917C20F03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78BA6CC-1CEA-4380-B4BA-D410852ABC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83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558A36-9362-42A3-B866-FD62FB379F7E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4F9632-FAEA-4DAC-86C6-8407F6750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279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27E23-A415-434E-917D-BFC1303485F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7A0D7-C333-47BC-82D3-BCF67A4C3F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3196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834AD-B756-4A19-B1B6-EEB9AC152EE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B8596-F692-45AD-BA61-1203095606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2932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9EAD1F-8710-47D5-8D42-93F4E108BF7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49555-CB72-4606-896B-67F87E3BB1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5420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CCAD2-819D-4B4C-B2C7-8717ECBC1B08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D51F63-66DF-475D-8195-8621AC4AC2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3207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CA6E2-ED1D-42C0-B2EE-7C547C43CBE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CDA6A3-696C-41B0-B6C9-2BCDC11D1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7335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AE8A46-4621-4440-97B7-4A7C8BF264B0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9D2D56-A90E-4B0F-AFC3-9667D6F880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615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BE7668-B20A-4834-93B9-E38B654D301C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CC94E7-A708-4629-BF42-F2D107795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851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5E5402-3B22-456F-9C7F-3DF217F765E2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CE2BE-FB1E-4810-BBAA-246AE9B2B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7871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8AB3A1-527B-4174-B167-A9107D2CE245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7EB9A-9B4B-489D-99B2-1CF90305A8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17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4BFF3B9-F540-4E11-AFCA-A4CDBABBB8CF}" type="datetimeFigureOut">
              <a:rPr lang="cs-CZ"/>
              <a:pPr>
                <a:defRPr/>
              </a:pPr>
              <a:t>9.1.2013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5A5788AC-B382-470C-981A-AD458BB6CF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74" r:id="rId1"/>
    <p:sldLayoutId id="2147484066" r:id="rId2"/>
    <p:sldLayoutId id="2147484067" r:id="rId3"/>
    <p:sldLayoutId id="2147484068" r:id="rId4"/>
    <p:sldLayoutId id="2147484069" r:id="rId5"/>
    <p:sldLayoutId id="2147484070" r:id="rId6"/>
    <p:sldLayoutId id="2147484071" r:id="rId7"/>
    <p:sldLayoutId id="2147484075" r:id="rId8"/>
    <p:sldLayoutId id="2147484076" r:id="rId9"/>
    <p:sldLayoutId id="2147484072" r:id="rId10"/>
    <p:sldLayoutId id="214748407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933825"/>
            <a:ext cx="3309938" cy="174783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Technická mechanika – Otáčivý účinek síly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05_03_32_INOVACE_08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Technická mechanika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Vliv síly na těleso a výpočet jejího otáčivého účinku.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Otáčivý účinek síly, rameno síly, moment</a:t>
            </a:r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Otáčivý účinek síly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2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757237"/>
          </a:xfrm>
        </p:spPr>
        <p:txBody>
          <a:bodyPr/>
          <a:lstStyle/>
          <a:p>
            <a:r>
              <a:rPr lang="cs-CZ" smtClean="0"/>
              <a:t>Různé otáčivé síly</a:t>
            </a:r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1036638" y="1844675"/>
            <a:ext cx="6777037" cy="3508375"/>
          </a:xfrm>
        </p:spPr>
        <p:txBody>
          <a:bodyPr/>
          <a:lstStyle/>
          <a:p>
            <a:r>
              <a:rPr lang="cs-CZ" smtClean="0"/>
              <a:t>Jestliže momenty vytváří různé otáčivé účinky (+  -) je výslednice dána jejich vektorovým součtem na jejich nositelce.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619672" y="3284765"/>
            <a:ext cx="5976664" cy="83099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M</a:t>
            </a:r>
            <a:r>
              <a:rPr lang="cs-CZ" sz="4800" b="1" cap="all" baseline="-2500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v</a:t>
            </a: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 = m</a:t>
            </a:r>
            <a:r>
              <a:rPr lang="cs-CZ" sz="4800" b="1" cap="all" baseline="-2500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1</a:t>
            </a: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+m</a:t>
            </a:r>
            <a:r>
              <a:rPr lang="cs-CZ" sz="4800" b="1" cap="all" baseline="-2500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2</a:t>
            </a: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+m</a:t>
            </a:r>
            <a:r>
              <a:rPr lang="cs-CZ" sz="4800" b="1" cap="all" baseline="-2500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3</a:t>
            </a:r>
            <a:r>
              <a:rPr lang="cs-CZ" sz="48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reflection blurRad="12700" stA="28000" endPos="45000" dist="1000" dir="5400000" sy="-100000" algn="bl" rotWithShape="0"/>
                </a:effectLst>
              </a:rPr>
              <a:t>…</a:t>
            </a:r>
          </a:p>
        </p:txBody>
      </p:sp>
      <p:grpSp>
        <p:nvGrpSpPr>
          <p:cNvPr id="8197" name="Skupina 25"/>
          <p:cNvGrpSpPr>
            <a:grpSpLocks/>
          </p:cNvGrpSpPr>
          <p:nvPr/>
        </p:nvGrpSpPr>
        <p:grpSpPr bwMode="auto">
          <a:xfrm>
            <a:off x="1476375" y="4852988"/>
            <a:ext cx="6119813" cy="889000"/>
            <a:chOff x="1475656" y="4853364"/>
            <a:chExt cx="6120680" cy="889184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1475656" y="5301132"/>
              <a:ext cx="612068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2483862" y="5301132"/>
              <a:ext cx="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200" name="Skupina 11"/>
            <p:cNvGrpSpPr>
              <a:grpSpLocks/>
            </p:cNvGrpSpPr>
            <p:nvPr/>
          </p:nvGrpSpPr>
          <p:grpSpPr bwMode="auto">
            <a:xfrm>
              <a:off x="2483768" y="5301208"/>
              <a:ext cx="1368152" cy="144016"/>
              <a:chOff x="2483768" y="5229200"/>
              <a:chExt cx="1368152" cy="144016"/>
            </a:xfrm>
          </p:grpSpPr>
          <p:cxnSp>
            <p:nvCxnSpPr>
              <p:cNvPr id="7" name="Přímá spojnice se šipkou 6"/>
              <p:cNvCxnSpPr/>
              <p:nvPr/>
            </p:nvCxnSpPr>
            <p:spPr>
              <a:xfrm>
                <a:off x="2483862" y="5302164"/>
                <a:ext cx="1368619" cy="0"/>
              </a:xfrm>
              <a:prstGeom prst="straightConnector1">
                <a:avLst/>
              </a:prstGeom>
              <a:ln w="28575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2483862" y="5229124"/>
                <a:ext cx="0" cy="144492"/>
              </a:xfrm>
              <a:prstGeom prst="line">
                <a:avLst/>
              </a:prstGeom>
              <a:ln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16" name="Přímá spojnice se šipkou 15"/>
            <p:cNvCxnSpPr/>
            <p:nvPr/>
          </p:nvCxnSpPr>
          <p:spPr>
            <a:xfrm>
              <a:off x="3852481" y="5372583"/>
              <a:ext cx="2159306" cy="0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8202" name="Skupina 21"/>
            <p:cNvGrpSpPr>
              <a:grpSpLocks/>
            </p:cNvGrpSpPr>
            <p:nvPr/>
          </p:nvGrpSpPr>
          <p:grpSpPr bwMode="auto">
            <a:xfrm>
              <a:off x="4788024" y="5150688"/>
              <a:ext cx="1224136" cy="144016"/>
              <a:chOff x="4788024" y="5150688"/>
              <a:chExt cx="1224136" cy="144016"/>
            </a:xfrm>
          </p:grpSpPr>
          <p:cxnSp>
            <p:nvCxnSpPr>
              <p:cNvPr id="18" name="Přímá spojnice se šipkou 17"/>
              <p:cNvCxnSpPr/>
              <p:nvPr/>
            </p:nvCxnSpPr>
            <p:spPr>
              <a:xfrm flipH="1">
                <a:off x="4787650" y="5229679"/>
                <a:ext cx="1224136" cy="0"/>
              </a:xfrm>
              <a:prstGeom prst="straightConnector1">
                <a:avLst/>
              </a:prstGeom>
              <a:ln w="28575">
                <a:solidFill>
                  <a:srgbClr val="00B05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/>
              <p:nvPr/>
            </p:nvCxnSpPr>
            <p:spPr>
              <a:xfrm>
                <a:off x="6011786" y="5150288"/>
                <a:ext cx="0" cy="144493"/>
              </a:xfrm>
              <a:prstGeom prst="line">
                <a:avLst/>
              </a:prstGeom>
              <a:ln>
                <a:solidFill>
                  <a:srgbClr val="00B05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8203" name="Skupina 20"/>
            <p:cNvGrpSpPr>
              <a:grpSpLocks/>
            </p:cNvGrpSpPr>
            <p:nvPr/>
          </p:nvGrpSpPr>
          <p:grpSpPr bwMode="auto">
            <a:xfrm>
              <a:off x="2484686" y="5150688"/>
              <a:ext cx="2304256" cy="144016"/>
              <a:chOff x="2483768" y="5078680"/>
              <a:chExt cx="2304256" cy="144016"/>
            </a:xfrm>
          </p:grpSpPr>
          <p:cxnSp>
            <p:nvCxnSpPr>
              <p:cNvPr id="20" name="Přímá spojnice se šipkou 19"/>
              <p:cNvCxnSpPr/>
              <p:nvPr/>
            </p:nvCxnSpPr>
            <p:spPr>
              <a:xfrm>
                <a:off x="2484531" y="5157671"/>
                <a:ext cx="2303789" cy="0"/>
              </a:xfrm>
              <a:prstGeom prst="straightConnector1">
                <a:avLst/>
              </a:prstGeom>
              <a:ln w="28575">
                <a:solidFill>
                  <a:srgbClr val="FF0000"/>
                </a:solidFill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/>
              <p:nvPr/>
            </p:nvCxnSpPr>
            <p:spPr>
              <a:xfrm>
                <a:off x="2486119" y="5078280"/>
                <a:ext cx="0" cy="144493"/>
              </a:xfrm>
              <a:prstGeom prst="line">
                <a:avLst/>
              </a:prstGeom>
              <a:ln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8204" name="TextovéPole 44"/>
            <p:cNvSpPr txBox="1">
              <a:spLocks noChangeArrowheads="1"/>
            </p:cNvSpPr>
            <p:nvPr/>
          </p:nvSpPr>
          <p:spPr bwMode="auto">
            <a:xfrm>
              <a:off x="2915816" y="5373216"/>
              <a:ext cx="46198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M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  <p:sp>
          <p:nvSpPr>
            <p:cNvPr id="8205" name="TextovéPole 44"/>
            <p:cNvSpPr txBox="1">
              <a:spLocks noChangeArrowheads="1"/>
            </p:cNvSpPr>
            <p:nvPr/>
          </p:nvSpPr>
          <p:spPr bwMode="auto">
            <a:xfrm>
              <a:off x="4608004" y="5373216"/>
              <a:ext cx="46198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M</a:t>
              </a:r>
              <a:r>
                <a:rPr lang="cs-CZ" b="1" baseline="-2500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8206" name="TextovéPole 44"/>
            <p:cNvSpPr txBox="1">
              <a:spLocks noChangeArrowheads="1"/>
            </p:cNvSpPr>
            <p:nvPr/>
          </p:nvSpPr>
          <p:spPr bwMode="auto">
            <a:xfrm>
              <a:off x="5169099" y="4859868"/>
              <a:ext cx="46198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M</a:t>
              </a:r>
              <a:r>
                <a:rPr lang="cs-CZ" b="1" baseline="-25000">
                  <a:solidFill>
                    <a:srgbClr val="00B050"/>
                  </a:solidFill>
                </a:rPr>
                <a:t>3</a:t>
              </a:r>
            </a:p>
          </p:txBody>
        </p:sp>
        <p:sp>
          <p:nvSpPr>
            <p:cNvPr id="8207" name="TextovéPole 44"/>
            <p:cNvSpPr txBox="1">
              <a:spLocks noChangeArrowheads="1"/>
            </p:cNvSpPr>
            <p:nvPr/>
          </p:nvSpPr>
          <p:spPr bwMode="auto">
            <a:xfrm>
              <a:off x="3275856" y="4853364"/>
              <a:ext cx="461986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FF0000"/>
                  </a:solidFill>
                </a:rPr>
                <a:t>M</a:t>
              </a:r>
              <a:r>
                <a:rPr lang="cs-CZ" b="1" baseline="-25000">
                  <a:solidFill>
                    <a:srgbClr val="FF0000"/>
                  </a:solidFill>
                </a:rPr>
                <a:t>v</a:t>
              </a:r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042988" y="981075"/>
            <a:ext cx="7024687" cy="541338"/>
          </a:xfrm>
        </p:spPr>
        <p:txBody>
          <a:bodyPr/>
          <a:lstStyle/>
          <a:p>
            <a:r>
              <a:rPr lang="cs-CZ" sz="3200" smtClean="0"/>
              <a:t>Více sil ve společném působišti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Pokud působí více sil v jednom působišti, platí vztah: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Pokud mají síly různě dlouhá ramena, platí:</a:t>
            </a:r>
          </a:p>
        </p:txBody>
      </p:sp>
      <p:sp>
        <p:nvSpPr>
          <p:cNvPr id="4" name="TextovéPole 3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475656" y="3284765"/>
            <a:ext cx="5976664" cy="523220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TextovéPole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475656" y="4869160"/>
            <a:ext cx="5976664" cy="523220"/>
          </a:xfrm>
          <a:prstGeom prst="rect">
            <a:avLst/>
          </a:prstGeom>
          <a:blipFill rotWithShape="1">
            <a:blip r:embed="rId3" cstate="print"/>
            <a:stretch>
              <a:fillRect/>
            </a:stretch>
          </a:blipFill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2" name="Skupina 33"/>
          <p:cNvGrpSpPr>
            <a:grpSpLocks/>
          </p:cNvGrpSpPr>
          <p:nvPr/>
        </p:nvGrpSpPr>
        <p:grpSpPr bwMode="auto">
          <a:xfrm>
            <a:off x="3140075" y="1222375"/>
            <a:ext cx="2319338" cy="4465638"/>
            <a:chOff x="3139852" y="1222846"/>
            <a:chExt cx="2318902" cy="4464496"/>
          </a:xfrm>
        </p:grpSpPr>
        <p:sp>
          <p:nvSpPr>
            <p:cNvPr id="10243" name="TextovéPole 8"/>
            <p:cNvSpPr txBox="1">
              <a:spLocks noChangeArrowheads="1"/>
            </p:cNvSpPr>
            <p:nvPr/>
          </p:nvSpPr>
          <p:spPr bwMode="auto">
            <a:xfrm>
              <a:off x="3889870" y="2590998"/>
              <a:ext cx="411162" cy="5238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2800">
                  <a:solidFill>
                    <a:srgbClr val="FF0000"/>
                  </a:solidFill>
                  <a:latin typeface="Cambria Math" pitchFamily="18" charset="0"/>
                  <a:ea typeface="Cambria Math" pitchFamily="18" charset="0"/>
                  <a:cs typeface="Cambria Math" pitchFamily="18" charset="0"/>
                  <a:sym typeface="Wingdings" pitchFamily="2" charset="2"/>
                </a:rPr>
                <a:t></a:t>
              </a:r>
              <a:endParaRPr lang="cs-CZ" sz="2800">
                <a:solidFill>
                  <a:srgbClr val="FF0000"/>
                </a:solidFill>
                <a:latin typeface="Cambria Math" pitchFamily="18" charset="0"/>
                <a:ea typeface="Cambria Math" pitchFamily="18" charset="0"/>
                <a:cs typeface="Cambria Math" pitchFamily="18" charset="0"/>
              </a:endParaRPr>
            </a:p>
          </p:txBody>
        </p:sp>
        <p:cxnSp>
          <p:nvCxnSpPr>
            <p:cNvPr id="6" name="Přímá spojnice se šipkou 5"/>
            <p:cNvCxnSpPr/>
            <p:nvPr/>
          </p:nvCxnSpPr>
          <p:spPr>
            <a:xfrm flipH="1">
              <a:off x="4095347" y="2590921"/>
              <a:ext cx="1090408" cy="261871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se šipkou 7"/>
            <p:cNvCxnSpPr/>
            <p:nvPr/>
          </p:nvCxnSpPr>
          <p:spPr>
            <a:xfrm flipV="1">
              <a:off x="3241433" y="2852792"/>
              <a:ext cx="853914" cy="218701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se šipkou 10"/>
            <p:cNvCxnSpPr/>
            <p:nvPr/>
          </p:nvCxnSpPr>
          <p:spPr>
            <a:xfrm>
              <a:off x="3241433" y="2303658"/>
              <a:ext cx="853914" cy="549135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se šipkou 12"/>
            <p:cNvCxnSpPr/>
            <p:nvPr/>
          </p:nvCxnSpPr>
          <p:spPr>
            <a:xfrm>
              <a:off x="3241433" y="5039808"/>
              <a:ext cx="1657038" cy="647534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se šipkou 15"/>
            <p:cNvCxnSpPr/>
            <p:nvPr/>
          </p:nvCxnSpPr>
          <p:spPr>
            <a:xfrm flipH="1" flipV="1">
              <a:off x="4898471" y="1583117"/>
              <a:ext cx="287284" cy="1007804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se šipkou 19"/>
            <p:cNvCxnSpPr/>
            <p:nvPr/>
          </p:nvCxnSpPr>
          <p:spPr>
            <a:xfrm flipV="1">
              <a:off x="3241433" y="1222846"/>
              <a:ext cx="720590" cy="1080812"/>
            </a:xfrm>
            <a:prstGeom prst="straightConnector1">
              <a:avLst/>
            </a:prstGeom>
            <a:ln w="28575">
              <a:solidFill>
                <a:srgbClr val="00B05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250" name="TextovéPole 44"/>
            <p:cNvSpPr txBox="1">
              <a:spLocks noChangeArrowheads="1"/>
            </p:cNvSpPr>
            <p:nvPr/>
          </p:nvSpPr>
          <p:spPr bwMode="auto">
            <a:xfrm>
              <a:off x="3139852" y="1510878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1</a:t>
              </a:r>
            </a:p>
          </p:txBody>
        </p:sp>
        <p:sp>
          <p:nvSpPr>
            <p:cNvPr id="10251" name="TextovéPole 44"/>
            <p:cNvSpPr txBox="1">
              <a:spLocks noChangeArrowheads="1"/>
            </p:cNvSpPr>
            <p:nvPr/>
          </p:nvSpPr>
          <p:spPr bwMode="auto">
            <a:xfrm>
              <a:off x="3889870" y="4993974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3</a:t>
              </a:r>
            </a:p>
          </p:txBody>
        </p:sp>
        <p:sp>
          <p:nvSpPr>
            <p:cNvPr id="10252" name="TextovéPole 44"/>
            <p:cNvSpPr txBox="1">
              <a:spLocks noChangeArrowheads="1"/>
            </p:cNvSpPr>
            <p:nvPr/>
          </p:nvSpPr>
          <p:spPr bwMode="auto">
            <a:xfrm>
              <a:off x="5048064" y="1762906"/>
              <a:ext cx="41069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b="1">
                  <a:solidFill>
                    <a:srgbClr val="00B050"/>
                  </a:solidFill>
                </a:rPr>
                <a:t>F</a:t>
              </a:r>
              <a:r>
                <a:rPr lang="cs-CZ" b="1" baseline="-2500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10253" name="TextovéPole 44"/>
            <p:cNvSpPr txBox="1">
              <a:spLocks noChangeArrowheads="1"/>
            </p:cNvSpPr>
            <p:nvPr/>
          </p:nvSpPr>
          <p:spPr bwMode="auto">
            <a:xfrm>
              <a:off x="3407618" y="3724542"/>
              <a:ext cx="35939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r</a:t>
              </a:r>
              <a:r>
                <a:rPr lang="cs-CZ" baseline="-25000"/>
                <a:t>3</a:t>
              </a:r>
            </a:p>
          </p:txBody>
        </p:sp>
        <p:sp>
          <p:nvSpPr>
            <p:cNvPr id="10254" name="TextovéPole 44"/>
            <p:cNvSpPr txBox="1">
              <a:spLocks noChangeArrowheads="1"/>
            </p:cNvSpPr>
            <p:nvPr/>
          </p:nvSpPr>
          <p:spPr bwMode="auto">
            <a:xfrm>
              <a:off x="3492846" y="2225927"/>
              <a:ext cx="34657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r</a:t>
              </a:r>
              <a:r>
                <a:rPr lang="cs-CZ" baseline="-25000"/>
                <a:t>1</a:t>
              </a:r>
            </a:p>
          </p:txBody>
        </p:sp>
        <p:sp>
          <p:nvSpPr>
            <p:cNvPr id="10255" name="TextovéPole 44"/>
            <p:cNvSpPr txBox="1">
              <a:spLocks noChangeArrowheads="1"/>
            </p:cNvSpPr>
            <p:nvPr/>
          </p:nvSpPr>
          <p:spPr bwMode="auto">
            <a:xfrm>
              <a:off x="4461035" y="2357396"/>
              <a:ext cx="346570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/>
                <a:t>r</a:t>
              </a:r>
              <a:r>
                <a:rPr lang="cs-CZ" baseline="-25000"/>
                <a:t>2</a:t>
              </a:r>
            </a:p>
          </p:txBody>
        </p:sp>
        <p:sp>
          <p:nvSpPr>
            <p:cNvPr id="10256" name="TextovéPole 30"/>
            <p:cNvSpPr txBox="1">
              <a:spLocks noChangeArrowheads="1"/>
            </p:cNvSpPr>
            <p:nvPr/>
          </p:nvSpPr>
          <p:spPr bwMode="auto">
            <a:xfrm>
              <a:off x="3661322" y="1379056"/>
              <a:ext cx="35618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4000" b="1">
                  <a:solidFill>
                    <a:srgbClr val="FF0000"/>
                  </a:solidFill>
                </a:rPr>
                <a:t>-</a:t>
              </a:r>
            </a:p>
          </p:txBody>
        </p:sp>
        <p:sp>
          <p:nvSpPr>
            <p:cNvPr id="10257" name="TextovéPole 31"/>
            <p:cNvSpPr txBox="1">
              <a:spLocks noChangeArrowheads="1"/>
            </p:cNvSpPr>
            <p:nvPr/>
          </p:nvSpPr>
          <p:spPr bwMode="auto">
            <a:xfrm>
              <a:off x="4807605" y="2543987"/>
              <a:ext cx="48442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4000" b="1">
                  <a:solidFill>
                    <a:srgbClr val="FF0000"/>
                  </a:solidFill>
                </a:rPr>
                <a:t>+</a:t>
              </a:r>
            </a:p>
          </p:txBody>
        </p:sp>
        <p:sp>
          <p:nvSpPr>
            <p:cNvPr id="10258" name="TextovéPole 32"/>
            <p:cNvSpPr txBox="1">
              <a:spLocks noChangeArrowheads="1"/>
            </p:cNvSpPr>
            <p:nvPr/>
          </p:nvSpPr>
          <p:spPr bwMode="auto">
            <a:xfrm>
              <a:off x="4385454" y="4824697"/>
              <a:ext cx="48442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cs-CZ" sz="4000" b="1">
                  <a:solidFill>
                    <a:srgbClr val="FF0000"/>
                  </a:solidFill>
                </a:rPr>
                <a:t>+</a:t>
              </a:r>
            </a:p>
          </p:txBody>
        </p:sp>
      </p:grp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2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19700" y="3516313"/>
            <a:ext cx="3429000" cy="2952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Nadpis 1"/>
          <p:cNvSpPr>
            <a:spLocks noGrp="1"/>
          </p:cNvSpPr>
          <p:nvPr>
            <p:ph type="title"/>
          </p:nvPr>
        </p:nvSpPr>
        <p:spPr>
          <a:xfrm>
            <a:off x="1042988" y="836613"/>
            <a:ext cx="7024687" cy="757237"/>
          </a:xfrm>
        </p:spPr>
        <p:txBody>
          <a:bodyPr/>
          <a:lstStyle/>
          <a:p>
            <a:r>
              <a:rPr lang="cs-CZ" smtClean="0"/>
              <a:t>Dvojice sil</a:t>
            </a:r>
          </a:p>
        </p:txBody>
      </p:sp>
      <p:sp>
        <p:nvSpPr>
          <p:cNvPr id="11268" name="Zástupný symbol pro obsah 2"/>
          <p:cNvSpPr>
            <a:spLocks noGrp="1"/>
          </p:cNvSpPr>
          <p:nvPr>
            <p:ph idx="1"/>
          </p:nvPr>
        </p:nvSpPr>
        <p:spPr>
          <a:xfrm>
            <a:off x="1042988" y="2138363"/>
            <a:ext cx="6777037" cy="3508375"/>
          </a:xfrm>
        </p:spPr>
        <p:txBody>
          <a:bodyPr/>
          <a:lstStyle/>
          <a:p>
            <a:r>
              <a:rPr lang="cs-CZ" b="1" smtClean="0"/>
              <a:t>Dvojice sil </a:t>
            </a:r>
            <a:r>
              <a:rPr lang="cs-CZ" smtClean="0"/>
              <a:t>= současné působení dvou sil na jedno těleso – síly jsou </a:t>
            </a:r>
            <a:r>
              <a:rPr lang="cs-CZ" b="1" smtClean="0"/>
              <a:t>stejně velké</a:t>
            </a:r>
            <a:r>
              <a:rPr lang="cs-CZ" smtClean="0"/>
              <a:t>, ale </a:t>
            </a:r>
            <a:r>
              <a:rPr lang="cs-CZ" b="1" smtClean="0"/>
              <a:t>opačného směru.</a:t>
            </a:r>
          </a:p>
          <a:p>
            <a:r>
              <a:rPr lang="cs-CZ" smtClean="0"/>
              <a:t>Působí v </a:t>
            </a:r>
            <a:r>
              <a:rPr lang="cs-CZ" b="1" smtClean="0"/>
              <a:t>různých </a:t>
            </a:r>
            <a:r>
              <a:rPr lang="cs-CZ" smtClean="0"/>
              <a:t> místech tuhého tělesa.</a:t>
            </a:r>
          </a:p>
          <a:p>
            <a:r>
              <a:rPr lang="cs-CZ" smtClean="0"/>
              <a:t>Neleží na jedné přímce.</a:t>
            </a:r>
          </a:p>
          <a:p>
            <a:r>
              <a:rPr lang="cs-CZ" smtClean="0"/>
              <a:t>Dvojice sil nemá posuvný účinek.</a:t>
            </a:r>
          </a:p>
          <a:p>
            <a:r>
              <a:rPr lang="cs-CZ" smtClean="0"/>
              <a:t>Má pouze </a:t>
            </a:r>
            <a:r>
              <a:rPr lang="cs-CZ" b="1" smtClean="0"/>
              <a:t>otáčivý účinek</a:t>
            </a:r>
            <a:r>
              <a:rPr lang="cs-CZ" smtClean="0"/>
              <a:t>.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Dvojice sil - výpočet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/>
              <a:t>d</a:t>
            </a:r>
            <a:r>
              <a:rPr lang="cs-CZ" smtClean="0"/>
              <a:t> = vzdálenost působišť dvou sil. Kolmá vzdálenost přímek, na kterých síly leží.</a:t>
            </a:r>
          </a:p>
          <a:p>
            <a:r>
              <a:rPr lang="cs-CZ" b="1" smtClean="0"/>
              <a:t>r + r = d</a:t>
            </a:r>
          </a:p>
        </p:txBody>
      </p:sp>
      <p:sp>
        <p:nvSpPr>
          <p:cNvPr id="4" name="Ovál 3"/>
          <p:cNvSpPr/>
          <p:nvPr/>
        </p:nvSpPr>
        <p:spPr>
          <a:xfrm>
            <a:off x="6778625" y="4772025"/>
            <a:ext cx="1368425" cy="1295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6346825" y="5419725"/>
            <a:ext cx="212566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4" name="TextovéPole 8"/>
          <p:cNvSpPr txBox="1">
            <a:spLocks noChangeArrowheads="1"/>
          </p:cNvSpPr>
          <p:nvPr/>
        </p:nvSpPr>
        <p:spPr bwMode="auto">
          <a:xfrm>
            <a:off x="7256463" y="5157788"/>
            <a:ext cx="4111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2800">
                <a:solidFill>
                  <a:srgbClr val="FF0000"/>
                </a:solidFill>
                <a:latin typeface="Cambria Math" pitchFamily="18" charset="0"/>
                <a:ea typeface="Cambria Math" pitchFamily="18" charset="0"/>
                <a:cs typeface="Cambria Math" pitchFamily="18" charset="0"/>
                <a:sym typeface="Wingdings" pitchFamily="2" charset="2"/>
              </a:rPr>
              <a:t></a:t>
            </a:r>
            <a:endParaRPr lang="cs-CZ" sz="2800">
              <a:solidFill>
                <a:srgbClr val="FF0000"/>
              </a:solidFill>
              <a:latin typeface="Cambria Math" pitchFamily="18" charset="0"/>
              <a:ea typeface="Cambria Math" pitchFamily="18" charset="0"/>
              <a:cs typeface="Cambria Math" pitchFamily="18" charset="0"/>
            </a:endParaRPr>
          </a:p>
        </p:txBody>
      </p:sp>
      <p:sp>
        <p:nvSpPr>
          <p:cNvPr id="12295" name="TextovéPole 6"/>
          <p:cNvSpPr txBox="1">
            <a:spLocks noChangeArrowheads="1"/>
          </p:cNvSpPr>
          <p:nvPr/>
        </p:nvSpPr>
        <p:spPr bwMode="auto">
          <a:xfrm>
            <a:off x="6994525" y="5311775"/>
            <a:ext cx="261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r</a:t>
            </a:r>
          </a:p>
        </p:txBody>
      </p:sp>
      <p:sp>
        <p:nvSpPr>
          <p:cNvPr id="12296" name="TextovéPole 7"/>
          <p:cNvSpPr txBox="1">
            <a:spLocks noChangeArrowheads="1"/>
          </p:cNvSpPr>
          <p:nvPr/>
        </p:nvSpPr>
        <p:spPr bwMode="auto">
          <a:xfrm>
            <a:off x="7667625" y="5311775"/>
            <a:ext cx="26193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/>
              <a:t>r</a:t>
            </a:r>
          </a:p>
        </p:txBody>
      </p:sp>
      <p:cxnSp>
        <p:nvCxnSpPr>
          <p:cNvPr id="9" name="Přímá spojnice se šipkou 8"/>
          <p:cNvCxnSpPr>
            <a:stCxn id="4" idx="6"/>
          </p:cNvCxnSpPr>
          <p:nvPr/>
        </p:nvCxnSpPr>
        <p:spPr>
          <a:xfrm flipV="1">
            <a:off x="8147050" y="4411663"/>
            <a:ext cx="0" cy="1008062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6778625" y="5419725"/>
            <a:ext cx="0" cy="1008063"/>
          </a:xfrm>
          <a:prstGeom prst="straightConnector1">
            <a:avLst/>
          </a:prstGeom>
          <a:ln w="28575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9" name="TextovéPole 10"/>
          <p:cNvSpPr txBox="1">
            <a:spLocks noChangeArrowheads="1"/>
          </p:cNvSpPr>
          <p:nvPr/>
        </p:nvSpPr>
        <p:spPr bwMode="auto">
          <a:xfrm>
            <a:off x="8147050" y="4772025"/>
            <a:ext cx="3254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00B050"/>
                </a:solidFill>
              </a:rPr>
              <a:t>F</a:t>
            </a:r>
          </a:p>
        </p:txBody>
      </p:sp>
      <p:sp>
        <p:nvSpPr>
          <p:cNvPr id="12300" name="TextovéPole 11"/>
          <p:cNvSpPr txBox="1">
            <a:spLocks noChangeArrowheads="1"/>
          </p:cNvSpPr>
          <p:nvPr/>
        </p:nvSpPr>
        <p:spPr bwMode="auto">
          <a:xfrm>
            <a:off x="6451600" y="5681663"/>
            <a:ext cx="3270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>
                <a:solidFill>
                  <a:srgbClr val="00B050"/>
                </a:solidFill>
              </a:rPr>
              <a:t>F</a:t>
            </a:r>
          </a:p>
        </p:txBody>
      </p:sp>
      <p:sp>
        <p:nvSpPr>
          <p:cNvPr id="13" name="TextovéPole 12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907704" y="3940456"/>
            <a:ext cx="3816424" cy="830997"/>
          </a:xfrm>
          <a:prstGeom prst="rect">
            <a:avLst/>
          </a:prstGeom>
          <a:blipFill rotWithShape="1">
            <a:blip r:embed="rId2" cstate="print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Vlastnosti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Velikost momentu dvojice sil závisí </a:t>
            </a:r>
            <a:r>
              <a:rPr lang="cs-CZ" dirty="0" smtClean="0"/>
              <a:t>                     na </a:t>
            </a:r>
            <a:r>
              <a:rPr lang="cs-CZ" dirty="0" smtClean="0"/>
              <a:t>jejich </a:t>
            </a:r>
            <a:r>
              <a:rPr lang="cs-CZ" b="1" dirty="0" smtClean="0"/>
              <a:t>vzájemné vzdálenosti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Posunutím dvojice sil v rovině, v níž leží, </a:t>
            </a:r>
            <a:r>
              <a:rPr lang="cs-CZ" b="1" dirty="0" smtClean="0"/>
              <a:t>nemá</a:t>
            </a:r>
            <a:r>
              <a:rPr lang="cs-CZ" dirty="0" smtClean="0"/>
              <a:t> vliv na moment dvojice sil.</a:t>
            </a:r>
          </a:p>
          <a:p>
            <a:r>
              <a:rPr lang="cs-CZ" dirty="0" smtClean="0"/>
              <a:t>Dvojice sil lze najít u </a:t>
            </a:r>
            <a:r>
              <a:rPr lang="cs-CZ" b="1" dirty="0" smtClean="0"/>
              <a:t>každého čistě otáčivého pohybu</a:t>
            </a:r>
            <a:r>
              <a:rPr lang="cs-CZ" dirty="0" smtClean="0"/>
              <a:t>.</a:t>
            </a:r>
          </a:p>
        </p:txBody>
      </p:sp>
      <p:pic>
        <p:nvPicPr>
          <p:cNvPr id="13316" name="Picture 2" descr="C:\Users\hoszowskir\AppData\Local\Microsoft\Windows\Temporary Internet Files\Content.IE5\TEOCG5KN\MC9004419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4300" y="4652963"/>
            <a:ext cx="1978025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1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1143000"/>
          </a:xfrm>
          <a:extLst/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>
              <a:defRPr/>
            </a:pPr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Určete výsledný silový účinek dvou sil velikosti 100 N, které jsou rovnoběžné, opačně </a:t>
            </a:r>
            <a:r>
              <a:rPr lang="es-ES" smtClean="0"/>
              <a:t>orientované a leží ve vzdálenosti 100 mm od sebe.</a:t>
            </a:r>
            <a:endParaRPr lang="cs-CZ" b="1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extLst/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3315" name="Picture 2" descr="C:\Users\hoszowskir\AppData\Local\Microsoft\Windows\Temporary Internet Files\Content.IE5\2QHBZ273\MC9004419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875" y="2133600"/>
            <a:ext cx="3887788" cy="343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800" smtClean="0"/>
              <a:t>Kliparty pocházejí z archivů MS Office. </a:t>
            </a:r>
          </a:p>
          <a:p>
            <a:pPr eaLnBrk="1" hangingPunct="1"/>
            <a:endParaRPr lang="cs-CZ" smtClean="0">
              <a:latin typeface="Franklin Gothic Book" pitchFamily="34" charset="0"/>
            </a:endParaRPr>
          </a:p>
          <a:p>
            <a:pPr eaLnBrk="1" hangingPunct="1"/>
            <a:endParaRPr lang="cs-CZ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389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 dirty="0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1848</TotalTime>
  <Words>320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Snímek 1</vt:lpstr>
      <vt:lpstr>Výukový materiál</vt:lpstr>
      <vt:lpstr>Snímek 3</vt:lpstr>
      <vt:lpstr>Různé otáčivé síly</vt:lpstr>
      <vt:lpstr>Více sil ve společném působišti</vt:lpstr>
      <vt:lpstr>Snímek 6</vt:lpstr>
      <vt:lpstr>Dvojice sil</vt:lpstr>
      <vt:lpstr>Dvojice sil - výpočet</vt:lpstr>
      <vt:lpstr>Vlastnosti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148</cp:revision>
  <dcterms:created xsi:type="dcterms:W3CDTF">2011-04-17T19:50:20Z</dcterms:created>
  <dcterms:modified xsi:type="dcterms:W3CDTF">2013-01-09T08:13:30Z</dcterms:modified>
</cp:coreProperties>
</file>