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5" r:id="rId6"/>
    <p:sldId id="274" r:id="rId7"/>
    <p:sldId id="276" r:id="rId8"/>
    <p:sldId id="279" r:id="rId9"/>
    <p:sldId id="277" r:id="rId10"/>
    <p:sldId id="278" r:id="rId11"/>
    <p:sldId id="280" r:id="rId12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>
        <p:scale>
          <a:sx n="56" d="100"/>
          <a:sy n="56" d="100"/>
        </p:scale>
        <p:origin x="-96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0CF73B-F766-4E7E-84A8-C6382510B62D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8DD20E-BDAC-47C7-A73C-9BDD0C26D7D6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1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Periférie </a:t>
          </a:r>
          <a:r>
            <a:rPr lang="cs-CZ" sz="1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(průmyslové nemovitosti, obchodní centra)</a:t>
          </a:r>
          <a:endParaRPr lang="cs-CZ" sz="16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461A7A6F-9150-45FE-9545-B90F23ED2CCD}" type="parTrans" cxnId="{68D05773-18A5-4307-84AA-CEAB35591F03}">
      <dgm:prSet/>
      <dgm:spPr/>
      <dgm:t>
        <a:bodyPr/>
        <a:lstStyle/>
        <a:p>
          <a:endParaRPr lang="cs-CZ"/>
        </a:p>
      </dgm:t>
    </dgm:pt>
    <dgm:pt modelId="{E826AEC6-9DC3-4EFB-AF3A-A1F444C5FEFD}" type="sibTrans" cxnId="{68D05773-18A5-4307-84AA-CEAB35591F03}">
      <dgm:prSet/>
      <dgm:spPr/>
      <dgm:t>
        <a:bodyPr/>
        <a:lstStyle/>
        <a:p>
          <a:endParaRPr lang="cs-CZ"/>
        </a:p>
      </dgm:t>
    </dgm:pt>
    <dgm:pt modelId="{6FDF893F-5A92-4038-ACE9-471229A0A792}">
      <dgm:prSet phldrT="[Text]" custT="1"/>
      <dgm:spPr>
        <a:solidFill>
          <a:schemeClr val="bg2"/>
        </a:solidFill>
        <a:ln>
          <a:noFill/>
        </a:ln>
      </dgm:spPr>
      <dgm:t>
        <a:bodyPr/>
        <a:lstStyle/>
        <a:p>
          <a:endParaRPr lang="cs-CZ" sz="1800" dirty="0" smtClean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  <a:p>
          <a:endParaRPr lang="cs-CZ" sz="1800" dirty="0" smtClean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  <a:p>
          <a:pPr marL="0" indent="0">
            <a:tabLst/>
          </a:pPr>
          <a:r>
            <a:rPr lang="cs-CZ" sz="17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Vnější okruh </a:t>
          </a:r>
          <a:r>
            <a:rPr lang="cs-CZ" sz="17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(kanceláře, průmyslové nemovitosti, obchodní domy)</a:t>
          </a:r>
        </a:p>
      </dgm:t>
    </dgm:pt>
    <dgm:pt modelId="{DDD2D276-8120-4F02-B215-F136463C2C32}" type="parTrans" cxnId="{D2D3D666-8FFC-4D88-BAE4-DC317F49C58D}">
      <dgm:prSet/>
      <dgm:spPr/>
      <dgm:t>
        <a:bodyPr/>
        <a:lstStyle/>
        <a:p>
          <a:endParaRPr lang="cs-CZ"/>
        </a:p>
      </dgm:t>
    </dgm:pt>
    <dgm:pt modelId="{B5F5D6DB-A572-4BF7-8805-87E391871A0A}" type="sibTrans" cxnId="{D2D3D666-8FFC-4D88-BAE4-DC317F49C58D}">
      <dgm:prSet/>
      <dgm:spPr/>
      <dgm:t>
        <a:bodyPr/>
        <a:lstStyle/>
        <a:p>
          <a:endParaRPr lang="cs-CZ"/>
        </a:p>
      </dgm:t>
    </dgm:pt>
    <dgm:pt modelId="{D58025B9-C22A-4E7E-8B60-358FEF900295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pPr marL="0" indent="0"/>
          <a:r>
            <a:rPr lang="cs-CZ" sz="1800" b="1" dirty="0" smtClean="0">
              <a:latin typeface="Arial" pitchFamily="34" charset="0"/>
              <a:cs typeface="Arial" pitchFamily="34" charset="0"/>
            </a:rPr>
            <a:t>Centrální zóna </a:t>
          </a:r>
          <a:r>
            <a:rPr lang="cs-CZ" sz="1800" dirty="0" smtClean="0">
              <a:latin typeface="Arial" pitchFamily="34" charset="0"/>
              <a:cs typeface="Arial" pitchFamily="34" charset="0"/>
            </a:rPr>
            <a:t>(kanceláře, kamenné obchody</a:t>
          </a:r>
          <a:r>
            <a:rPr lang="cs-CZ" sz="2000" dirty="0" smtClean="0">
              <a:latin typeface="Arial" pitchFamily="34" charset="0"/>
              <a:cs typeface="Arial" pitchFamily="34" charset="0"/>
            </a:rPr>
            <a:t>)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32B374C0-DE00-4C91-8CB8-69EB337C0329}" type="parTrans" cxnId="{16B55EE8-B7E3-4233-86FF-401261DF6361}">
      <dgm:prSet/>
      <dgm:spPr/>
      <dgm:t>
        <a:bodyPr/>
        <a:lstStyle/>
        <a:p>
          <a:endParaRPr lang="cs-CZ"/>
        </a:p>
      </dgm:t>
    </dgm:pt>
    <dgm:pt modelId="{79DE2E40-BAE5-48BE-B792-4CFDA67122CE}" type="sibTrans" cxnId="{16B55EE8-B7E3-4233-86FF-401261DF6361}">
      <dgm:prSet/>
      <dgm:spPr/>
      <dgm:t>
        <a:bodyPr/>
        <a:lstStyle/>
        <a:p>
          <a:endParaRPr lang="cs-CZ"/>
        </a:p>
      </dgm:t>
    </dgm:pt>
    <dgm:pt modelId="{062F8363-7883-416D-B6BA-F8BDF0E54E30}" type="pres">
      <dgm:prSet presAssocID="{9A0CF73B-F766-4E7E-84A8-C6382510B62D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E7C54A-BC27-416D-955D-2B2D0B7DA3D7}" type="pres">
      <dgm:prSet presAssocID="{9A0CF73B-F766-4E7E-84A8-C6382510B62D}" presName="comp1" presStyleCnt="0"/>
      <dgm:spPr/>
    </dgm:pt>
    <dgm:pt modelId="{3B6C8C88-39E3-4305-8DF6-FFD467527517}" type="pres">
      <dgm:prSet presAssocID="{9A0CF73B-F766-4E7E-84A8-C6382510B62D}" presName="circle1" presStyleLbl="node1" presStyleIdx="0" presStyleCnt="3" custScaleX="115626"/>
      <dgm:spPr/>
      <dgm:t>
        <a:bodyPr/>
        <a:lstStyle/>
        <a:p>
          <a:endParaRPr lang="cs-CZ"/>
        </a:p>
      </dgm:t>
    </dgm:pt>
    <dgm:pt modelId="{86B53A59-128E-4762-A4DB-2209CA02DEE2}" type="pres">
      <dgm:prSet presAssocID="{9A0CF73B-F766-4E7E-84A8-C6382510B62D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48602C-D9C6-4C76-A6A6-22B96CB15D73}" type="pres">
      <dgm:prSet presAssocID="{9A0CF73B-F766-4E7E-84A8-C6382510B62D}" presName="comp2" presStyleCnt="0"/>
      <dgm:spPr/>
    </dgm:pt>
    <dgm:pt modelId="{9072CA5F-E93D-4DDF-8AE6-279128D4AE97}" type="pres">
      <dgm:prSet presAssocID="{9A0CF73B-F766-4E7E-84A8-C6382510B62D}" presName="circle2" presStyleLbl="node1" presStyleIdx="1" presStyleCnt="3" custScaleX="116667" custScaleY="99999" custLinFactNeighborX="0" custLinFactNeighborY="-1"/>
      <dgm:spPr/>
      <dgm:t>
        <a:bodyPr/>
        <a:lstStyle/>
        <a:p>
          <a:endParaRPr lang="cs-CZ"/>
        </a:p>
      </dgm:t>
    </dgm:pt>
    <dgm:pt modelId="{8653B479-1AE1-455F-9F6F-0D84BB488C1B}" type="pres">
      <dgm:prSet presAssocID="{9A0CF73B-F766-4E7E-84A8-C6382510B62D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E82EF9-3134-4E76-A786-4AEA7621D5BD}" type="pres">
      <dgm:prSet presAssocID="{9A0CF73B-F766-4E7E-84A8-C6382510B62D}" presName="comp3" presStyleCnt="0"/>
      <dgm:spPr/>
    </dgm:pt>
    <dgm:pt modelId="{24A48D42-ADBD-4140-80BD-C9728EB635AA}" type="pres">
      <dgm:prSet presAssocID="{9A0CF73B-F766-4E7E-84A8-C6382510B62D}" presName="circle3" presStyleLbl="node1" presStyleIdx="2" presStyleCnt="3" custScaleX="93751" custScaleY="81250" custLinFactNeighborX="0" custLinFactNeighborY="10938"/>
      <dgm:spPr/>
      <dgm:t>
        <a:bodyPr/>
        <a:lstStyle/>
        <a:p>
          <a:endParaRPr lang="cs-CZ"/>
        </a:p>
      </dgm:t>
    </dgm:pt>
    <dgm:pt modelId="{6D9DDD74-91B5-455A-8786-EE332BD24190}" type="pres">
      <dgm:prSet presAssocID="{9A0CF73B-F766-4E7E-84A8-C6382510B62D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656BBE-D062-49CD-944C-60313562A3CF}" type="presOf" srcId="{D58025B9-C22A-4E7E-8B60-358FEF900295}" destId="{24A48D42-ADBD-4140-80BD-C9728EB635AA}" srcOrd="0" destOrd="0" presId="urn:microsoft.com/office/officeart/2005/8/layout/venn2"/>
    <dgm:cxn modelId="{BE0A4779-4C9C-4866-BF3F-087ECC6A5139}" type="presOf" srcId="{CE8DD20E-BDAC-47C7-A73C-9BDD0C26D7D6}" destId="{3B6C8C88-39E3-4305-8DF6-FFD467527517}" srcOrd="0" destOrd="0" presId="urn:microsoft.com/office/officeart/2005/8/layout/venn2"/>
    <dgm:cxn modelId="{FA9869F0-0C27-444D-8DE1-F8FFB68F4DB7}" type="presOf" srcId="{D58025B9-C22A-4E7E-8B60-358FEF900295}" destId="{6D9DDD74-91B5-455A-8786-EE332BD24190}" srcOrd="1" destOrd="0" presId="urn:microsoft.com/office/officeart/2005/8/layout/venn2"/>
    <dgm:cxn modelId="{F7E3E147-85AD-4DF1-A882-F1A160BBA4D4}" type="presOf" srcId="{6FDF893F-5A92-4038-ACE9-471229A0A792}" destId="{9072CA5F-E93D-4DDF-8AE6-279128D4AE97}" srcOrd="0" destOrd="0" presId="urn:microsoft.com/office/officeart/2005/8/layout/venn2"/>
    <dgm:cxn modelId="{FBFE79E2-B927-4680-B341-16B8552B4FE7}" type="presOf" srcId="{9A0CF73B-F766-4E7E-84A8-C6382510B62D}" destId="{062F8363-7883-416D-B6BA-F8BDF0E54E30}" srcOrd="0" destOrd="0" presId="urn:microsoft.com/office/officeart/2005/8/layout/venn2"/>
    <dgm:cxn modelId="{C753B63A-29CE-42C1-832E-75F67C6C153E}" type="presOf" srcId="{CE8DD20E-BDAC-47C7-A73C-9BDD0C26D7D6}" destId="{86B53A59-128E-4762-A4DB-2209CA02DEE2}" srcOrd="1" destOrd="0" presId="urn:microsoft.com/office/officeart/2005/8/layout/venn2"/>
    <dgm:cxn modelId="{68D05773-18A5-4307-84AA-CEAB35591F03}" srcId="{9A0CF73B-F766-4E7E-84A8-C6382510B62D}" destId="{CE8DD20E-BDAC-47C7-A73C-9BDD0C26D7D6}" srcOrd="0" destOrd="0" parTransId="{461A7A6F-9150-45FE-9545-B90F23ED2CCD}" sibTransId="{E826AEC6-9DC3-4EFB-AF3A-A1F444C5FEFD}"/>
    <dgm:cxn modelId="{16B55EE8-B7E3-4233-86FF-401261DF6361}" srcId="{9A0CF73B-F766-4E7E-84A8-C6382510B62D}" destId="{D58025B9-C22A-4E7E-8B60-358FEF900295}" srcOrd="2" destOrd="0" parTransId="{32B374C0-DE00-4C91-8CB8-69EB337C0329}" sibTransId="{79DE2E40-BAE5-48BE-B792-4CFDA67122CE}"/>
    <dgm:cxn modelId="{D2D3D666-8FFC-4D88-BAE4-DC317F49C58D}" srcId="{9A0CF73B-F766-4E7E-84A8-C6382510B62D}" destId="{6FDF893F-5A92-4038-ACE9-471229A0A792}" srcOrd="1" destOrd="0" parTransId="{DDD2D276-8120-4F02-B215-F136463C2C32}" sibTransId="{B5F5D6DB-A572-4BF7-8805-87E391871A0A}"/>
    <dgm:cxn modelId="{2B7B83C7-FE6D-41BE-AEEB-7660956BA7EB}" type="presOf" srcId="{6FDF893F-5A92-4038-ACE9-471229A0A792}" destId="{8653B479-1AE1-455F-9F6F-0D84BB488C1B}" srcOrd="1" destOrd="0" presId="urn:microsoft.com/office/officeart/2005/8/layout/venn2"/>
    <dgm:cxn modelId="{34F5010E-70D5-4F10-BF5D-1354ADE3561A}" type="presParOf" srcId="{062F8363-7883-416D-B6BA-F8BDF0E54E30}" destId="{0FE7C54A-BC27-416D-955D-2B2D0B7DA3D7}" srcOrd="0" destOrd="0" presId="urn:microsoft.com/office/officeart/2005/8/layout/venn2"/>
    <dgm:cxn modelId="{2A31F4B6-AEC5-4418-A56E-DE05A27E56AA}" type="presParOf" srcId="{0FE7C54A-BC27-416D-955D-2B2D0B7DA3D7}" destId="{3B6C8C88-39E3-4305-8DF6-FFD467527517}" srcOrd="0" destOrd="0" presId="urn:microsoft.com/office/officeart/2005/8/layout/venn2"/>
    <dgm:cxn modelId="{8956681F-697E-45A1-8F7D-2DF5AFC1853D}" type="presParOf" srcId="{0FE7C54A-BC27-416D-955D-2B2D0B7DA3D7}" destId="{86B53A59-128E-4762-A4DB-2209CA02DEE2}" srcOrd="1" destOrd="0" presId="urn:microsoft.com/office/officeart/2005/8/layout/venn2"/>
    <dgm:cxn modelId="{AFA83F81-6317-4433-981D-3E9006A4D743}" type="presParOf" srcId="{062F8363-7883-416D-B6BA-F8BDF0E54E30}" destId="{6548602C-D9C6-4C76-A6A6-22B96CB15D73}" srcOrd="1" destOrd="0" presId="urn:microsoft.com/office/officeart/2005/8/layout/venn2"/>
    <dgm:cxn modelId="{E73F9DCF-F24E-49A0-BFCC-A4E652091C48}" type="presParOf" srcId="{6548602C-D9C6-4C76-A6A6-22B96CB15D73}" destId="{9072CA5F-E93D-4DDF-8AE6-279128D4AE97}" srcOrd="0" destOrd="0" presId="urn:microsoft.com/office/officeart/2005/8/layout/venn2"/>
    <dgm:cxn modelId="{06EB1262-55B1-4BDB-B06E-EBB5A61D471D}" type="presParOf" srcId="{6548602C-D9C6-4C76-A6A6-22B96CB15D73}" destId="{8653B479-1AE1-455F-9F6F-0D84BB488C1B}" srcOrd="1" destOrd="0" presId="urn:microsoft.com/office/officeart/2005/8/layout/venn2"/>
    <dgm:cxn modelId="{889F9FDD-0561-4C8E-A9FF-985FEA2E2BAD}" type="presParOf" srcId="{062F8363-7883-416D-B6BA-F8BDF0E54E30}" destId="{DEE82EF9-3134-4E76-A786-4AEA7621D5BD}" srcOrd="2" destOrd="0" presId="urn:microsoft.com/office/officeart/2005/8/layout/venn2"/>
    <dgm:cxn modelId="{4AB045C5-BAD9-4619-A3F8-588883DB1E16}" type="presParOf" srcId="{DEE82EF9-3134-4E76-A786-4AEA7621D5BD}" destId="{24A48D42-ADBD-4140-80BD-C9728EB635AA}" srcOrd="0" destOrd="0" presId="urn:microsoft.com/office/officeart/2005/8/layout/venn2"/>
    <dgm:cxn modelId="{FCAA1DDB-37B9-43E8-A1BB-BD96401FE1FD}" type="presParOf" srcId="{DEE82EF9-3134-4E76-A786-4AEA7621D5BD}" destId="{6D9DDD74-91B5-455A-8786-EE332BD24190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C8C88-39E3-4305-8DF6-FFD467527517}">
      <dsp:nvSpPr>
        <dsp:cNvPr id="0" name=""/>
        <dsp:cNvSpPr/>
      </dsp:nvSpPr>
      <dsp:spPr>
        <a:xfrm>
          <a:off x="1214414" y="0"/>
          <a:ext cx="5286420" cy="4572000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Periférie </a:t>
          </a:r>
          <a:r>
            <a:rPr lang="cs-CZ" sz="16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(průmyslové nemovitosti, obchodní centra)</a:t>
          </a:r>
          <a:endParaRPr lang="cs-CZ" sz="1600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933822" y="228599"/>
        <a:ext cx="1847604" cy="685800"/>
      </dsp:txXfrm>
    </dsp:sp>
    <dsp:sp modelId="{9072CA5F-E93D-4DDF-8AE6-279128D4AE97}">
      <dsp:nvSpPr>
        <dsp:cNvPr id="0" name=""/>
        <dsp:cNvSpPr/>
      </dsp:nvSpPr>
      <dsp:spPr>
        <a:xfrm>
          <a:off x="1857369" y="1142982"/>
          <a:ext cx="4000511" cy="3428965"/>
        </a:xfrm>
        <a:prstGeom prst="ellipse">
          <a:avLst/>
        </a:prstGeom>
        <a:solidFill>
          <a:schemeClr val="bg2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tabLst/>
          </a:pPr>
          <a:r>
            <a:rPr lang="cs-CZ" sz="17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Vnější okruh </a:t>
          </a:r>
          <a:r>
            <a:rPr lang="cs-CZ" sz="1700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(kanceláře, průmyslové nemovitosti, obchodní domy)</a:t>
          </a:r>
        </a:p>
      </dsp:txBody>
      <dsp:txXfrm>
        <a:off x="2925505" y="1357293"/>
        <a:ext cx="1864238" cy="642931"/>
      </dsp:txXfrm>
    </dsp:sp>
    <dsp:sp modelId="{24A48D42-ADBD-4140-80BD-C9728EB635AA}">
      <dsp:nvSpPr>
        <dsp:cNvPr id="0" name=""/>
        <dsp:cNvSpPr/>
      </dsp:nvSpPr>
      <dsp:spPr>
        <a:xfrm>
          <a:off x="2786051" y="2714625"/>
          <a:ext cx="2143147" cy="18573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Centrální zóna </a:t>
          </a:r>
          <a:r>
            <a:rPr lang="cs-CZ" sz="1800" kern="1200" dirty="0" smtClean="0">
              <a:latin typeface="Arial" pitchFamily="34" charset="0"/>
              <a:cs typeface="Arial" pitchFamily="34" charset="0"/>
            </a:rPr>
            <a:t>(kanceláře, kamenné obchody</a:t>
          </a:r>
          <a:r>
            <a:rPr lang="cs-CZ" sz="2000" kern="1200" dirty="0" smtClean="0">
              <a:latin typeface="Arial" pitchFamily="34" charset="0"/>
              <a:cs typeface="Arial" pitchFamily="34" charset="0"/>
            </a:rPr>
            <a:t>)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3099907" y="3178968"/>
        <a:ext cx="1515434" cy="92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59E2D8-B9AB-4D60-A9FF-EA731269AC1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B7455A00-9F31-47D7-AC54-8BCE94376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474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453D5-E0E4-4A69-8E38-B0168D450D2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86E73-9E11-4CF6-B8E3-3BE766227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513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AAEA6-0AF3-47A3-972B-2B1151BCDD0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2D483-825D-4A05-BA0E-A249D659B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108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F9A65-9EBE-43E4-9276-AD886FF5CEC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DE483-6EE5-418B-AC12-D7AFD61C8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715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DB12B-CC07-4495-96D6-F7433AA7901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C2DCE-4656-4CAE-863F-A9FA9A79A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656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E889D-5C0D-4492-A03F-C4DBF522943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43574-9839-437F-B7A4-310C93391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539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4041C-0734-4385-BC6A-6C962B96C2E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2FD1B-72B3-43E0-952D-342C6B98E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48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449419-C596-44EA-894C-F6DAC0CC97E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39505-A238-4CB7-8CF4-38553F561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495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C7871-0FAF-48C4-9877-33D839D51BC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B78F0-F720-404C-9784-372F1C083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547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F3361-7237-4E51-B0D3-A41ECFB1C82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A6C24-17A4-4C42-BAAE-DA0781E87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52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B9561-4BC5-4A7E-A946-EE512AEA9C1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8D969-7316-41AE-960A-85AD58C86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529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5360F13-2F02-41B9-85E0-471E3005133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166FFAA-10FE-4C50-B6F7-60765479F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68" r:id="rId2"/>
    <p:sldLayoutId id="2147483969" r:id="rId3"/>
    <p:sldLayoutId id="2147483970" r:id="rId4"/>
    <p:sldLayoutId id="2147483971" r:id="rId5"/>
    <p:sldLayoutId id="2147483972" r:id="rId6"/>
    <p:sldLayoutId id="2147483973" r:id="rId7"/>
    <p:sldLayoutId id="2147483977" r:id="rId8"/>
    <p:sldLayoutId id="2147483978" r:id="rId9"/>
    <p:sldLayoutId id="2147483974" r:id="rId10"/>
    <p:sldLayoutId id="21474839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04_02_32_INOVACE_04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600"/>
          </a:p>
          <a:p>
            <a:pPr eaLnBrk="1" hangingPunct="1"/>
            <a:r>
              <a:rPr lang="cs-CZ" sz="3800"/>
              <a:t>Zahájení podnikatelské činnosti</a:t>
            </a:r>
          </a:p>
          <a:p>
            <a:pPr algn="ctr" eaLnBrk="1" hangingPunct="1"/>
            <a:endParaRPr lang="cs-CZ" sz="240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>
                <a:solidFill>
                  <a:srgbClr val="000000"/>
                </a:solidFill>
                <a:cs typeface="Arial" charset="0"/>
              </a:rPr>
              <a:t>Anotace:</a:t>
            </a:r>
          </a:p>
          <a:p>
            <a:pPr algn="just" eaLnBrk="1" hangingPunct="1"/>
            <a:r>
              <a:rPr lang="cs-CZ" sz="2000">
                <a:solidFill>
                  <a:srgbClr val="000000"/>
                </a:solidFill>
                <a:cs typeface="Arial" charset="0"/>
              </a:rPr>
              <a:t>Prezentace seznamuje studenty s pojmy vlastnické a nájemní právo, které jsou spojeny s prostory k podnikání a informační a finanční podporou podnikání, kterou mohou podnikatelé získat v rámci ČR. </a:t>
            </a:r>
          </a:p>
          <a:p>
            <a:pPr algn="just" eaLnBrk="1" hangingPunct="1"/>
            <a:endParaRPr lang="cs-CZ" sz="2000" b="1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r>
              <a:rPr lang="cs-CZ" sz="2000" b="1">
                <a:solidFill>
                  <a:srgbClr val="000000"/>
                </a:solidFill>
                <a:cs typeface="Arial" charset="0"/>
              </a:rPr>
              <a:t>Klíčová slova: </a:t>
            </a:r>
          </a:p>
          <a:p>
            <a:pPr algn="just" eaLnBrk="1" hangingPunct="1"/>
            <a:r>
              <a:rPr lang="cs-CZ" sz="2000">
                <a:solidFill>
                  <a:srgbClr val="000000"/>
                </a:solidFill>
                <a:cs typeface="Arial" charset="0"/>
              </a:rPr>
              <a:t>Vlastnické právo, nájemní právo, prostory pro podnikání, podpora podnikání.</a:t>
            </a: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Prostory pro podnikání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Vlastnické právo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oprávnění věc držet a nakládat s ní dle svého uvážení (využívat, pronajímat, zničit, prodat apod.)</a:t>
            </a:r>
          </a:p>
          <a:p>
            <a:pPr marL="468000" lvl="1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věcné břemeno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(vlastnické právo majitele je omezeno ve prospěch jiné osoby)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nabytí vlastnického práva:</a:t>
            </a:r>
          </a:p>
          <a:p>
            <a:pPr marL="936000" lvl="1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koupí</a:t>
            </a:r>
          </a:p>
          <a:p>
            <a:pPr marL="936000" lvl="1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dědictvím</a:t>
            </a:r>
          </a:p>
          <a:p>
            <a:pPr marL="936000" lvl="1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rozhodnutím orgánu</a:t>
            </a:r>
          </a:p>
          <a:p>
            <a:pPr marL="936000" lvl="1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darováním</a:t>
            </a:r>
          </a:p>
          <a:p>
            <a:pPr marL="936000" lvl="1" indent="-360000" eaLnBrk="1" hangingPunct="1">
              <a:spcBef>
                <a:spcPct val="0"/>
              </a:spcBef>
              <a:buClrTx/>
              <a:buSzPct val="100000"/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z="440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nabytí můžeme rozdělit na:</a:t>
            </a:r>
          </a:p>
          <a:p>
            <a:pPr marL="936000" lvl="2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rabicPeriod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odvozené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právo přechází z původního majitele na nového majitele</a:t>
            </a:r>
          </a:p>
          <a:p>
            <a:pPr marL="936000" lvl="2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rabicPeriod"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původní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vzniká nový majitel (např. nechám si postavit dům na základě smlouvy o dílo)</a:t>
            </a:r>
          </a:p>
          <a:p>
            <a:pPr marL="0" indent="0" eaLnBrk="1" hangingPunct="1">
              <a:spcBef>
                <a:spcPct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Nájemní právo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právo využívat určitou nemovitost na základě nájemní smlouvy.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Rysy podnikatelských prostorů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Administrativa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kancelářské plochy:</a:t>
            </a:r>
          </a:p>
          <a:p>
            <a:pPr marL="936000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významu působnosti podniku</a:t>
            </a:r>
          </a:p>
          <a:p>
            <a:pPr marL="936000" indent="-360000" eaLnBrk="1" hangingPunct="1">
              <a:spcBef>
                <a:spcPct val="0"/>
              </a:spcBef>
              <a:buClrTx/>
              <a:buSzPct val="100000"/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= místní, regionální, národní význam</a:t>
            </a:r>
          </a:p>
          <a:p>
            <a:pPr marL="936000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 startAt="2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velikosti</a:t>
            </a:r>
          </a:p>
          <a:p>
            <a:pPr marL="936000" indent="0" eaLnBrk="1" hangingPunct="1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= malí uživatelé (do 500 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 střední uživatelé (500-1000 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 velcí uživatelé (nad 1000 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936000" indent="-360000" eaLnBrk="1" hangingPunct="1">
              <a:spcBef>
                <a:spcPct val="0"/>
              </a:spcBef>
              <a:buClrTx/>
              <a:buSzPct val="100000"/>
              <a:buFont typeface="+mj-lt"/>
              <a:buAutoNum type="alphaLcParenR" startAt="3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uživatelského vztahu</a:t>
            </a:r>
          </a:p>
          <a:p>
            <a:pPr marL="936000" indent="-360000" eaLnBrk="1" hangingPunct="1">
              <a:spcBef>
                <a:spcPct val="0"/>
              </a:spcBef>
              <a:buClrTx/>
              <a:buSzPct val="100000"/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= vlastník, nájemník</a:t>
            </a:r>
          </a:p>
          <a:p>
            <a:pPr marL="936000" indent="-36000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d) podle lokality</a:t>
            </a:r>
          </a:p>
          <a:p>
            <a:pPr marL="936000" indent="-36000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= centrální zóna, vnější okruh, periferie	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Průmyslové nemovitosti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určeny pro výrobu, montáž, skladování, výzkum apod.</a:t>
            </a:r>
          </a:p>
          <a:p>
            <a:pPr marL="0" indent="0" eaLnBrk="1" hangingPunct="1">
              <a:spcBef>
                <a:spcPct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Obchodní prostory</a:t>
            </a:r>
          </a:p>
          <a:p>
            <a:pPr marL="468000" indent="-3600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kamenné obchody x obchodní domy x obchodní centra.	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3200" smtClean="0">
                <a:latin typeface="Arial" charset="0"/>
                <a:cs typeface="Arial" charset="0"/>
              </a:rPr>
              <a:t>Umístění podnikatelských prostor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4136188"/>
              </p:ext>
            </p:extLst>
          </p:nvPr>
        </p:nvGraphicFramePr>
        <p:xfrm>
          <a:off x="714375" y="1714500"/>
          <a:ext cx="77152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Podpora podnikání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Informační podpora</a:t>
            </a:r>
          </a:p>
          <a:p>
            <a:pPr marL="527050" indent="-4572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vládní organizace:</a:t>
            </a:r>
          </a:p>
          <a:p>
            <a:pPr marL="1098550" lvl="2" indent="-4572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např.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CzechInvest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CzechTrade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Národní vzdělávací fond, Centrum pro regionální rozvoj ČR</a:t>
            </a:r>
          </a:p>
          <a:p>
            <a:pPr marL="527050" indent="-4572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nevládní organizace:</a:t>
            </a:r>
          </a:p>
          <a:p>
            <a:pPr marL="1098550" lvl="2" indent="-4572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Hospodářská komora, Agrární komora, Svaz obchodu ČR, Sdružení podnikatelů ČR</a:t>
            </a:r>
          </a:p>
          <a:p>
            <a:pPr marL="527050" indent="-4572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privátní organizace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z="440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Finanční podpora</a:t>
            </a:r>
          </a:p>
          <a:p>
            <a:pPr marL="527050" indent="-4572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vládní organizace:</a:t>
            </a:r>
          </a:p>
          <a:p>
            <a:pPr marL="1098550" lvl="2" indent="-4572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Českomoravská záruční a rozvojová banka, Česká exportní banka</a:t>
            </a:r>
          </a:p>
          <a:p>
            <a:pPr marL="527050" indent="-457200" eaLnBrk="1" hangingPunct="1">
              <a:spcBef>
                <a:spcPct val="0"/>
              </a:spcBef>
              <a:buClrTx/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privátní organizace:</a:t>
            </a:r>
          </a:p>
          <a:p>
            <a:pPr marL="1098550" lvl="2" indent="-457200" eaLnBrk="1" hangingPunct="1">
              <a:spcBef>
                <a:spcPct val="0"/>
              </a:spcBef>
              <a:buClrTx/>
              <a:buSzPct val="100000"/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banky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www.business.center.</a:t>
            </a:r>
            <a:r>
              <a:rPr lang="cs-CZ" dirty="0" err="1" smtClean="0">
                <a:latin typeface="Arial" charset="0"/>
                <a:cs typeface="Arial" charset="0"/>
              </a:rPr>
              <a:t>cz</a:t>
            </a:r>
            <a:r>
              <a:rPr lang="cs-CZ" dirty="0" smtClean="0">
                <a:latin typeface="Arial" charset="0"/>
                <a:cs typeface="Arial" charset="0"/>
              </a:rPr>
              <a:t>/business/</a:t>
            </a:r>
            <a:r>
              <a:rPr lang="cs-CZ" dirty="0" err="1" smtClean="0">
                <a:latin typeface="Arial" charset="0"/>
                <a:cs typeface="Arial" charset="0"/>
              </a:rPr>
              <a:t>pravo</a:t>
            </a:r>
            <a:r>
              <a:rPr lang="cs-CZ" dirty="0" smtClean="0">
                <a:latin typeface="Arial" charset="0"/>
                <a:cs typeface="Arial" charset="0"/>
              </a:rPr>
              <a:t>/</a:t>
            </a:r>
            <a:r>
              <a:rPr lang="cs-CZ" dirty="0" err="1" smtClean="0">
                <a:latin typeface="Arial" charset="0"/>
                <a:cs typeface="Arial" charset="0"/>
              </a:rPr>
              <a:t>zakony</a:t>
            </a: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424</TotalTime>
  <Words>352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Prostory pro podnikání </vt:lpstr>
      <vt:lpstr>Prezentace aplikace PowerPoint</vt:lpstr>
      <vt:lpstr>Rysy podnikatelských prostorů</vt:lpstr>
      <vt:lpstr>Prezentace aplikace PowerPoint</vt:lpstr>
      <vt:lpstr>Umístění podnikatelských prostor </vt:lpstr>
      <vt:lpstr>Podpora podnikání 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 Kandlerová</cp:lastModifiedBy>
  <cp:revision>54</cp:revision>
  <cp:lastPrinted>2012-07-16T05:40:38Z</cp:lastPrinted>
  <dcterms:created xsi:type="dcterms:W3CDTF">2011-04-17T19:50:20Z</dcterms:created>
  <dcterms:modified xsi:type="dcterms:W3CDTF">2013-01-09T07:47:52Z</dcterms:modified>
</cp:coreProperties>
</file>