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1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72F7F-08B9-4ED3-A86A-D246F853E27A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43F75-180C-4C3E-BC39-1658CE378A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81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257DB-141F-405F-B8F3-7916965DCABC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8B4F7-E8F4-4923-83F3-08768F390B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802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56B0D-078F-424C-B963-3945DF82CDA8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BC832-C2B2-40A9-A777-7E8A561A90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135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DA548-79E6-4794-B04A-6EA6624C7236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378B3-B89F-419E-BB58-A8067EC794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312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86428-6E82-4967-B45F-5C71F61C6F4F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5303D-9AEB-465D-ADED-A0A10EAF2C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771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FB00-38EB-468F-AEF9-337DDD471125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74673-9D38-4239-8018-552353F326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35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C34B8-2037-4565-99B8-8BB1A5103AB8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87713-E9EB-441A-96A1-A5F3D6C5CA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16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D9E33-0142-4094-8277-BEF3FBA73916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EA1F1-E4CE-42A5-891F-5794298940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0112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04561-6C9E-4E69-A75B-CA8CF999A2E8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977C4-C6D0-4AC6-AE5E-1336A196A4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8979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04066-D799-4BEA-B85B-A861E6B5422F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1C0DA-0AA7-4D38-A536-8BDC500B02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368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BF0DE-DBD5-4497-A9C6-5D7682C99441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A68F8-FD20-4A03-9CCB-D202BD2F15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868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10EBAB-1DBE-4332-8F0D-33965CC76D53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89F86F-0474-41C5-B4CB-8B94C38EED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upload.wikimedia.org/wikipedia/commons/2/2c/Micrococcus_mucilaginosis_01.png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c/cb/Paramecium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9/90/Trapka_velka_Paramecium_caudatum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8/Cyclops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upload.wikimedia.org/wikipedia/commons/c/c0/Daphnia_magna.pn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33845" y="2780928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>VY_52_INOVACE_55_Živočišný plankton-učební text</a:t>
            </a:r>
          </a:p>
        </p:txBody>
      </p:sp>
      <p:sp>
        <p:nvSpPr>
          <p:cNvPr id="2051" name="Obdélník 4"/>
          <p:cNvSpPr>
            <a:spLocks noChangeArrowheads="1"/>
          </p:cNvSpPr>
          <p:nvPr/>
        </p:nvSpPr>
        <p:spPr bwMode="auto">
          <a:xfrm>
            <a:off x="721591" y="1772816"/>
            <a:ext cx="7848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400" dirty="0"/>
              <a:t>Základní škola a Mateřská škola Choustník, okres Tábor</a:t>
            </a:r>
            <a:endParaRPr lang="cs-CZ" sz="2400" dirty="0">
              <a:latin typeface="Calibri" pitchFamily="34" charset="0"/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545" y="5301208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Micrococcus mucilaginosis 01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420938"/>
            <a:ext cx="6210300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ovéPole 2"/>
          <p:cNvSpPr txBox="1">
            <a:spLocks noChangeArrowheads="1"/>
          </p:cNvSpPr>
          <p:nvPr/>
        </p:nvSpPr>
        <p:spPr bwMode="auto">
          <a:xfrm>
            <a:off x="6011863" y="6524625"/>
            <a:ext cx="21605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Calibri" pitchFamily="34" charset="0"/>
              </a:rPr>
              <a:t>Obr.1</a:t>
            </a:r>
          </a:p>
        </p:txBody>
      </p:sp>
      <p:sp>
        <p:nvSpPr>
          <p:cNvPr id="3076" name="TextovéPole 3"/>
          <p:cNvSpPr txBox="1">
            <a:spLocks noChangeArrowheads="1"/>
          </p:cNvSpPr>
          <p:nvPr/>
        </p:nvSpPr>
        <p:spPr bwMode="auto">
          <a:xfrm>
            <a:off x="395288" y="260350"/>
            <a:ext cx="9793287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u="sng">
                <a:latin typeface="Calibri" pitchFamily="34" charset="0"/>
              </a:rPr>
              <a:t>ŽIVOČIŠNÝ PLANKTON: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Závislý na organických živinách</a:t>
            </a:r>
            <a:endParaRPr lang="cs-CZ" sz="2400" b="1">
              <a:latin typeface="Calibri" pitchFamily="34" charset="0"/>
            </a:endParaRPr>
          </a:p>
          <a:p>
            <a:pPr eaLnBrk="1" hangingPunct="1"/>
            <a:r>
              <a:rPr lang="cs-CZ" sz="2400" b="1">
                <a:latin typeface="Calibri" pitchFamily="34" charset="0"/>
              </a:rPr>
              <a:t>VODNÍ BAKTERIE: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Rozkládají zbytky organických látek= čistí vodu</a:t>
            </a:r>
          </a:p>
          <a:p>
            <a:pPr eaLnBrk="1" hangingPunct="1"/>
            <a:r>
              <a:rPr lang="cs-CZ" sz="2400" b="1">
                <a:latin typeface="Calibri" pitchFamily="34" charset="0"/>
              </a:rPr>
              <a:t>!! Některé  jsou původci nemocí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2"/>
          <p:cNvSpPr txBox="1">
            <a:spLocks noChangeArrowheads="1"/>
          </p:cNvSpPr>
          <p:nvPr/>
        </p:nvSpPr>
        <p:spPr bwMode="auto">
          <a:xfrm>
            <a:off x="395288" y="549275"/>
            <a:ext cx="8964612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u="sng">
                <a:latin typeface="Calibri" pitchFamily="34" charset="0"/>
              </a:rPr>
              <a:t>PRVOCI: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Jednobuněční živočichové= nemají chloroplast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Pohyb- pomocí brv či bičíků, nebo přeléváním cytoplazmy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Živí se řasami, bakteriemi, jinými prvoky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Dýchání- celým povrchem</a:t>
            </a:r>
          </a:p>
          <a:p>
            <a:pPr eaLnBrk="1" hangingPunct="1">
              <a:buFont typeface="Arial" charset="0"/>
              <a:buChar char="•"/>
            </a:pPr>
            <a:endParaRPr lang="cs-CZ" sz="2400">
              <a:latin typeface="Calibri" pitchFamily="34" charset="0"/>
            </a:endParaRPr>
          </a:p>
          <a:p>
            <a:pPr eaLnBrk="1" hangingPunct="1"/>
            <a:r>
              <a:rPr lang="cs-CZ" sz="2400" b="1" u="sng">
                <a:latin typeface="Calibri" pitchFamily="34" charset="0"/>
              </a:rPr>
              <a:t>1.Trepka velká: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Pohyb- brvy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Množení pohlavní-výměna jadérka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		nepohlavní-dělením</a:t>
            </a:r>
          </a:p>
          <a:p>
            <a:pPr eaLnBrk="1" hangingPunct="1"/>
            <a:r>
              <a:rPr lang="cs-CZ" sz="2400">
                <a:latin typeface="Calibri" pitchFamily="34" charset="0"/>
              </a:rPr>
              <a:t>Cysta= obal, který umožní přežít sucho</a:t>
            </a:r>
          </a:p>
        </p:txBody>
      </p:sp>
      <p:pic>
        <p:nvPicPr>
          <p:cNvPr id="4099" name="Picture 2" descr="Soubor:Parameciu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420938"/>
            <a:ext cx="3667125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ovéPole 7"/>
          <p:cNvSpPr txBox="1">
            <a:spLocks noChangeArrowheads="1"/>
          </p:cNvSpPr>
          <p:nvPr/>
        </p:nvSpPr>
        <p:spPr bwMode="auto">
          <a:xfrm>
            <a:off x="5435600" y="6381750"/>
            <a:ext cx="28813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Calibri" pitchFamily="34" charset="0"/>
              </a:rPr>
              <a:t>Obr.2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Trapka velka Paramecium caudatu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0"/>
            <a:ext cx="4940300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ovéPole 2"/>
          <p:cNvSpPr txBox="1">
            <a:spLocks noChangeArrowheads="1"/>
          </p:cNvSpPr>
          <p:nvPr/>
        </p:nvSpPr>
        <p:spPr bwMode="auto">
          <a:xfrm>
            <a:off x="3779838" y="6453188"/>
            <a:ext cx="33131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Calibri" pitchFamily="34" charset="0"/>
              </a:rPr>
              <a:t>Obr.3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765175"/>
            <a:ext cx="7343775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  <a:cs typeface="+mn-cs"/>
              </a:rPr>
              <a:t>2. </a:t>
            </a:r>
            <a:r>
              <a:rPr lang="cs-CZ" sz="2400" b="1" u="sng" dirty="0">
                <a:latin typeface="+mn-lt"/>
                <a:cs typeface="+mn-cs"/>
              </a:rPr>
              <a:t>Měňavka velká: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Pohyb- přeléváním cytoplazmy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Potrava- panožky obklopí bakterii a pohltí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+mn-lt"/>
              <a:cs typeface="+mn-cs"/>
            </a:endParaRPr>
          </a:p>
        </p:txBody>
      </p:sp>
      <p:pic>
        <p:nvPicPr>
          <p:cNvPr id="6147" name="Picture 2" descr="http://upload.wikimedia.org/wikipedia/commons/3/3f/Wilson1900Fig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708275"/>
            <a:ext cx="505460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ovéPole 4"/>
          <p:cNvSpPr txBox="1">
            <a:spLocks noChangeArrowheads="1"/>
          </p:cNvSpPr>
          <p:nvPr/>
        </p:nvSpPr>
        <p:spPr bwMode="auto">
          <a:xfrm>
            <a:off x="7740650" y="2492375"/>
            <a:ext cx="1223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Calibri" pitchFamily="34" charset="0"/>
              </a:rPr>
              <a:t>Obr.4</a:t>
            </a:r>
          </a:p>
        </p:txBody>
      </p:sp>
      <p:sp>
        <p:nvSpPr>
          <p:cNvPr id="6149" name="TextovéPole 5"/>
          <p:cNvSpPr txBox="1">
            <a:spLocks noChangeArrowheads="1"/>
          </p:cNvSpPr>
          <p:nvPr/>
        </p:nvSpPr>
        <p:spPr bwMode="auto">
          <a:xfrm>
            <a:off x="611188" y="2565400"/>
            <a:ext cx="266541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>
                <a:latin typeface="Calibri" pitchFamily="34" charset="0"/>
              </a:rPr>
              <a:t>Panožky</a:t>
            </a:r>
          </a:p>
          <a:p>
            <a:pPr eaLnBrk="1" hangingPunct="1"/>
            <a:endParaRPr lang="cs-CZ" sz="2400" b="1">
              <a:latin typeface="Calibri" pitchFamily="34" charset="0"/>
            </a:endParaRPr>
          </a:p>
          <a:p>
            <a:pPr eaLnBrk="1" hangingPunct="1"/>
            <a:r>
              <a:rPr lang="cs-CZ" sz="2400" b="1">
                <a:latin typeface="Calibri" pitchFamily="34" charset="0"/>
              </a:rPr>
              <a:t>Jádro</a:t>
            </a:r>
          </a:p>
          <a:p>
            <a:pPr eaLnBrk="1" hangingPunct="1"/>
            <a:endParaRPr lang="cs-CZ" sz="2400" b="1">
              <a:latin typeface="Calibri" pitchFamily="34" charset="0"/>
            </a:endParaRPr>
          </a:p>
          <a:p>
            <a:pPr eaLnBrk="1" hangingPunct="1"/>
            <a:r>
              <a:rPr lang="cs-CZ" sz="2400" b="1">
                <a:latin typeface="Calibri" pitchFamily="34" charset="0"/>
              </a:rPr>
              <a:t>Potravní vakuola</a:t>
            </a: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1979613" y="2852738"/>
            <a:ext cx="5472112" cy="792162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1835150" y="3573463"/>
            <a:ext cx="5472113" cy="1871662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3132138" y="4292600"/>
            <a:ext cx="3384550" cy="1008063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6/69/Rotif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22479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4" descr="Soubor:Cyclop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800" y="188913"/>
            <a:ext cx="56642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ovéPole 3"/>
          <p:cNvSpPr txBox="1">
            <a:spLocks noChangeArrowheads="1"/>
          </p:cNvSpPr>
          <p:nvPr/>
        </p:nvSpPr>
        <p:spPr bwMode="auto">
          <a:xfrm>
            <a:off x="468313" y="2060575"/>
            <a:ext cx="19431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Calibri" pitchFamily="34" charset="0"/>
              </a:rPr>
              <a:t>Obr.6</a:t>
            </a:r>
          </a:p>
          <a:p>
            <a:pPr eaLnBrk="1" hangingPunct="1"/>
            <a:endParaRPr lang="cs-CZ">
              <a:latin typeface="Calibri" pitchFamily="34" charset="0"/>
            </a:endParaRPr>
          </a:p>
          <a:p>
            <a:pPr eaLnBrk="1" hangingPunct="1"/>
            <a:r>
              <a:rPr lang="cs-CZ" sz="2400" b="1" u="sng">
                <a:latin typeface="Calibri" pitchFamily="34" charset="0"/>
              </a:rPr>
              <a:t>Vířníci</a:t>
            </a:r>
            <a:r>
              <a:rPr lang="cs-CZ" sz="2400">
                <a:latin typeface="Calibri" pitchFamily="34" charset="0"/>
              </a:rPr>
              <a:t>:</a:t>
            </a: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419475" y="4797425"/>
            <a:ext cx="54006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Calibri" pitchFamily="34" charset="0"/>
              </a:rPr>
              <a:t>Obr.7</a:t>
            </a:r>
          </a:p>
          <a:p>
            <a:pPr eaLnBrk="1" hangingPunct="1"/>
            <a:r>
              <a:rPr lang="cs-CZ" sz="2400" b="1" u="sng">
                <a:latin typeface="Calibri" pitchFamily="34" charset="0"/>
              </a:rPr>
              <a:t>Buchanka</a:t>
            </a:r>
            <a:r>
              <a:rPr lang="cs-CZ" sz="2400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Daphnia magna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62075"/>
            <a:ext cx="762000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ovéPole 2"/>
          <p:cNvSpPr txBox="1">
            <a:spLocks noChangeArrowheads="1"/>
          </p:cNvSpPr>
          <p:nvPr/>
        </p:nvSpPr>
        <p:spPr bwMode="auto">
          <a:xfrm>
            <a:off x="7380288" y="981075"/>
            <a:ext cx="1439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Calibri" pitchFamily="34" charset="0"/>
              </a:rPr>
              <a:t>Obr.8</a:t>
            </a:r>
          </a:p>
        </p:txBody>
      </p:sp>
      <p:sp>
        <p:nvSpPr>
          <p:cNvPr id="8196" name="TextovéPole 3"/>
          <p:cNvSpPr txBox="1">
            <a:spLocks noChangeArrowheads="1"/>
          </p:cNvSpPr>
          <p:nvPr/>
        </p:nvSpPr>
        <p:spPr bwMode="auto">
          <a:xfrm>
            <a:off x="179388" y="620713"/>
            <a:ext cx="3168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 u="sng">
                <a:latin typeface="Calibri" pitchFamily="34" charset="0"/>
              </a:rPr>
              <a:t>Perloočka: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611188" y="765175"/>
            <a:ext cx="813752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>
                <a:latin typeface="Calibri" pitchFamily="34" charset="0"/>
              </a:rPr>
              <a:t>Zdroje obrázků: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Obr.1http://cs.wikipedia.org/wiki/Soubor:Micrococcus_mucilaginosis_01.png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Obr.2-http://cs.wikipedia.org/wiki/Soubor:Paramecium.jpg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Obr.3-http://cs.wikipedia.org/wiki/Soubor:Trapka_velka_Paramecium_caudatum.jpg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Obr.4-http://upload.wikimedia.org/wikipedia/commons/3/3f/Wilson1900Fig3.jpg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Obr.5-http://cs.wikipedia.org/wiki/Soubor:Ctenophore_-_Bolinopsis_infundibulum.jpg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Obr.6-http://upload.wikimedia.org/wikipedia/commons/6/69/Rotifer.jpg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Obr.7-http://cs.wikipedia.org/wiki/Soubor:Cyclops.JPG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Obr.8-http://cs.wikipedia.org/wiki/Soubor:Daphnia_magna.png</a:t>
            </a:r>
          </a:p>
          <a:p>
            <a:pPr eaLnBrk="1" hangingPunct="1"/>
            <a:endParaRPr lang="cs-CZ" sz="1200">
              <a:latin typeface="Calibri" pitchFamily="34" charset="0"/>
            </a:endParaRPr>
          </a:p>
          <a:p>
            <a:pPr eaLnBrk="1" hangingPunct="1"/>
            <a:endParaRPr lang="cs-CZ" sz="1200">
              <a:latin typeface="Calibri" pitchFamily="34" charset="0"/>
            </a:endParaRPr>
          </a:p>
          <a:p>
            <a:pPr eaLnBrk="1" hangingPunct="1"/>
            <a:endParaRPr lang="cs-CZ" sz="1200">
              <a:latin typeface="Calibri" pitchFamily="34" charset="0"/>
            </a:endParaRPr>
          </a:p>
          <a:p>
            <a:pPr eaLnBrk="1" hangingPunct="1"/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126</Words>
  <Application>Microsoft Office PowerPoint</Application>
  <PresentationFormat>Předvádění na obrazovce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VY_52_INOVACE_55_Živočišný plankton-učební text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EU-05.02.43</dc:title>
  <dc:creator>Hercík</dc:creator>
  <cp:lastModifiedBy>Hercíková</cp:lastModifiedBy>
  <cp:revision>11</cp:revision>
  <dcterms:created xsi:type="dcterms:W3CDTF">2011-03-20T15:57:44Z</dcterms:created>
  <dcterms:modified xsi:type="dcterms:W3CDTF">2011-06-29T20:02:47Z</dcterms:modified>
</cp:coreProperties>
</file>