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6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5C667-796C-4FA5-8979-B9293DD08637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A35DB6-C000-4B57-9588-781ABC3C3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400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A35DB6-C000-4B57-9588-781ABC3C377C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394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C2B380-E676-4B71-AAA0-0A2A5EAA57B4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B102E-CE7D-49EF-A4B9-865ACF7B0E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293367"/>
      </p:ext>
    </p:extLst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36AB49-0839-4C08-B492-89D724F2EA77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D9B77-EE31-48BF-895F-25BB037B6D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01719"/>
      </p:ext>
    </p:extLst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B57BD4-98A3-4607-8ACC-024DAD2721D3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98962-6874-4DF5-88F6-E9E63EECF5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596900"/>
      </p:ext>
    </p:extLst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C6AE0-C752-42F9-B510-C294DF93ADA0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6CE944-223A-4153-AB68-38ED094002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796995"/>
      </p:ext>
    </p:extLst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98D00-CF5D-4D59-A5B3-B7A12B05AD39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1E59-7C1B-4272-B2C1-F81C54B705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973171"/>
      </p:ext>
    </p:extLst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E78E52-609C-4906-9C4E-73D4EC1868D7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F29DB-520C-4E3C-963B-779BE9EC54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95942"/>
      </p:ext>
    </p:extLst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8E62C-D868-447A-80C7-EA2F4C71826A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5A1B08-F83A-4A7B-91FF-E02949249C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623015"/>
      </p:ext>
    </p:extLst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12A850-555D-4AA5-83C9-0DE5D7E77182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5D8EF8-1D34-4E7E-A0A2-38408D6DC3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586228"/>
      </p:ext>
    </p:extLst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A4AE0-1EFD-4945-8C66-FC36CB14E517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42DB4-E48C-4807-B78C-1E1764FB92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979184"/>
      </p:ext>
    </p:extLst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7BCDD5-3D85-4DF6-B462-5AEF61B022B9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65437D-3E54-4A3C-BBFC-DCE566FD4A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09145"/>
      </p:ext>
    </p:extLst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11E9E-F794-433B-82EF-F449F8B1B858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C69809-2363-4D91-8703-C1215A249F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256332"/>
      </p:ext>
    </p:extLst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841F7F8-D1DA-4D1A-9496-EF6340C9BCD9}" type="datetimeFigureOut">
              <a:rPr lang="cs-CZ"/>
              <a:pPr>
                <a:defRPr/>
              </a:pPr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0A6AF6F-2861-46D2-A1EF-19C2378916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randomBar dir="vert"/>
    <p:sndAc>
      <p:stSnd>
        <p:snd r:embed="rId13" name="chimes.wav"/>
      </p:stSnd>
    </p:sndAc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4/%C5%B9rebak_1.jpg" TargetMode="External"/><Relationship Id="rId13" Type="http://schemas.openxmlformats.org/officeDocument/2006/relationships/hyperlink" Target="http://upload.wikimedia.org/wikipedia/commons/8/8f/Musca_domestica_September_2007-1.jpg" TargetMode="External"/><Relationship Id="rId18" Type="http://schemas.openxmlformats.org/officeDocument/2006/relationships/hyperlink" Target="http://upload.wikimedia.org/wikipedia/commons/2/24/Landsvale.jpg" TargetMode="External"/><Relationship Id="rId26" Type="http://schemas.openxmlformats.org/officeDocument/2006/relationships/hyperlink" Target="http://upload.wikimedia.org/wikipedia/commons/5/52/Megalamphodussweglesi01.jpg" TargetMode="External"/><Relationship Id="rId3" Type="http://schemas.openxmlformats.org/officeDocument/2006/relationships/hyperlink" Target="http://upload.wikimedia.org/wikipedia/commons/0/06/Hen_with_chickens_in_native_breeding.jpg" TargetMode="External"/><Relationship Id="rId21" Type="http://schemas.openxmlformats.org/officeDocument/2006/relationships/hyperlink" Target="http://upload.wikimedia.org/wikipedia/commons/c/c0/Turdus_merula_050529.jpg" TargetMode="External"/><Relationship Id="rId34" Type="http://schemas.openxmlformats.org/officeDocument/2006/relationships/hyperlink" Target="http://upload.wikimedia.org/wikipedia/commons/e/ed/Talpa_europaea_MHNT.jpg" TargetMode="External"/><Relationship Id="rId7" Type="http://schemas.openxmlformats.org/officeDocument/2006/relationships/hyperlink" Target="http://upload.wikimedia.org/wikipedia/commons/3/39/Irish_Goat.jpg" TargetMode="External"/><Relationship Id="rId12" Type="http://schemas.openxmlformats.org/officeDocument/2006/relationships/hyperlink" Target="http://upload.wikimedia.org/wikipedia/commons/5/51/Apis_mellifera_bi.jpg" TargetMode="External"/><Relationship Id="rId17" Type="http://schemas.openxmlformats.org/officeDocument/2006/relationships/hyperlink" Target="http://upload.wikimedia.org/wikipedia/commons/3/31/Aedes_albopictus_on_human_skin.jpg" TargetMode="External"/><Relationship Id="rId25" Type="http://schemas.openxmlformats.org/officeDocument/2006/relationships/hyperlink" Target="http://upload.wikimedia.org/wikipedia/commons/9/9e/Koenigspython_mokros.jpg" TargetMode="External"/><Relationship Id="rId33" Type="http://schemas.openxmlformats.org/officeDocument/2006/relationships/hyperlink" Target="http://upload.wikimedia.org/wikipedia/commons/0/0a/Catflea_small.jpg" TargetMode="External"/><Relationship Id="rId2" Type="http://schemas.openxmlformats.org/officeDocument/2006/relationships/audio" Target="../media/audio1.wav"/><Relationship Id="rId16" Type="http://schemas.openxmlformats.org/officeDocument/2006/relationships/hyperlink" Target="http://upload.wikimedia.org/wikipedia/commons/7/73/Pi%C3%A9ride_du_chou.JPG" TargetMode="External"/><Relationship Id="rId20" Type="http://schemas.openxmlformats.org/officeDocument/2006/relationships/hyperlink" Target="http://upload.wikimedia.org/wikipedia/commons/a/a4/Blue_Rock_Pigeon_I2_IMG_7877.jpg" TargetMode="External"/><Relationship Id="rId29" Type="http://schemas.openxmlformats.org/officeDocument/2006/relationships/hyperlink" Target="http://upload.wikimedia.org/wikipedia/commons/f/f1/Kaninchen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5/59/Sow_with_piglet.jpg" TargetMode="External"/><Relationship Id="rId11" Type="http://schemas.openxmlformats.org/officeDocument/2006/relationships/hyperlink" Target="http://upload.wikimedia.org/wikipedia/commons/6/66/Marbled_Teal_(Marmaronetta_angustirostris)_RWD2.jpg" TargetMode="External"/><Relationship Id="rId24" Type="http://schemas.openxmlformats.org/officeDocument/2006/relationships/hyperlink" Target="http://upload.wikimedia.org/wikipedia/commons/d/d9/Chameleon02.jpg" TargetMode="External"/><Relationship Id="rId32" Type="http://schemas.openxmlformats.org/officeDocument/2006/relationships/hyperlink" Target="http://upload.wikimedia.org/wikipedia/commons/1/15/WildRat.jpg" TargetMode="External"/><Relationship Id="rId5" Type="http://schemas.openxmlformats.org/officeDocument/2006/relationships/hyperlink" Target="http://upload.wikimedia.org/wikipedia/commons/d/d4/Cow_with_calf.jpg" TargetMode="External"/><Relationship Id="rId15" Type="http://schemas.openxmlformats.org/officeDocument/2006/relationships/hyperlink" Target="http://upload.wikimedia.org/wikipedia/commons/2/24/Vespula_germanica.jpg" TargetMode="External"/><Relationship Id="rId23" Type="http://schemas.openxmlformats.org/officeDocument/2006/relationships/hyperlink" Target="http://upload.wikimedia.org/wikipedia/commons/2/21/Melopsittacus_undulatus.jpg" TargetMode="External"/><Relationship Id="rId28" Type="http://schemas.openxmlformats.org/officeDocument/2006/relationships/hyperlink" Target="http://upload.wikimedia.org/wikipedia/commons/8/8e/So_shy_Mini_Lop.jpg" TargetMode="External"/><Relationship Id="rId10" Type="http://schemas.openxmlformats.org/officeDocument/2006/relationships/hyperlink" Target="http://upload.wikimedia.org/wikipedia/commons/c/ca/Krocan_a_slepice_(01).jpg" TargetMode="External"/><Relationship Id="rId19" Type="http://schemas.openxmlformats.org/officeDocument/2006/relationships/hyperlink" Target="http://upload.wikimedia.org/wikipedia/commons/0/0d/Etourneau_DSC01833.JPG" TargetMode="External"/><Relationship Id="rId31" Type="http://schemas.openxmlformats.org/officeDocument/2006/relationships/hyperlink" Target="http://upload.wikimedia.org/wikipedia/commons/a/ab/House_mouse.jpg" TargetMode="External"/><Relationship Id="rId4" Type="http://schemas.openxmlformats.org/officeDocument/2006/relationships/hyperlink" Target="http://upload.wikimedia.org/wikipedia/commons/thumb/2/2c/Flock_of_sheep.jpg/394px-Flock_of_sheep.jpg" TargetMode="External"/><Relationship Id="rId9" Type="http://schemas.openxmlformats.org/officeDocument/2006/relationships/hyperlink" Target="http://upload.wikimedia.org/wikipedia/commons/7/75/Gooses.jpg" TargetMode="External"/><Relationship Id="rId14" Type="http://schemas.openxmlformats.org/officeDocument/2006/relationships/hyperlink" Target="http://upload.wikimedia.org/wikipedia/commons/7/78/Lady_beetle.jpg" TargetMode="External"/><Relationship Id="rId22" Type="http://schemas.openxmlformats.org/officeDocument/2006/relationships/hyperlink" Target="http://upload.wikimedia.org/wikipedia/commons/5/5d/Mor%C4%8De.jpg" TargetMode="External"/><Relationship Id="rId27" Type="http://schemas.openxmlformats.org/officeDocument/2006/relationships/hyperlink" Target="http://upload.wikimedia.org/wikipedia/commons/f/f3/Furets_albinos_champagne_et_zibeline_sable.jpg" TargetMode="External"/><Relationship Id="rId30" Type="http://schemas.openxmlformats.org/officeDocument/2006/relationships/hyperlink" Target="http://upload.wikimedia.org/wikipedia/commons/a/a6/AgamaSinaita01_ST_10_edit.jpg" TargetMode="External"/><Relationship Id="rId35" Type="http://schemas.openxmlformats.org/officeDocument/2006/relationships/hyperlink" Target="http://upload.wikimedia.org/wikipedia/commons/6/64/Monomorium_pharaonis_casent0005782_profile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3463215"/>
              </p:ext>
            </p:extLst>
          </p:nvPr>
        </p:nvGraphicFramePr>
        <p:xfrm>
          <a:off x="928688" y="500063"/>
          <a:ext cx="7215187" cy="4920481"/>
        </p:xfrm>
        <a:graphic>
          <a:graphicData uri="http://schemas.openxmlformats.org/drawingml/2006/table">
            <a:tbl>
              <a:tblPr/>
              <a:tblGrid>
                <a:gridCol w="3006725"/>
                <a:gridCol w="4208462"/>
              </a:tblGrid>
              <a:tr h="22542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542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Lenka Lehká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542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542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VY_32_INOVACE_III.PR10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542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6. 1. 2013</a:t>
                      </a: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542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542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Přírodověda</a:t>
                      </a: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 lidských obydlí - živočichové</a:t>
                      </a: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542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 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4700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Výukový materiál seznamuje žáky s  živočichy, kteří se vyskytují převážně poblíž lidských obydlí.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3905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je vhodný pro frontální výuku a na závěr pro práci jednotlivců, dvojic, či skupiny.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5425">
                <a:tc gridSpan="2"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včetně vložených fotografií, není-li uvedeno jinak, je Lenka Lehká.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62063">
                <a:tc gridSpan="2"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marL="53869" marR="53869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92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938" y="4293096"/>
            <a:ext cx="5407025" cy="103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lgerian" pitchFamily="82" charset="0"/>
              </a:rPr>
              <a:t>U lidských obydlí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Živočichové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00125" y="274638"/>
            <a:ext cx="7686675" cy="5111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 smtClean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Některé živočichy si kolem sebe člověk záměrně chová, jiní se k člověku přiřadili díky výhodám, které jim žití vedle lidské společnosti přináší.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U lidských obydlí najdeme nejen škůdce a divoká zvířata, která se k člověku přiřadila sama, ale také zvířata, která si člověk vyšlechtil pro svoji zábavu a užitek.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Hospodářská a užitková zvířata</a:t>
            </a:r>
          </a:p>
        </p:txBody>
      </p:sp>
      <p:pic>
        <p:nvPicPr>
          <p:cNvPr id="5124" name="Picture 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4143375"/>
            <a:ext cx="3352800" cy="2289175"/>
          </a:xfrm>
          <a:noFill/>
        </p:spPr>
      </p:pic>
      <p:pic>
        <p:nvPicPr>
          <p:cNvPr id="512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1000125"/>
            <a:ext cx="1785937" cy="271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25" y="4429125"/>
            <a:ext cx="3121025" cy="1935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75" y="785813"/>
            <a:ext cx="2284413" cy="3046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571500" y="3714750"/>
            <a:ext cx="1411288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Ovce domácí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357313" y="6357938"/>
            <a:ext cx="1244600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Tur domácí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929313" y="6357938"/>
            <a:ext cx="1458912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Prase domácí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215188" y="3786188"/>
            <a:ext cx="630237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Koza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898904" y="3601522"/>
            <a:ext cx="5556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Kůň</a:t>
            </a:r>
            <a:endParaRPr lang="cs-CZ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528585"/>
            <a:ext cx="2809875" cy="2101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528" y="188640"/>
            <a:ext cx="2857500" cy="2144713"/>
          </a:xfrm>
          <a:noFill/>
        </p:spPr>
      </p:pic>
      <p:pic>
        <p:nvPicPr>
          <p:cNvPr id="6147" name="Picture 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01378" y="304006"/>
            <a:ext cx="2968625" cy="2225675"/>
          </a:xfrm>
          <a:noFill/>
        </p:spPr>
      </p:pic>
      <p:pic>
        <p:nvPicPr>
          <p:cNvPr id="614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296597"/>
            <a:ext cx="3048000" cy="2071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1506" y="4207696"/>
            <a:ext cx="2881313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945614" y="2344737"/>
            <a:ext cx="1266825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Kur domácí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444208" y="2529681"/>
            <a:ext cx="1570038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Krůta a krocan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827584" y="6334450"/>
            <a:ext cx="1412875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Husa domácí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572250" y="6334450"/>
            <a:ext cx="1139825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Kachnička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1379" y="2204864"/>
            <a:ext cx="2573337" cy="192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615" y="4052915"/>
            <a:ext cx="15668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85750" y="0"/>
            <a:ext cx="8229600" cy="8683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Hmyz</a:t>
            </a:r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7171" name="Picture 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857250"/>
            <a:ext cx="2824163" cy="2227263"/>
          </a:xfrm>
          <a:noFill/>
        </p:spPr>
      </p:pic>
      <p:pic>
        <p:nvPicPr>
          <p:cNvPr id="7172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" y="3929063"/>
            <a:ext cx="2784475" cy="217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13" y="3714750"/>
            <a:ext cx="2500312" cy="250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6438" y="3929063"/>
            <a:ext cx="3121025" cy="203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Picture 7" descr="http://upload.wikimedia.org/wikipedia/commons/7/78/Lady_beetle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38" y="1071563"/>
            <a:ext cx="3000375" cy="193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50" y="785813"/>
            <a:ext cx="3000375" cy="2249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428625" y="3071813"/>
            <a:ext cx="1868488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Včela medonosná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42938" y="6072188"/>
            <a:ext cx="1720850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Moucha domácí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429000" y="3000375"/>
            <a:ext cx="2190750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Slunéčko sedmitečné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000500" y="6215063"/>
            <a:ext cx="639763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Vosa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858000" y="5929313"/>
            <a:ext cx="814388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Komár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786563" y="3000375"/>
            <a:ext cx="1457325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Bělásek zelný</a:t>
            </a:r>
          </a:p>
        </p:txBody>
      </p:sp>
    </p:spTree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85750" y="0"/>
            <a:ext cx="8229600" cy="7254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Ptáci</a:t>
            </a:r>
          </a:p>
        </p:txBody>
      </p:sp>
      <p:pic>
        <p:nvPicPr>
          <p:cNvPr id="8195" name="Picture 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8625" y="1000125"/>
            <a:ext cx="3357563" cy="2147888"/>
          </a:xfrm>
          <a:noFill/>
        </p:spPr>
      </p:pic>
      <p:pic>
        <p:nvPicPr>
          <p:cNvPr id="819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0" y="928688"/>
            <a:ext cx="3424238" cy="228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9188" y="3786188"/>
            <a:ext cx="3286125" cy="246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3714750"/>
            <a:ext cx="3357562" cy="251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428750" y="3143250"/>
            <a:ext cx="1111250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Vlaštovka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143625" y="3214688"/>
            <a:ext cx="852488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Špaček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215063" y="6215063"/>
            <a:ext cx="757237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Holub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714500" y="6215063"/>
            <a:ext cx="522288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Kos</a:t>
            </a:r>
          </a:p>
        </p:txBody>
      </p:sp>
    </p:spTree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6540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Mazlíčci</a:t>
            </a:r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9219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642938"/>
            <a:ext cx="2928938" cy="2197100"/>
          </a:xfrm>
          <a:noFill/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2313" y="3786188"/>
            <a:ext cx="3341687" cy="250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6" descr="http://upload.wikimedia.org/wikipedia/commons/5/5d/Mor%C4%8D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6438" y="642938"/>
            <a:ext cx="3357562" cy="251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7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00375" y="1928813"/>
            <a:ext cx="2613025" cy="2965450"/>
          </a:xfrm>
          <a:noFill/>
        </p:spPr>
      </p:pic>
      <p:pic>
        <p:nvPicPr>
          <p:cNvPr id="9223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29063"/>
            <a:ext cx="2857500" cy="2398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42938" y="2857500"/>
            <a:ext cx="1501775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Kočka domácí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215188" y="6286500"/>
            <a:ext cx="511175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Pes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072313" y="3143250"/>
            <a:ext cx="793750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Morče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000500" y="4857750"/>
            <a:ext cx="782638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Fretky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928688" y="6286500"/>
            <a:ext cx="933450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Králíček</a:t>
            </a:r>
          </a:p>
        </p:txBody>
      </p:sp>
    </p:spTree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65405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Exotická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zvířata</a:t>
            </a:r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43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43563" y="3786188"/>
            <a:ext cx="2047875" cy="2611437"/>
          </a:xfrm>
          <a:noFill/>
        </p:spPr>
      </p:pic>
      <p:pic>
        <p:nvPicPr>
          <p:cNvPr id="10244" name="Picture 4" descr="http://upload.wikimedia.org/wikipedia/commons/d/d9/Chameleon0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5063" y="785813"/>
            <a:ext cx="2786062" cy="2552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6" descr="http://upload.wikimedia.org/wikipedia/commons/9/9e/Koenigspython_mokro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3571875"/>
            <a:ext cx="3500437" cy="263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Picture 7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357563" y="785813"/>
            <a:ext cx="2643187" cy="2200275"/>
          </a:xfrm>
          <a:noFill/>
        </p:spPr>
      </p:pic>
      <p:sp>
        <p:nvSpPr>
          <p:cNvPr id="9" name="Obdélník 8"/>
          <p:cNvSpPr/>
          <p:nvPr/>
        </p:nvSpPr>
        <p:spPr>
          <a:xfrm>
            <a:off x="4286250" y="3000375"/>
            <a:ext cx="969963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Rybičky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 </a:t>
            </a:r>
          </a:p>
        </p:txBody>
      </p:sp>
      <p:pic>
        <p:nvPicPr>
          <p:cNvPr id="10248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" y="785813"/>
            <a:ext cx="2952750" cy="2214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1643063" y="6215063"/>
            <a:ext cx="750887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Krajta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143750" y="3357563"/>
            <a:ext cx="1265238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Chameleon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928688" y="3000375"/>
            <a:ext cx="844550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Agama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643563" y="6357938"/>
            <a:ext cx="2120900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Papoušek vlnkovaný</a:t>
            </a:r>
          </a:p>
        </p:txBody>
      </p:sp>
    </p:spTree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7972425" cy="6540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Škůdci</a:t>
            </a:r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1267" name="Picture 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928938" y="2928938"/>
            <a:ext cx="2884487" cy="2000250"/>
          </a:xfrm>
          <a:noFill/>
        </p:spPr>
      </p:pic>
      <p:sp>
        <p:nvSpPr>
          <p:cNvPr id="6" name="Obdélník 5"/>
          <p:cNvSpPr/>
          <p:nvPr/>
        </p:nvSpPr>
        <p:spPr>
          <a:xfrm>
            <a:off x="3786188" y="4929188"/>
            <a:ext cx="1338262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Myš domácí</a:t>
            </a:r>
          </a:p>
        </p:txBody>
      </p:sp>
      <p:pic>
        <p:nvPicPr>
          <p:cNvPr id="1126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3" y="857250"/>
            <a:ext cx="2857500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5" descr="http://upload.wikimedia.org/wikipedia/commons/0/0a/Catflea_small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" y="4071938"/>
            <a:ext cx="3009900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214438" y="6072188"/>
            <a:ext cx="819150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Blecha</a:t>
            </a:r>
          </a:p>
        </p:txBody>
      </p:sp>
      <p:pic>
        <p:nvPicPr>
          <p:cNvPr id="1127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25" y="642938"/>
            <a:ext cx="3902075" cy="2411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6858000" y="3071813"/>
            <a:ext cx="693738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Krtek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285875" y="3000375"/>
            <a:ext cx="852488" cy="369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Potkan</a:t>
            </a:r>
          </a:p>
        </p:txBody>
      </p:sp>
      <p:pic>
        <p:nvPicPr>
          <p:cNvPr id="1127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7875" y="3786188"/>
            <a:ext cx="3171825" cy="219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6572250" y="5929313"/>
            <a:ext cx="1804988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Mravenec faraon</a:t>
            </a:r>
          </a:p>
        </p:txBody>
      </p:sp>
    </p:spTree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b="1" dirty="0">
                <a:solidFill>
                  <a:schemeClr val="accent2">
                    <a:lumMod val="50000"/>
                  </a:schemeClr>
                </a:solidFill>
              </a:rPr>
              <a:t>Otázky k opakování: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Jak dělíme živočichy, kteří se vyskytují poblíž lidských obydlí?</a:t>
            </a:r>
          </a:p>
          <a:p>
            <a:endParaRPr lang="cs-CZ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Vyjmenuj některé živočichy, které člověk pěstuje pro užitek.</a:t>
            </a:r>
          </a:p>
          <a:p>
            <a:endParaRPr lang="cs-CZ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Vyjmenuj některá zvířata, která člověk chová pro potěchu a radost.</a:t>
            </a:r>
          </a:p>
          <a:p>
            <a:endParaRPr lang="cs-CZ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Vyjmenuj některé škůdce, popř. popiš, jak škodí.</a:t>
            </a:r>
          </a:p>
          <a:p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Nakresli svého mazlíčka.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852119"/>
      </p:ext>
    </p:extLst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b="1" dirty="0">
                <a:solidFill>
                  <a:srgbClr val="C0504D">
                    <a:lumMod val="50000"/>
                  </a:srgbClr>
                </a:solidFill>
              </a:rPr>
              <a:t>Otázky k opakování: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rgbClr val="C0504D">
                    <a:lumMod val="50000"/>
                  </a:srgbClr>
                </a:solidFill>
              </a:rPr>
              <a:t>Jak dělíme živočichy, kteří se vyskytují poblíž lidských obydlí</a:t>
            </a:r>
            <a:r>
              <a:rPr lang="cs-CZ" sz="2000" dirty="0" smtClean="0">
                <a:solidFill>
                  <a:srgbClr val="C0504D">
                    <a:lumMod val="50000"/>
                  </a:srgbClr>
                </a:solidFill>
              </a:rPr>
              <a:t>?</a:t>
            </a:r>
          </a:p>
          <a:p>
            <a:pPr lvl="0"/>
            <a:r>
              <a:rPr lang="cs-CZ" sz="2000" i="1" dirty="0" smtClean="0">
                <a:solidFill>
                  <a:srgbClr val="C0504D">
                    <a:lumMod val="50000"/>
                  </a:srgbClr>
                </a:solidFill>
              </a:rPr>
              <a:t>Hospodářská – užitková, mazlíčci, ptáci, hmyz, škůdci, exotičtí mazlíčci…</a:t>
            </a:r>
            <a:endParaRPr lang="cs-CZ" sz="2000" i="1" dirty="0">
              <a:solidFill>
                <a:srgbClr val="C0504D">
                  <a:lumMod val="50000"/>
                </a:srgbClr>
              </a:solidFill>
            </a:endParaRPr>
          </a:p>
          <a:p>
            <a:pPr lvl="0"/>
            <a:endParaRPr lang="cs-CZ" sz="2000" dirty="0">
              <a:solidFill>
                <a:srgbClr val="C0504D">
                  <a:lumMod val="50000"/>
                </a:srgbClr>
              </a:solidFill>
            </a:endParaRPr>
          </a:p>
          <a:p>
            <a:pPr lvl="0"/>
            <a:r>
              <a:rPr lang="cs-CZ" sz="2000" dirty="0">
                <a:solidFill>
                  <a:srgbClr val="C0504D">
                    <a:lumMod val="50000"/>
                  </a:srgbClr>
                </a:solidFill>
              </a:rPr>
              <a:t>Vyjmenuj některé živočichy, které člověk pěstuje pro užitek</a:t>
            </a:r>
            <a:r>
              <a:rPr lang="cs-CZ" sz="2000" dirty="0" smtClean="0">
                <a:solidFill>
                  <a:srgbClr val="C0504D">
                    <a:lumMod val="50000"/>
                  </a:srgbClr>
                </a:solidFill>
              </a:rPr>
              <a:t>.</a:t>
            </a:r>
          </a:p>
          <a:p>
            <a:pPr lvl="0"/>
            <a:r>
              <a:rPr lang="cs-CZ" sz="2000" i="1" dirty="0" smtClean="0">
                <a:solidFill>
                  <a:srgbClr val="C0504D">
                    <a:lumMod val="50000"/>
                  </a:srgbClr>
                </a:solidFill>
              </a:rPr>
              <a:t>Krávy, ovce, kozy, králíci, koně, slepice, kachny, husy, prasata…</a:t>
            </a:r>
            <a:endParaRPr lang="cs-CZ" sz="2000" i="1" dirty="0">
              <a:solidFill>
                <a:srgbClr val="C0504D">
                  <a:lumMod val="50000"/>
                </a:srgbClr>
              </a:solidFill>
            </a:endParaRPr>
          </a:p>
          <a:p>
            <a:pPr lvl="0"/>
            <a:endParaRPr lang="cs-CZ" sz="2000" dirty="0">
              <a:solidFill>
                <a:srgbClr val="C0504D">
                  <a:lumMod val="50000"/>
                </a:srgbClr>
              </a:solidFill>
            </a:endParaRPr>
          </a:p>
          <a:p>
            <a:pPr lvl="0"/>
            <a:r>
              <a:rPr lang="cs-CZ" sz="2000" dirty="0">
                <a:solidFill>
                  <a:srgbClr val="C0504D">
                    <a:lumMod val="50000"/>
                  </a:srgbClr>
                </a:solidFill>
              </a:rPr>
              <a:t>Vyjmenuj některá zvířata, která člověk chová pro potěchu a radost</a:t>
            </a:r>
            <a:r>
              <a:rPr lang="cs-CZ" sz="2000" dirty="0" smtClean="0">
                <a:solidFill>
                  <a:srgbClr val="C0504D">
                    <a:lumMod val="50000"/>
                  </a:srgbClr>
                </a:solidFill>
              </a:rPr>
              <a:t>.</a:t>
            </a:r>
          </a:p>
          <a:p>
            <a:pPr lvl="0"/>
            <a:r>
              <a:rPr lang="cs-CZ" sz="2000" i="1" dirty="0" smtClean="0">
                <a:solidFill>
                  <a:srgbClr val="C0504D">
                    <a:lumMod val="50000"/>
                  </a:srgbClr>
                </a:solidFill>
              </a:rPr>
              <a:t>Kočky, psi, morčata, křečci, činčily…</a:t>
            </a:r>
            <a:endParaRPr lang="cs-CZ" sz="2000" i="1" dirty="0">
              <a:solidFill>
                <a:srgbClr val="C0504D">
                  <a:lumMod val="50000"/>
                </a:srgbClr>
              </a:solidFill>
            </a:endParaRPr>
          </a:p>
          <a:p>
            <a:pPr lvl="0"/>
            <a:endParaRPr lang="cs-CZ" sz="2000" dirty="0">
              <a:solidFill>
                <a:srgbClr val="C0504D">
                  <a:lumMod val="50000"/>
                </a:srgbClr>
              </a:solidFill>
            </a:endParaRPr>
          </a:p>
          <a:p>
            <a:pPr lvl="0"/>
            <a:r>
              <a:rPr lang="cs-CZ" sz="2000" dirty="0">
                <a:solidFill>
                  <a:srgbClr val="C0504D">
                    <a:lumMod val="50000"/>
                  </a:srgbClr>
                </a:solidFill>
              </a:rPr>
              <a:t>Vyjmenuj některé škůdce, popř. popiš, jak škodí.</a:t>
            </a:r>
          </a:p>
          <a:p>
            <a:pPr lvl="0"/>
            <a:r>
              <a:rPr lang="cs-CZ" sz="2000" i="1" dirty="0" smtClean="0">
                <a:solidFill>
                  <a:srgbClr val="C0504D">
                    <a:lumMod val="50000"/>
                  </a:srgbClr>
                </a:solidFill>
              </a:rPr>
              <a:t>Myši domácí, vosa, krtci, mouchy, blechy, potkani…</a:t>
            </a:r>
          </a:p>
          <a:p>
            <a:pPr lvl="0"/>
            <a:endParaRPr lang="cs-CZ" sz="2000" i="1" dirty="0">
              <a:solidFill>
                <a:srgbClr val="C0504D">
                  <a:lumMod val="50000"/>
                </a:srgbClr>
              </a:solidFill>
            </a:endParaRPr>
          </a:p>
          <a:p>
            <a:pPr lvl="0"/>
            <a:r>
              <a:rPr lang="cs-CZ" sz="2000" dirty="0">
                <a:solidFill>
                  <a:srgbClr val="C0504D">
                    <a:lumMod val="50000"/>
                  </a:srgbClr>
                </a:solidFill>
              </a:rPr>
              <a:t>Nakresli svého mazlíčka.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51765"/>
      </p:ext>
    </p:extLst>
  </p:cSld>
  <p:clrMapOvr>
    <a:masterClrMapping/>
  </p:clrMapOvr>
  <p:transition spd="slow">
    <p:randomBar dir="vert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86738" cy="654050"/>
          </a:xfrm>
        </p:spPr>
        <p:txBody>
          <a:bodyPr/>
          <a:lstStyle/>
          <a:p>
            <a:pPr algn="l"/>
            <a:r>
              <a:rPr lang="cs-CZ" sz="3200" smtClean="0"/>
              <a:t>Použité zdroje: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625" y="785813"/>
            <a:ext cx="8286750" cy="5929312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Kur domácí: </a:t>
            </a:r>
            <a:r>
              <a:rPr lang="cs-CZ" sz="1200" dirty="0" smtClean="0">
                <a:hlinkClick r:id="rId3"/>
              </a:rPr>
              <a:t>http://upload.wikimedia.org/wikipedia/commons/0/06/Hen_with_chickens_in_native_breeding.jpg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Ovce domácí: </a:t>
            </a:r>
            <a:r>
              <a:rPr lang="cs-CZ" sz="1200" dirty="0" smtClean="0">
                <a:hlinkClick r:id="rId4"/>
              </a:rPr>
              <a:t>http://upload.wikimedia.org/wikipedia/commons/thumb/2/2c/Flock_of_sheep.jpg/394px-Flock_of_sheep.jpg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Tur domácí: </a:t>
            </a:r>
            <a:r>
              <a:rPr lang="cs-CZ" sz="1200" dirty="0" smtClean="0">
                <a:hlinkClick r:id="rId5"/>
              </a:rPr>
              <a:t>http://upload.wikimedia.org/wikipedia/commons/d/d4/Cow_with_calf.jpg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Prase domácí: </a:t>
            </a:r>
            <a:r>
              <a:rPr lang="cs-CZ" sz="1200" dirty="0" smtClean="0">
                <a:hlinkClick r:id="rId6"/>
              </a:rPr>
              <a:t>http://upload.wikimedia.org/wikipedia/commons/5/59/Sow_with_piglet.jpg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Koza: </a:t>
            </a:r>
            <a:r>
              <a:rPr lang="cs-CZ" sz="1200" dirty="0" smtClean="0">
                <a:hlinkClick r:id="rId7"/>
              </a:rPr>
              <a:t>http://upload.wikimedia.org/wikipedia/commons/3/39/Irish_Goat.jpg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/>
              <a:t>Kůň: </a:t>
            </a:r>
            <a:r>
              <a:rPr lang="cs-CZ" sz="1200" dirty="0">
                <a:hlinkClick r:id="rId8"/>
              </a:rPr>
              <a:t>http://upload.wikimedia.org/wikipedia/commons/4/44/%</a:t>
            </a:r>
            <a:r>
              <a:rPr lang="cs-CZ" sz="1200" dirty="0" smtClean="0">
                <a:hlinkClick r:id="rId8"/>
              </a:rPr>
              <a:t>C5%B9rebak_1.jpg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Husa domácí: </a:t>
            </a:r>
            <a:r>
              <a:rPr lang="cs-CZ" sz="1200" dirty="0" smtClean="0">
                <a:hlinkClick r:id="rId9"/>
              </a:rPr>
              <a:t>http://upload.wikimedia.org/wikipedia/commons/7/75/Gooses.jpg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Krůta a krocan: </a:t>
            </a:r>
            <a:r>
              <a:rPr lang="cs-CZ" sz="1200" dirty="0" smtClean="0">
                <a:hlinkClick r:id="rId10"/>
              </a:rPr>
              <a:t>http://upload.wikimedia.org/wikipedia/commons/c/ca/Krocan_a_slepice_%2801%29.jpg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Kachnička: </a:t>
            </a:r>
            <a:r>
              <a:rPr lang="cs-CZ" sz="1200" dirty="0" smtClean="0">
                <a:hlinkClick r:id="rId11"/>
              </a:rPr>
              <a:t>http://upload.wikimedia.org/wikipedia/commons/6/66/Marbled_Teal_%28Marmaronetta_angustirostris%29_RWD2.jpg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Včela medonosná: </a:t>
            </a:r>
            <a:r>
              <a:rPr lang="cs-CZ" sz="1200" dirty="0" smtClean="0">
                <a:hlinkClick r:id="rId12"/>
              </a:rPr>
              <a:t>http://upload.wikimedia.org/wikipedia/commons/5/51/Apis_mellifera_bi.jpg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Moucha domácí: </a:t>
            </a:r>
            <a:r>
              <a:rPr lang="cs-CZ" sz="1200" dirty="0" smtClean="0">
                <a:hlinkClick r:id="rId13"/>
              </a:rPr>
              <a:t>http://upload.wikimedia.org/wikipedia/commons/8/8f/Musca_domestica_September_2007-1.jpg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Slunéčko: </a:t>
            </a:r>
            <a:r>
              <a:rPr lang="cs-CZ" sz="1200" dirty="0" smtClean="0">
                <a:hlinkClick r:id="rId14"/>
              </a:rPr>
              <a:t>http://upload.wikimedia.org/wikipedia/commons/7/78/Lady_beetle.jpg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Vosa: </a:t>
            </a:r>
            <a:r>
              <a:rPr lang="cs-CZ" sz="1200" dirty="0" smtClean="0">
                <a:hlinkClick r:id="rId15"/>
              </a:rPr>
              <a:t>http://upload.wikimedia.org/wikipedia/commons/2/24/Vespula_germanica.jpg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Bělásek zelný: </a:t>
            </a:r>
            <a:r>
              <a:rPr lang="cs-CZ" sz="1200" dirty="0" smtClean="0">
                <a:hlinkClick r:id="rId16"/>
              </a:rPr>
              <a:t>http://upload.wikimedia.org/wikipedia/commons/7/73/Pi%C3%A9ride_du_chou.JPG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Komár: </a:t>
            </a:r>
            <a:r>
              <a:rPr lang="cs-CZ" sz="1200" dirty="0" smtClean="0">
                <a:hlinkClick r:id="rId17"/>
              </a:rPr>
              <a:t>http://upload.wikimedia.org/wikipedia/commons/3/31/Aedes_albopictus_on_human_skin.jpg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Vlaštovka: </a:t>
            </a:r>
            <a:r>
              <a:rPr lang="cs-CZ" sz="1200" dirty="0" smtClean="0">
                <a:hlinkClick r:id="rId18"/>
              </a:rPr>
              <a:t>http://upload.wikimedia.org/wikipedia/commons/2/24/Landsvale.jpg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Špaček: </a:t>
            </a:r>
            <a:r>
              <a:rPr lang="cs-CZ" sz="1200" dirty="0" smtClean="0">
                <a:hlinkClick r:id="rId19"/>
              </a:rPr>
              <a:t>http://upload.wikimedia.org/wikipedia/commons/0/0d/Etourneau_DSC01833.JPG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Holub: </a:t>
            </a:r>
            <a:r>
              <a:rPr lang="cs-CZ" sz="1200" dirty="0" smtClean="0">
                <a:hlinkClick r:id="rId20"/>
              </a:rPr>
              <a:t>http://upload.wikimedia.org/wikipedia/commons/a/a4/Blue_Rock_Pigeon_I2_IMG_7877.jpg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Kos: </a:t>
            </a:r>
            <a:r>
              <a:rPr lang="cs-CZ" sz="1200" dirty="0" smtClean="0">
                <a:hlinkClick r:id="rId21"/>
              </a:rPr>
              <a:t>http://upload.wikimedia.org/wikipedia/commons/c/c0/Turdus_merula_050529.jpg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Kočka: vlastní fotografie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Pes: vlastní fotografie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Morče: </a:t>
            </a:r>
            <a:r>
              <a:rPr lang="cs-CZ" sz="1200" dirty="0" smtClean="0">
                <a:hlinkClick r:id="rId22"/>
              </a:rPr>
              <a:t>http://upload.wikimedia.org/wikipedia/commons/5/5d/Mor%C4%8De.jpg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Papoušek vlnkovaný: </a:t>
            </a:r>
            <a:r>
              <a:rPr lang="cs-CZ" sz="1200" dirty="0" smtClean="0">
                <a:hlinkClick r:id="rId23"/>
              </a:rPr>
              <a:t>http://upload.wikimedia.org/wikipedia/commons/2/21/Melopsittacus_undulatus.jpg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Chameleon: </a:t>
            </a:r>
            <a:r>
              <a:rPr lang="cs-CZ" sz="1200" dirty="0" smtClean="0">
                <a:hlinkClick r:id="rId24"/>
              </a:rPr>
              <a:t>http://upload.wikimedia.org/wikipedia/commons/d/d9/Chameleon02.jpg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Krajta: </a:t>
            </a:r>
            <a:r>
              <a:rPr lang="cs-CZ" sz="1200" dirty="0" smtClean="0">
                <a:hlinkClick r:id="rId25"/>
              </a:rPr>
              <a:t>http://upload.wikimedia.org/wikipedia/commons/9/9e/Koenigspython_mokros.jpg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Rybičky: </a:t>
            </a:r>
            <a:r>
              <a:rPr lang="cs-CZ" sz="1200" dirty="0" smtClean="0">
                <a:hlinkClick r:id="rId26"/>
              </a:rPr>
              <a:t>http://upload.wikimedia.org/wikipedia/commons/5/52/Megalamphodussweglesi01.jpg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Fretky: </a:t>
            </a:r>
            <a:r>
              <a:rPr lang="cs-CZ" sz="1200" dirty="0" smtClean="0">
                <a:hlinkClick r:id="rId27"/>
              </a:rPr>
              <a:t>http://upload.wikimedia.org/wikipedia/commons/f/f3/Furets_albinos_champagne_et_zibeline_sable.jpg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Králíček: </a:t>
            </a:r>
            <a:r>
              <a:rPr lang="cs-CZ" sz="1200" dirty="0" smtClean="0">
                <a:hlinkClick r:id="rId28"/>
              </a:rPr>
              <a:t>http://upload.wikimedia.org/wikipedia/commons/8/8e/So_shy_Mini_Lop.jpg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Králík domácí: </a:t>
            </a:r>
            <a:r>
              <a:rPr lang="cs-CZ" sz="1200" dirty="0" smtClean="0">
                <a:hlinkClick r:id="rId29"/>
              </a:rPr>
              <a:t>http://upload.wikimedia.org/wikipedia/commons/f/f1/Kaninchen3.jpg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Agama: </a:t>
            </a:r>
            <a:r>
              <a:rPr lang="cs-CZ" sz="1200" dirty="0" smtClean="0">
                <a:hlinkClick r:id="rId30"/>
              </a:rPr>
              <a:t>http://upload.wikimedia.org/wikipedia/commons/a/a6/AgamaSinaita01_ST_10_edit.jpg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Myš domácí: </a:t>
            </a:r>
            <a:r>
              <a:rPr lang="cs-CZ" sz="1200" dirty="0" smtClean="0">
                <a:hlinkClick r:id="rId31"/>
              </a:rPr>
              <a:t>http://upload.wikimedia.org/wikipedia/commons/a/ab/House_mouse.jpg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Potkan: </a:t>
            </a:r>
            <a:r>
              <a:rPr lang="cs-CZ" sz="1200" dirty="0" smtClean="0">
                <a:hlinkClick r:id="rId32"/>
              </a:rPr>
              <a:t>http://upload.wikimedia.org/wikipedia/commons/1/15/WildRat.jpg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Blecha: </a:t>
            </a:r>
            <a:r>
              <a:rPr lang="cs-CZ" sz="1200" dirty="0" smtClean="0">
                <a:hlinkClick r:id="rId33"/>
              </a:rPr>
              <a:t>http://upload.wikimedia.org/wikipedia/commons/0/0a/Catflea_small.jpg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Krtek: </a:t>
            </a:r>
            <a:r>
              <a:rPr lang="cs-CZ" sz="1200" dirty="0" smtClean="0">
                <a:hlinkClick r:id="rId34"/>
              </a:rPr>
              <a:t>http://upload.wikimedia.org/wikipedia/commons/e/ed/Talpa_europaea_MHNT.jpg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dirty="0" smtClean="0"/>
              <a:t>Mravenec </a:t>
            </a:r>
            <a:r>
              <a:rPr lang="cs-CZ" sz="1200" dirty="0" err="1" smtClean="0"/>
              <a:t>faraónský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35"/>
              </a:rPr>
              <a:t>http://upload.wikimedia.org/wikipedia/commons/6/64/Monomorium_pharaonis_casent0005782_profile_1.jpg</a:t>
            </a: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200" dirty="0" smtClean="0"/>
          </a:p>
        </p:txBody>
      </p:sp>
    </p:spTree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541</Words>
  <Application>Microsoft Office PowerPoint</Application>
  <PresentationFormat>Předvádění na obrazovce (4:3)</PresentationFormat>
  <Paragraphs>131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U lidských obydlí</vt:lpstr>
      <vt:lpstr>Prezentace aplikace PowerPoint</vt:lpstr>
      <vt:lpstr>Hospodářská a užitková zvířata</vt:lpstr>
      <vt:lpstr>Prezentace aplikace PowerPoint</vt:lpstr>
      <vt:lpstr>Hmyz</vt:lpstr>
      <vt:lpstr>Ptáci</vt:lpstr>
      <vt:lpstr>Mazlíčci</vt:lpstr>
      <vt:lpstr>Exotická zvířata</vt:lpstr>
      <vt:lpstr>Škůdci</vt:lpstr>
      <vt:lpstr>Otázky k opakování: </vt:lpstr>
      <vt:lpstr>Otázky k opakování: </vt:lpstr>
      <vt:lpstr>Použité zdroje:</vt:lpstr>
    </vt:vector>
  </TitlesOfParts>
  <Company>lumik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 lidských obydlí</dc:title>
  <dc:creator>Arbalest</dc:creator>
  <cp:lastModifiedBy>lehkle</cp:lastModifiedBy>
  <cp:revision>47</cp:revision>
  <dcterms:created xsi:type="dcterms:W3CDTF">2013-01-04T21:10:25Z</dcterms:created>
  <dcterms:modified xsi:type="dcterms:W3CDTF">2013-01-08T09:28:17Z</dcterms:modified>
</cp:coreProperties>
</file>