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2A5C2-F762-4AC9-A2F0-8BF4527D7C95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708A2-6EC5-426E-9089-188A3E57D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2A5C2-F762-4AC9-A2F0-8BF4527D7C95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708A2-6EC5-426E-9089-188A3E57D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2A5C2-F762-4AC9-A2F0-8BF4527D7C95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708A2-6EC5-426E-9089-188A3E57D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2A5C2-F762-4AC9-A2F0-8BF4527D7C95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708A2-6EC5-426E-9089-188A3E57D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2A5C2-F762-4AC9-A2F0-8BF4527D7C95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708A2-6EC5-426E-9089-188A3E57D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2A5C2-F762-4AC9-A2F0-8BF4527D7C95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708A2-6EC5-426E-9089-188A3E57D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2A5C2-F762-4AC9-A2F0-8BF4527D7C95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708A2-6EC5-426E-9089-188A3E57D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2A5C2-F762-4AC9-A2F0-8BF4527D7C95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708A2-6EC5-426E-9089-188A3E57D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2A5C2-F762-4AC9-A2F0-8BF4527D7C95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708A2-6EC5-426E-9089-188A3E57D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2A5C2-F762-4AC9-A2F0-8BF4527D7C95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708A2-6EC5-426E-9089-188A3E57D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2A5C2-F762-4AC9-A2F0-8BF4527D7C95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708A2-6EC5-426E-9089-188A3E57D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3">
                <a:lumMod val="60000"/>
                <a:lumOff val="40000"/>
                <a:alpha val="44000"/>
              </a:schemeClr>
            </a:gs>
            <a:gs pos="76000">
              <a:schemeClr val="accent3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2A5C2-F762-4AC9-A2F0-8BF4527D7C95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708A2-6EC5-426E-9089-188A3E57D50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3/39/Field_with_onions.jpg" TargetMode="External"/><Relationship Id="rId13" Type="http://schemas.openxmlformats.org/officeDocument/2006/relationships/hyperlink" Target="http://upload.wikimedia.org/wikipedia/commons/7/74/Fruit3.JPG" TargetMode="External"/><Relationship Id="rId18" Type="http://schemas.openxmlformats.org/officeDocument/2006/relationships/hyperlink" Target="http://upload.wikimedia.org/wikipedia/commons/c/cf/Pears.jpg" TargetMode="External"/><Relationship Id="rId26" Type="http://schemas.openxmlformats.org/officeDocument/2006/relationships/hyperlink" Target="http://upload.wikimedia.org/wikipedia/commons/f/f1/Vaccinium_vitis-idaea_20060824_003.jpg" TargetMode="External"/><Relationship Id="rId3" Type="http://schemas.openxmlformats.org/officeDocument/2006/relationships/hyperlink" Target="http://upload.wikimedia.org/wikipedia/commons/c/ca/Reife_Erdbeeren.jpg" TargetMode="External"/><Relationship Id="rId21" Type="http://schemas.openxmlformats.org/officeDocument/2006/relationships/hyperlink" Target="http://upload.wikimedia.org/wikipedia/commons/f/f9/Apricots.jpg" TargetMode="External"/><Relationship Id="rId7" Type="http://schemas.openxmlformats.org/officeDocument/2006/relationships/hyperlink" Target="http://upload.wikimedia.org/wikipedia/commons/2/20/Boerenkool.jpg" TargetMode="External"/><Relationship Id="rId12" Type="http://schemas.openxmlformats.org/officeDocument/2006/relationships/hyperlink" Target="http://upload.wikimedia.org/wikipedia/commons/d/d6/Cucumis_sativus1.jpg" TargetMode="External"/><Relationship Id="rId17" Type="http://schemas.openxmlformats.org/officeDocument/2006/relationships/hyperlink" Target="http://upload.wikimedia.org/wikipedia/commons/4/49/Prunus_avium_fruit.jpg" TargetMode="External"/><Relationship Id="rId25" Type="http://schemas.openxmlformats.org/officeDocument/2006/relationships/hyperlink" Target="http://upload.wikimedia.org/wikipedia/commons/e/e3/Close_up_grapes.jpg" TargetMode="External"/><Relationship Id="rId2" Type="http://schemas.openxmlformats.org/officeDocument/2006/relationships/hyperlink" Target="http://upload.wikimedia.org/wikipedia/commons/1/12/Potato_plant.jpg" TargetMode="External"/><Relationship Id="rId16" Type="http://schemas.openxmlformats.org/officeDocument/2006/relationships/hyperlink" Target="http://upload.wikimedia.org/wikipedia/commons/f/fd/Courgette_plant_'Diamant'.jpg" TargetMode="External"/><Relationship Id="rId20" Type="http://schemas.openxmlformats.org/officeDocument/2006/relationships/hyperlink" Target="http://upload.wikimedia.org/wikipedia/commons/a/a4/Vineyard_peaches_de.jpg" TargetMode="External"/><Relationship Id="rId29" Type="http://schemas.openxmlformats.org/officeDocument/2006/relationships/hyperlink" Target="http://upload.wikimedia.org/wikipedia/commons/b/b2/Begonia-IMG_0089sm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6/6f/Koolrabi_(Brassica_oleracea_convar._acephala_alef._var._gongylodes).jpg" TargetMode="External"/><Relationship Id="rId11" Type="http://schemas.openxmlformats.org/officeDocument/2006/relationships/hyperlink" Target="http://upload.wikimedia.org/wikipedia/commons/3/32/Red_and_white_variety_of_redish.jpg" TargetMode="External"/><Relationship Id="rId24" Type="http://schemas.openxmlformats.org/officeDocument/2006/relationships/hyperlink" Target="http://upload.wikimedia.org/wikipedia/commons/0/05/Ribes_nigrum_a1.JPG" TargetMode="External"/><Relationship Id="rId32" Type="http://schemas.openxmlformats.org/officeDocument/2006/relationships/hyperlink" Target="http://upload.wikimedia.org/wikipedia/commons/2/23/Bild_003_tulpe_wp.jpg" TargetMode="External"/><Relationship Id="rId5" Type="http://schemas.openxmlformats.org/officeDocument/2006/relationships/hyperlink" Target="http://upload.wikimedia.org/wikipedia/commons/0/08/Bloemkool.jpg" TargetMode="External"/><Relationship Id="rId15" Type="http://schemas.openxmlformats.org/officeDocument/2006/relationships/hyperlink" Target="http://upload.wikimedia.org/wikipedia/commons/b/bc/Doperwt_rijserwt_peulen_Pisum_sativum.jpg" TargetMode="External"/><Relationship Id="rId23" Type="http://schemas.openxmlformats.org/officeDocument/2006/relationships/hyperlink" Target="http://upload.wikimedia.org/wikipedia/commons/1/1f/Stachelbeeren.jpg" TargetMode="External"/><Relationship Id="rId28" Type="http://schemas.openxmlformats.org/officeDocument/2006/relationships/hyperlink" Target="http://upload.wikimedia.org/wikipedia/commons/d/de/Narcissus_pseudonarcissus0.jpg" TargetMode="External"/><Relationship Id="rId10" Type="http://schemas.openxmlformats.org/officeDocument/2006/relationships/hyperlink" Target="http://upload.wikimedia.org/wikipedia/commons/1/14/Knoblauch_Allium_sativum_in_a_store.JPG" TargetMode="External"/><Relationship Id="rId19" Type="http://schemas.openxmlformats.org/officeDocument/2006/relationships/hyperlink" Target="http://upload.wikimedia.org/wikipedia/commons/c/c0/Rosaceae_Malus_pumila_Malus_pumila_Var_domestica_Apples_Fuji.jpg" TargetMode="External"/><Relationship Id="rId31" Type="http://schemas.openxmlformats.org/officeDocument/2006/relationships/hyperlink" Target="http://upload.wikimedia.org/wikipedia/commons/8/82/Iris_pumila_01.jpg" TargetMode="External"/><Relationship Id="rId4" Type="http://schemas.openxmlformats.org/officeDocument/2006/relationships/hyperlink" Target="http://upload.wikimedia.org/wikipedia/commons/c/c9/Brassica_oleracea2.jpg" TargetMode="External"/><Relationship Id="rId9" Type="http://schemas.openxmlformats.org/officeDocument/2006/relationships/hyperlink" Target="http://upload.wikimedia.org/wikipedia/commons/9/9f/Daucus_Carota.jpg" TargetMode="External"/><Relationship Id="rId14" Type="http://schemas.openxmlformats.org/officeDocument/2006/relationships/hyperlink" Target="http://upload.wikimedia.org/wikipedia/commons/9/99/Pumpkins.jpg" TargetMode="External"/><Relationship Id="rId22" Type="http://schemas.openxmlformats.org/officeDocument/2006/relationships/hyperlink" Target="http://upload.wikimedia.org/wikipedia/commons/0/04/Slivo%C5%88_%C5%A1vestka,_plum.jpg" TargetMode="External"/><Relationship Id="rId27" Type="http://schemas.openxmlformats.org/officeDocument/2006/relationships/hyperlink" Target="http://upload.wikimedia.org/wikipedia/commons/2/24/06.2010a_white_Rosa_wp1.jpg" TargetMode="External"/><Relationship Id="rId30" Type="http://schemas.openxmlformats.org/officeDocument/2006/relationships/hyperlink" Target="http://upload.wikimedia.org/wikipedia/commons/a/a9/2007-07-09Hibiscus_syriacus0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9222233"/>
              </p:ext>
            </p:extLst>
          </p:nvPr>
        </p:nvGraphicFramePr>
        <p:xfrm>
          <a:off x="785786" y="642918"/>
          <a:ext cx="7215238" cy="5054096"/>
        </p:xfrm>
        <a:graphic>
          <a:graphicData uri="http://schemas.openxmlformats.org/drawingml/2006/table">
            <a:tbl>
              <a:tblPr/>
              <a:tblGrid>
                <a:gridCol w="3006350"/>
                <a:gridCol w="4208888"/>
              </a:tblGrid>
              <a:tr h="2252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ZŠ a MŠ </a:t>
                      </a:r>
                      <a:r>
                        <a:rPr lang="cs-CZ" sz="1200" dirty="0" err="1">
                          <a:latin typeface="Times New Roman"/>
                          <a:ea typeface="Times New Roman"/>
                          <a:cs typeface="Times New Roman"/>
                        </a:rPr>
                        <a:t>Verneřice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2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Autor výukového materiálu: 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Lenka Lehká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2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CZ.1.07/1.4.00/21.1526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2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VY_32_INOVACE_III.PR11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2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Vytvořeno: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  <a:cs typeface="Times New Roman"/>
                        </a:rPr>
                        <a:t>6. 1. 2013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2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Vzdělávací oblast: 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Člověk </a:t>
                      </a: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 jeho svět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2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Vzdělávací obor: 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  <a:cs typeface="Times New Roman"/>
                        </a:rPr>
                        <a:t>Přírodověda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6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Tematický okruh: 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  <a:cs typeface="Times New Roman"/>
                        </a:rPr>
                        <a:t>U lidských obydlí - rostliny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2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Určeno pro: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4. ročník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488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Výukový materiál seznamuje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žáky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s tím, jaké rostliny člověk pěstuje k svému užitku i pro potěchu.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975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Metodický pokyn: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Materiál je vhodný pro frontální výuku a na závěr pro práci jednotlivců, dvojic, či skupiny</a:t>
                      </a: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249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Autorem materiálu a všech jeho částí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, včetně vložených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fotografií,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 není-li </a:t>
                      </a: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uvedeno jinak, je Lenka Lehká.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261575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4572008"/>
            <a:ext cx="5407025" cy="10382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U lidských obydlí</a:t>
            </a:r>
            <a:r>
              <a:rPr lang="cs-CZ" dirty="0">
                <a:latin typeface="Algerian" pitchFamily="82" charset="0"/>
              </a:rPr>
              <a:t/>
            </a:r>
            <a:br>
              <a:rPr lang="cs-CZ" dirty="0">
                <a:latin typeface="Algerian" pitchFamily="82" charset="0"/>
              </a:rPr>
            </a:br>
            <a:endParaRPr lang="cs-CZ" dirty="0">
              <a:solidFill>
                <a:schemeClr val="tx1">
                  <a:tint val="75000"/>
                </a:schemeClr>
              </a:solidFill>
              <a:latin typeface="Algerian" pitchFamily="82" charset="0"/>
              <a:ea typeface="+mn-ea"/>
              <a:cs typeface="+mn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Rostliny</a:t>
            </a:r>
            <a:endParaRPr lang="cs-CZ" sz="40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142875"/>
            <a:ext cx="8229600" cy="511175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Hospodářské</a:t>
            </a:r>
            <a:r>
              <a:rPr lang="cs-CZ" b="1" dirty="0" smtClean="0"/>
              <a:t> </a:t>
            </a:r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plodiny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785794"/>
            <a:ext cx="2000264" cy="2998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1285860"/>
            <a:ext cx="2714644" cy="2035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4357694"/>
            <a:ext cx="2592444" cy="2038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4942" y="4357694"/>
            <a:ext cx="2713025" cy="2034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6228887" y="1129171"/>
            <a:ext cx="2928959" cy="1956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Obdélník 9"/>
          <p:cNvSpPr/>
          <p:nvPr/>
        </p:nvSpPr>
        <p:spPr>
          <a:xfrm>
            <a:off x="857224" y="3786190"/>
            <a:ext cx="14684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Brambor lilek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214810" y="3286124"/>
            <a:ext cx="8547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Jahody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928794" y="6357958"/>
            <a:ext cx="14228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Hlávkové zelí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286512" y="6357958"/>
            <a:ext cx="8243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Květák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286644" y="3571876"/>
            <a:ext cx="8547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Česnek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4071942"/>
            <a:ext cx="2357454" cy="2275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786190"/>
            <a:ext cx="285752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0" name="Picture 6" descr="http://upload.wikimedia.org/wikipedia/commons/9/9f/Daucus_Carot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85728"/>
            <a:ext cx="1928826" cy="2962440"/>
          </a:xfrm>
          <a:prstGeom prst="rect">
            <a:avLst/>
          </a:prstGeom>
          <a:noFill/>
        </p:spPr>
      </p:pic>
      <p:pic>
        <p:nvPicPr>
          <p:cNvPr id="9" name="Picture 6" descr="http://upload.wikimedia.org/wikipedia/commons/7/74/Fruit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16" y="2214554"/>
            <a:ext cx="2500330" cy="2326483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6929454" y="6357958"/>
            <a:ext cx="10877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Kedluben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929454" y="3357562"/>
            <a:ext cx="8397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Cuketa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142976" y="5929330"/>
            <a:ext cx="7809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Cibule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143372" y="4786322"/>
            <a:ext cx="6992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Rajče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142976" y="3286124"/>
            <a:ext cx="7959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Mrkev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6393" name="Picture 9" descr="http://upload.wikimedia.org/wikipedia/commons/f/fd/Courgette_plant_%27Diamant%2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58708" y="357166"/>
            <a:ext cx="2084090" cy="300037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642919"/>
            <a:ext cx="3143272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 descr="http://upload.wikimedia.org/wikipedia/commons/d/d6/Cucumis_sativus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3857628"/>
            <a:ext cx="2517510" cy="1714512"/>
          </a:xfrm>
          <a:prstGeom prst="rect">
            <a:avLst/>
          </a:prstGeom>
          <a:noFill/>
        </p:spPr>
      </p:pic>
      <p:pic>
        <p:nvPicPr>
          <p:cNvPr id="17416" name="Picture 8" descr="http://upload.wikimedia.org/wikipedia/commons/9/99/Pumpkin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571480"/>
            <a:ext cx="3286116" cy="2373306"/>
          </a:xfrm>
          <a:prstGeom prst="rect">
            <a:avLst/>
          </a:prstGeom>
          <a:noFill/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3571876"/>
            <a:ext cx="2036190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00760" y="3643314"/>
            <a:ext cx="2643206" cy="2525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Obdélník 7"/>
          <p:cNvSpPr/>
          <p:nvPr/>
        </p:nvSpPr>
        <p:spPr>
          <a:xfrm>
            <a:off x="1643042" y="2928934"/>
            <a:ext cx="6783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Dýně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072198" y="3000372"/>
            <a:ext cx="1141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Ředkvičky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000496" y="5572140"/>
            <a:ext cx="8747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Okurka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071538" y="6286520"/>
            <a:ext cx="1187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Hrách setý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429388" y="6143644"/>
            <a:ext cx="1983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Kapusta kadeřávek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928670"/>
            <a:ext cx="2060967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229600" cy="857232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3">
                    <a:lumMod val="50000"/>
                  </a:schemeClr>
                </a:solidFill>
              </a:rPr>
              <a:t>Ovocné stromy</a:t>
            </a: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00042"/>
            <a:ext cx="1996234" cy="304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500042"/>
            <a:ext cx="2214578" cy="295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3500438"/>
            <a:ext cx="2214578" cy="2956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4000504"/>
            <a:ext cx="2928958" cy="2209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57884" y="4143380"/>
            <a:ext cx="3071834" cy="2047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Obdélník 8"/>
          <p:cNvSpPr/>
          <p:nvPr/>
        </p:nvSpPr>
        <p:spPr>
          <a:xfrm flipH="1">
            <a:off x="4071934" y="3000372"/>
            <a:ext cx="8040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Třešeň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000892" y="3500438"/>
            <a:ext cx="8579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Hrušeň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000496" y="6488668"/>
            <a:ext cx="1072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Broskvoň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071538" y="6215082"/>
            <a:ext cx="10522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Meruňka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000100" y="3429000"/>
            <a:ext cx="801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Jabloň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643702" y="6143644"/>
            <a:ext cx="15136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Slivoň švestka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3">
                    <a:lumMod val="50000"/>
                  </a:schemeClr>
                </a:solidFill>
              </a:rPr>
              <a:t>Ovocné keře</a:t>
            </a:r>
            <a:endParaRPr lang="cs-CZ" sz="36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3643314"/>
            <a:ext cx="2068120" cy="2757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786190"/>
            <a:ext cx="3064955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857232"/>
            <a:ext cx="3422944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857232"/>
            <a:ext cx="3045057" cy="228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Obdélník 7"/>
          <p:cNvSpPr/>
          <p:nvPr/>
        </p:nvSpPr>
        <p:spPr>
          <a:xfrm>
            <a:off x="1500166" y="3143248"/>
            <a:ext cx="10122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Brusinka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929322" y="3143248"/>
            <a:ext cx="12034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Vinná réva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357290" y="6072206"/>
            <a:ext cx="1247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Černý rybíz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86446" y="6357958"/>
            <a:ext cx="9201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Angrešt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286750" cy="785813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3">
                    <a:lumMod val="50000"/>
                  </a:schemeClr>
                </a:solidFill>
              </a:rPr>
              <a:t>Okrasné květiny</a:t>
            </a:r>
            <a:endParaRPr lang="cs-CZ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928670"/>
            <a:ext cx="2357454" cy="1922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642918"/>
            <a:ext cx="2000264" cy="2664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 descr="http://upload.wikimedia.org/wikipedia/commons/d/de/Narcissus_pseudonarcissus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3" y="642918"/>
            <a:ext cx="1821669" cy="2428892"/>
          </a:xfrm>
          <a:prstGeom prst="rect">
            <a:avLst/>
          </a:prstGeom>
          <a:noFill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3929066"/>
            <a:ext cx="2857520" cy="2145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15074" y="3857628"/>
            <a:ext cx="2214578" cy="2391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14744" y="3786190"/>
            <a:ext cx="1757362" cy="234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Obdélník 9"/>
          <p:cNvSpPr/>
          <p:nvPr/>
        </p:nvSpPr>
        <p:spPr>
          <a:xfrm>
            <a:off x="4071934" y="6286520"/>
            <a:ext cx="9203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Kosatec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072330" y="6215082"/>
            <a:ext cx="7425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Ibišek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142976" y="6072206"/>
            <a:ext cx="9550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Begónie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000100" y="3071810"/>
            <a:ext cx="7729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Narcis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071934" y="2857496"/>
            <a:ext cx="6404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Růže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929454" y="3286124"/>
            <a:ext cx="8829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Tulipán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dirty="0" smtClean="0">
                <a:solidFill>
                  <a:schemeClr val="accent3">
                    <a:lumMod val="50000"/>
                  </a:schemeClr>
                </a:solidFill>
              </a:rPr>
              <a:t>Otázky k opakování</a:t>
            </a:r>
            <a:endParaRPr lang="cs-CZ" sz="3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Jak můžeme dělit rostliny, které pěstují lidé?</a:t>
            </a:r>
          </a:p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Jmenuj některé hospodářské plodiny.</a:t>
            </a:r>
          </a:p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Jmenuj některé ovocné stromy.</a:t>
            </a:r>
          </a:p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Znáš nějaké ovocné keře?</a:t>
            </a:r>
          </a:p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Které rostliny pěstují lidé pro potěchu?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dirty="0" smtClean="0">
                <a:solidFill>
                  <a:schemeClr val="accent3">
                    <a:lumMod val="50000"/>
                  </a:schemeClr>
                </a:solidFill>
              </a:rPr>
              <a:t>Otázky k opakování - řešení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Jak můžeme dělit rostliny, které pěstují lidé?</a:t>
            </a:r>
          </a:p>
          <a:p>
            <a:r>
              <a:rPr lang="cs-CZ" i="1" dirty="0" smtClean="0">
                <a:solidFill>
                  <a:schemeClr val="accent3">
                    <a:lumMod val="50000"/>
                  </a:schemeClr>
                </a:solidFill>
              </a:rPr>
              <a:t>Hospodářské plodiny, ovocné stromy a keře, okrasné rostliny.</a:t>
            </a:r>
          </a:p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Jmenuj některé hospodářské plodiny.</a:t>
            </a:r>
          </a:p>
          <a:p>
            <a:r>
              <a:rPr lang="cs-CZ" i="1" dirty="0" smtClean="0">
                <a:solidFill>
                  <a:schemeClr val="accent3">
                    <a:lumMod val="50000"/>
                  </a:schemeClr>
                </a:solidFill>
              </a:rPr>
              <a:t>Brambory, okurky, hrách, cuketa, kedluben, kapusta,cibule, česnek…</a:t>
            </a:r>
          </a:p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Jmenuj některé ovocné stromy.</a:t>
            </a:r>
          </a:p>
          <a:p>
            <a:r>
              <a:rPr lang="cs-CZ" i="1" dirty="0" smtClean="0">
                <a:solidFill>
                  <a:schemeClr val="accent3">
                    <a:lumMod val="50000"/>
                  </a:schemeClr>
                </a:solidFill>
              </a:rPr>
              <a:t>Jabloň, hrušeň, švestka, meruňka, broskvoň…</a:t>
            </a:r>
          </a:p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Znáš nějaké ovocné keře?</a:t>
            </a:r>
          </a:p>
          <a:p>
            <a:r>
              <a:rPr lang="cs-CZ" i="1" dirty="0" smtClean="0">
                <a:solidFill>
                  <a:schemeClr val="accent3">
                    <a:lumMod val="50000"/>
                  </a:schemeClr>
                </a:solidFill>
              </a:rPr>
              <a:t>Angrešt, rybíz, trnka, brusinka…</a:t>
            </a:r>
          </a:p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Které rostliny pěstují lidé pro potěchu?</a:t>
            </a:r>
          </a:p>
          <a:p>
            <a:r>
              <a:rPr lang="cs-CZ" i="1" dirty="0" smtClean="0">
                <a:solidFill>
                  <a:schemeClr val="accent3">
                    <a:lumMod val="50000"/>
                  </a:schemeClr>
                </a:solidFill>
              </a:rPr>
              <a:t>Růže, tulipán, lilie, narcis, kosatec, ibišek, kala…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</a:rPr>
              <a:t>Použité zdroje:</a:t>
            </a:r>
            <a:endParaRPr lang="cs-CZ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785794"/>
            <a:ext cx="9144000" cy="5786478"/>
          </a:xfrm>
        </p:spPr>
        <p:txBody>
          <a:bodyPr>
            <a:normAutofit fontScale="77500" lnSpcReduction="20000"/>
          </a:bodyPr>
          <a:lstStyle/>
          <a:p>
            <a:r>
              <a:rPr lang="cs-CZ" sz="1400" dirty="0" smtClean="0"/>
              <a:t>Brambor lilek: </a:t>
            </a:r>
            <a:r>
              <a:rPr lang="cs-CZ" sz="1400" dirty="0" smtClean="0">
                <a:hlinkClick r:id="rId2"/>
              </a:rPr>
              <a:t>http://upload.wikimedia.org/wikipedia/commons/1/12/Potato_plant.jpg</a:t>
            </a:r>
            <a:endParaRPr lang="cs-CZ" sz="1400" dirty="0" smtClean="0"/>
          </a:p>
          <a:p>
            <a:r>
              <a:rPr lang="cs-CZ" sz="1400" dirty="0" smtClean="0"/>
              <a:t>Jahody: </a:t>
            </a:r>
            <a:r>
              <a:rPr lang="cs-CZ" sz="1400" dirty="0" smtClean="0">
                <a:hlinkClick r:id="rId3"/>
              </a:rPr>
              <a:t>http://upload.wikimedia.org/wikipedia/commons/c/ca/Reife_Erdbeeren.jpg</a:t>
            </a:r>
            <a:endParaRPr lang="cs-CZ" sz="1400" dirty="0" smtClean="0"/>
          </a:p>
          <a:p>
            <a:r>
              <a:rPr lang="cs-CZ" sz="1400" dirty="0" smtClean="0"/>
              <a:t>Hlávkové zelí: </a:t>
            </a:r>
            <a:r>
              <a:rPr lang="cs-CZ" sz="1400" dirty="0" smtClean="0">
                <a:hlinkClick r:id="rId4"/>
              </a:rPr>
              <a:t>http://upload.wikimedia.org/wikipedia/commons/c/c9/Brassica_oleracea2.jpg</a:t>
            </a:r>
            <a:endParaRPr lang="cs-CZ" sz="1400" dirty="0" smtClean="0"/>
          </a:p>
          <a:p>
            <a:r>
              <a:rPr lang="cs-CZ" sz="1400" dirty="0" smtClean="0"/>
              <a:t>Květák: </a:t>
            </a:r>
            <a:r>
              <a:rPr lang="cs-CZ" sz="1400" dirty="0" smtClean="0">
                <a:hlinkClick r:id="rId5"/>
              </a:rPr>
              <a:t>http://upload.wikimedia.org/wikipedia/commons/0/08/Bloemkool.jpg</a:t>
            </a:r>
            <a:endParaRPr lang="cs-CZ" sz="1400" dirty="0" smtClean="0"/>
          </a:p>
          <a:p>
            <a:r>
              <a:rPr lang="cs-CZ" sz="1400" dirty="0" smtClean="0"/>
              <a:t>Kedluben: </a:t>
            </a:r>
            <a:r>
              <a:rPr lang="cs-CZ" sz="1400" dirty="0" smtClean="0">
                <a:hlinkClick r:id="rId6"/>
              </a:rPr>
              <a:t>http://upload.wikimedia.org/wikipedia/commons/6/6f/Koolrabi_%28Brassica_oleracea_convar._acephala_alef._var._gongylodes%29.jpg</a:t>
            </a:r>
            <a:endParaRPr lang="cs-CZ" sz="1400" dirty="0" smtClean="0"/>
          </a:p>
          <a:p>
            <a:r>
              <a:rPr lang="cs-CZ" sz="1400" dirty="0" smtClean="0"/>
              <a:t>Kapusta kadeřávek: </a:t>
            </a:r>
            <a:r>
              <a:rPr lang="cs-CZ" sz="1400" dirty="0" smtClean="0">
                <a:hlinkClick r:id="rId7"/>
              </a:rPr>
              <a:t>http://upload.wikimedia.org/wikipedia/commons/2/20/Boerenkool.jpg</a:t>
            </a:r>
            <a:endParaRPr lang="cs-CZ" sz="1400" dirty="0" smtClean="0"/>
          </a:p>
          <a:p>
            <a:r>
              <a:rPr lang="cs-CZ" sz="1400" dirty="0" smtClean="0"/>
              <a:t>Cibule: </a:t>
            </a:r>
            <a:r>
              <a:rPr lang="cs-CZ" sz="1400" dirty="0" smtClean="0">
                <a:hlinkClick r:id="rId8"/>
              </a:rPr>
              <a:t>http://upload.wikimedia.org/wikipedia/commons/3/39/Field_with_onions.jpg</a:t>
            </a:r>
            <a:endParaRPr lang="cs-CZ" sz="1400" dirty="0" smtClean="0"/>
          </a:p>
          <a:p>
            <a:r>
              <a:rPr lang="cs-CZ" sz="1400" dirty="0" smtClean="0"/>
              <a:t>Mrkev: </a:t>
            </a:r>
            <a:r>
              <a:rPr lang="cs-CZ" sz="1400" dirty="0" smtClean="0">
                <a:hlinkClick r:id="rId9"/>
              </a:rPr>
              <a:t>http://upload.wikimedia.org/wikipedia/commons/9/9f/Daucus_Carota.jpg</a:t>
            </a:r>
            <a:endParaRPr lang="cs-CZ" sz="1400" dirty="0" smtClean="0"/>
          </a:p>
          <a:p>
            <a:r>
              <a:rPr lang="cs-CZ" sz="1400" dirty="0" smtClean="0"/>
              <a:t>Česnek: </a:t>
            </a:r>
            <a:r>
              <a:rPr lang="cs-CZ" sz="1400" dirty="0" smtClean="0">
                <a:hlinkClick r:id="rId10"/>
              </a:rPr>
              <a:t>http://upload.wikimedia.org/wikipedia/commons/1/14/Knoblauch_Allium_sativum_in_a_store.JPG</a:t>
            </a:r>
            <a:endParaRPr lang="cs-CZ" sz="1400" dirty="0" smtClean="0"/>
          </a:p>
          <a:p>
            <a:r>
              <a:rPr lang="cs-CZ" sz="1400" dirty="0" smtClean="0"/>
              <a:t>Ředkvičky: </a:t>
            </a:r>
            <a:r>
              <a:rPr lang="cs-CZ" sz="1400" dirty="0" smtClean="0">
                <a:hlinkClick r:id="rId11"/>
              </a:rPr>
              <a:t>http://upload.wikimedia.org/wikipedia/commons/3/32/Red_and_white_variety_of_redish.jpg</a:t>
            </a:r>
            <a:endParaRPr lang="cs-CZ" sz="1400" dirty="0" smtClean="0"/>
          </a:p>
          <a:p>
            <a:r>
              <a:rPr lang="cs-CZ" sz="1400" dirty="0" smtClean="0"/>
              <a:t>Okurka: </a:t>
            </a:r>
            <a:r>
              <a:rPr lang="cs-CZ" sz="1400" dirty="0" smtClean="0">
                <a:hlinkClick r:id="rId12"/>
              </a:rPr>
              <a:t>http://upload.wikimedia.org/wikipedia/commons/d/d6/Cucumis_sativus1.jpg</a:t>
            </a:r>
            <a:endParaRPr lang="cs-CZ" sz="1400" dirty="0" smtClean="0"/>
          </a:p>
          <a:p>
            <a:r>
              <a:rPr lang="cs-CZ" sz="1400" dirty="0" smtClean="0"/>
              <a:t>Rajče: </a:t>
            </a:r>
            <a:r>
              <a:rPr lang="cs-CZ" sz="1400" dirty="0" smtClean="0">
                <a:hlinkClick r:id="rId13"/>
              </a:rPr>
              <a:t>http://upload.wikimedia.org/wikipedia/commons/7/74/Fruit3.JPG</a:t>
            </a:r>
            <a:endParaRPr lang="cs-CZ" sz="1400" dirty="0" smtClean="0"/>
          </a:p>
          <a:p>
            <a:r>
              <a:rPr lang="cs-CZ" sz="1400" dirty="0" smtClean="0"/>
              <a:t>Dýně: </a:t>
            </a:r>
            <a:r>
              <a:rPr lang="cs-CZ" sz="1400" dirty="0" smtClean="0">
                <a:hlinkClick r:id="rId14"/>
              </a:rPr>
              <a:t>http://upload.wikimedia.org/wikipedia/commons/9/99/Pumpkins.jpg</a:t>
            </a:r>
            <a:endParaRPr lang="cs-CZ" sz="1400" dirty="0" smtClean="0"/>
          </a:p>
          <a:p>
            <a:r>
              <a:rPr lang="cs-CZ" sz="1400" dirty="0" smtClean="0"/>
              <a:t>Hrách setý: </a:t>
            </a:r>
            <a:r>
              <a:rPr lang="cs-CZ" sz="1400" dirty="0" smtClean="0">
                <a:hlinkClick r:id="rId15"/>
              </a:rPr>
              <a:t>http://upload.wikimedia.org/wikipedia/commons/b/bc/Doperwt_rijserwt_peulen_Pisum_sativum.jpg</a:t>
            </a:r>
            <a:endParaRPr lang="cs-CZ" sz="1400" dirty="0" smtClean="0"/>
          </a:p>
          <a:p>
            <a:r>
              <a:rPr lang="cs-CZ" sz="1400" dirty="0" smtClean="0"/>
              <a:t>Cuketa: </a:t>
            </a:r>
            <a:r>
              <a:rPr lang="cs-CZ" sz="1400" dirty="0" smtClean="0">
                <a:hlinkClick r:id="rId16"/>
              </a:rPr>
              <a:t>http://upload.wikimedia.org/wikipedia/commons/f/fd/Courgette_plant_%27Diamant%27.jpg</a:t>
            </a:r>
            <a:endParaRPr lang="cs-CZ" sz="1400" dirty="0" smtClean="0"/>
          </a:p>
          <a:p>
            <a:r>
              <a:rPr lang="cs-CZ" sz="1400" dirty="0" smtClean="0"/>
              <a:t>Třešeň: </a:t>
            </a:r>
            <a:r>
              <a:rPr lang="cs-CZ" sz="1400" dirty="0" smtClean="0">
                <a:hlinkClick r:id="rId17"/>
              </a:rPr>
              <a:t>http://upload.wikimedia.org/wikipedia/commons/4/49/Prunus_avium_fruit.jpg</a:t>
            </a:r>
            <a:endParaRPr lang="cs-CZ" sz="1400" dirty="0" smtClean="0"/>
          </a:p>
          <a:p>
            <a:r>
              <a:rPr lang="cs-CZ" sz="1400" dirty="0" smtClean="0"/>
              <a:t>Hrušeň: </a:t>
            </a:r>
            <a:r>
              <a:rPr lang="cs-CZ" sz="1400" dirty="0" smtClean="0">
                <a:hlinkClick r:id="rId18"/>
              </a:rPr>
              <a:t>http://upload.wikimedia.org/wikipedia/commons/c/cf/Pears.jpg</a:t>
            </a:r>
            <a:endParaRPr lang="cs-CZ" sz="1400" dirty="0" smtClean="0"/>
          </a:p>
          <a:p>
            <a:r>
              <a:rPr lang="cs-CZ" sz="1400" dirty="0" smtClean="0"/>
              <a:t>Jabloň: </a:t>
            </a:r>
            <a:r>
              <a:rPr lang="cs-CZ" sz="1400" dirty="0" smtClean="0">
                <a:hlinkClick r:id="rId19"/>
              </a:rPr>
              <a:t>http://upload.wikimedia.org/wikipedia/commons/c/c0/Rosaceae_Malus_pumila_Malus_pumila_Var_domestica_Apples_Fuji.jpg</a:t>
            </a:r>
            <a:endParaRPr lang="cs-CZ" sz="1400" dirty="0" smtClean="0"/>
          </a:p>
          <a:p>
            <a:r>
              <a:rPr lang="cs-CZ" sz="1400" dirty="0" smtClean="0"/>
              <a:t>Broskvoň:http: </a:t>
            </a:r>
            <a:r>
              <a:rPr lang="cs-CZ" sz="1400" dirty="0" smtClean="0">
                <a:hlinkClick r:id="rId20"/>
              </a:rPr>
              <a:t>http://upload.wikimedia.org/wikipedia/commons/a/a4/Vineyard_peaches_de.jpg</a:t>
            </a:r>
            <a:endParaRPr lang="cs-CZ" sz="1400" dirty="0" smtClean="0"/>
          </a:p>
          <a:p>
            <a:r>
              <a:rPr lang="cs-CZ" sz="1400" dirty="0" smtClean="0"/>
              <a:t>Meruňka: </a:t>
            </a:r>
            <a:r>
              <a:rPr lang="cs-CZ" sz="1400" dirty="0" smtClean="0">
                <a:hlinkClick r:id="rId21"/>
              </a:rPr>
              <a:t>http://upload.wikimedia.org/wikipedia/commons/f/f9/Apricots.jpg</a:t>
            </a:r>
            <a:endParaRPr lang="cs-CZ" sz="1400" dirty="0" smtClean="0"/>
          </a:p>
          <a:p>
            <a:r>
              <a:rPr lang="cs-CZ" sz="1400" dirty="0" smtClean="0"/>
              <a:t>Slivoň švestka: </a:t>
            </a:r>
            <a:r>
              <a:rPr lang="cs-CZ" sz="1400" dirty="0" smtClean="0">
                <a:hlinkClick r:id="rId22"/>
              </a:rPr>
              <a:t>http://upload.wikimedia.org/wikipedia/commons/0/04/Slivo%C5%88_%C5%A1vestka%2C_plum.jpg</a:t>
            </a:r>
            <a:endParaRPr lang="cs-CZ" sz="1400" dirty="0" smtClean="0"/>
          </a:p>
          <a:p>
            <a:r>
              <a:rPr lang="cs-CZ" sz="1400" dirty="0" smtClean="0"/>
              <a:t>Angrešt: </a:t>
            </a:r>
            <a:r>
              <a:rPr lang="cs-CZ" sz="1400" dirty="0" smtClean="0">
                <a:hlinkClick r:id="rId23"/>
              </a:rPr>
              <a:t>http://upload.wikimedia.org/wikipedia/commons/1/1f/Stachelbeeren.jpg</a:t>
            </a:r>
            <a:endParaRPr lang="cs-CZ" sz="1400" dirty="0" smtClean="0"/>
          </a:p>
          <a:p>
            <a:r>
              <a:rPr lang="cs-CZ" sz="1400" dirty="0" smtClean="0"/>
              <a:t>Černý rybíz: </a:t>
            </a:r>
            <a:r>
              <a:rPr lang="cs-CZ" sz="1400" dirty="0" smtClean="0">
                <a:hlinkClick r:id="rId24"/>
              </a:rPr>
              <a:t>http://upload.wikimedia.org/wikipedia/commons/0/05/Ribes_nigrum_a1.JPG</a:t>
            </a:r>
            <a:endParaRPr lang="cs-CZ" sz="1400" dirty="0" smtClean="0"/>
          </a:p>
          <a:p>
            <a:r>
              <a:rPr lang="cs-CZ" sz="1400" dirty="0" smtClean="0"/>
              <a:t>Vinná réva: </a:t>
            </a:r>
            <a:r>
              <a:rPr lang="cs-CZ" sz="1400" dirty="0" smtClean="0">
                <a:hlinkClick r:id="rId25"/>
              </a:rPr>
              <a:t>http://upload.wikimedia.org/wikipedia/commons/e/e3/Close_up_grapes.jpg</a:t>
            </a:r>
            <a:endParaRPr lang="cs-CZ" sz="1400" dirty="0" smtClean="0"/>
          </a:p>
          <a:p>
            <a:r>
              <a:rPr lang="cs-CZ" sz="1400" dirty="0" smtClean="0"/>
              <a:t>Brusinka: </a:t>
            </a:r>
            <a:r>
              <a:rPr lang="cs-CZ" sz="1400" dirty="0" smtClean="0">
                <a:hlinkClick r:id="rId26"/>
              </a:rPr>
              <a:t>http://upload.wikimedia.org/wikipedia/commons/f/f1/Vaccinium_vitis-idaea_20060824_003.jpg</a:t>
            </a:r>
            <a:endParaRPr lang="cs-CZ" sz="1400" dirty="0" smtClean="0"/>
          </a:p>
          <a:p>
            <a:r>
              <a:rPr lang="cs-CZ" sz="1400" dirty="0" smtClean="0"/>
              <a:t>Růže: </a:t>
            </a:r>
            <a:r>
              <a:rPr lang="cs-CZ" sz="1400" dirty="0" smtClean="0">
                <a:hlinkClick r:id="rId27"/>
              </a:rPr>
              <a:t>http://upload.wikimedia.org/wikipedia/commons/2/24/06.2010a_white_Rosa_wp1.jpg</a:t>
            </a:r>
            <a:endParaRPr lang="cs-CZ" sz="1400" dirty="0" smtClean="0"/>
          </a:p>
          <a:p>
            <a:r>
              <a:rPr lang="cs-CZ" sz="1400" dirty="0" smtClean="0"/>
              <a:t>Narcis: </a:t>
            </a:r>
            <a:r>
              <a:rPr lang="cs-CZ" sz="1400" dirty="0" smtClean="0">
                <a:hlinkClick r:id="rId28"/>
              </a:rPr>
              <a:t>http://upload.wikimedia.org/wikipedia/commons/d/de/Narcissus_pseudonarcissus0.jpg</a:t>
            </a:r>
            <a:endParaRPr lang="cs-CZ" sz="1400" dirty="0" smtClean="0"/>
          </a:p>
          <a:p>
            <a:r>
              <a:rPr lang="cs-CZ" sz="1400" dirty="0" smtClean="0"/>
              <a:t>Begónie: </a:t>
            </a:r>
            <a:r>
              <a:rPr lang="cs-CZ" sz="1400" dirty="0" smtClean="0">
                <a:hlinkClick r:id="rId29"/>
              </a:rPr>
              <a:t>http://upload.wikimedia.org/wikipedia/commons/b/b2/Begonia-IMG_0089sm.jpg</a:t>
            </a:r>
            <a:endParaRPr lang="cs-CZ" sz="1400" dirty="0" smtClean="0"/>
          </a:p>
          <a:p>
            <a:r>
              <a:rPr lang="cs-CZ" sz="1400" dirty="0" smtClean="0"/>
              <a:t>Ibišek: </a:t>
            </a:r>
            <a:r>
              <a:rPr lang="cs-CZ" sz="1400" dirty="0" smtClean="0">
                <a:hlinkClick r:id="rId30"/>
              </a:rPr>
              <a:t>http://upload.wikimedia.org/wikipedia/commons/a/a9/2007-07-09Hibiscus_syriacus04.jpg</a:t>
            </a:r>
            <a:endParaRPr lang="cs-CZ" sz="1400" dirty="0" smtClean="0"/>
          </a:p>
          <a:p>
            <a:r>
              <a:rPr lang="cs-CZ" sz="1400" dirty="0" smtClean="0"/>
              <a:t>Kosatec: </a:t>
            </a:r>
            <a:r>
              <a:rPr lang="cs-CZ" sz="1400" dirty="0" smtClean="0">
                <a:hlinkClick r:id="rId31"/>
              </a:rPr>
              <a:t>http://upload.wikimedia.org/wikipedia/commons/8/82/Iris_pumila_01.jpg</a:t>
            </a:r>
            <a:endParaRPr lang="cs-CZ" sz="1400" dirty="0" smtClean="0"/>
          </a:p>
          <a:p>
            <a:r>
              <a:rPr lang="cs-CZ" sz="1400" dirty="0" smtClean="0"/>
              <a:t>Tulipán: </a:t>
            </a:r>
            <a:r>
              <a:rPr lang="cs-CZ" sz="1400" dirty="0" smtClean="0">
                <a:hlinkClick r:id="rId32"/>
              </a:rPr>
              <a:t>http://upload.wikimedia.org/wikipedia/commons/2/23/Bild_003_tulpe_wp.jpg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</TotalTime>
  <Words>466</Words>
  <Application>Microsoft Office PowerPoint</Application>
  <PresentationFormat>Předvádění na obrazovce (4:3)</PresentationFormat>
  <Paragraphs>117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U lidských obydlí </vt:lpstr>
      <vt:lpstr>Hospodářské plodiny</vt:lpstr>
      <vt:lpstr>Prezentace aplikace PowerPoint</vt:lpstr>
      <vt:lpstr>Prezentace aplikace PowerPoint</vt:lpstr>
      <vt:lpstr>Ovocné stromy</vt:lpstr>
      <vt:lpstr>Ovocné keře</vt:lpstr>
      <vt:lpstr>Okrasné květiny</vt:lpstr>
      <vt:lpstr>Otázky k opakování</vt:lpstr>
      <vt:lpstr>Otázky k opakování - řešení</vt:lpstr>
      <vt:lpstr>Použité zdroje:</vt:lpstr>
    </vt:vector>
  </TitlesOfParts>
  <Company>lumik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 lidských obydlí </dc:title>
  <dc:creator>Arbalest</dc:creator>
  <cp:lastModifiedBy>lehkle</cp:lastModifiedBy>
  <cp:revision>37</cp:revision>
  <dcterms:created xsi:type="dcterms:W3CDTF">2013-01-05T00:23:52Z</dcterms:created>
  <dcterms:modified xsi:type="dcterms:W3CDTF">2013-01-08T09:28:39Z</dcterms:modified>
</cp:coreProperties>
</file>