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  <p:sldMasterId id="2147483720" r:id="rId2"/>
  </p:sldMasterIdLst>
  <p:sldIdLst>
    <p:sldId id="263" r:id="rId3"/>
    <p:sldId id="259" r:id="rId4"/>
    <p:sldId id="261" r:id="rId5"/>
    <p:sldId id="260" r:id="rId6"/>
    <p:sldId id="256" r:id="rId7"/>
    <p:sldId id="257" r:id="rId8"/>
    <p:sldId id="264" r:id="rId9"/>
    <p:sldId id="258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10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theme" Target="theme/theme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viewProps" Target="view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presProps" Target="presProps.xml"/><Relationship Id="rId5" Type="http://schemas.openxmlformats.org/officeDocument/2006/relationships/slide" Target="slides/slide3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Msgre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Mgr.Olga Kolářová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VY_22_INOVACE_14_Sloveso have got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Sloveso have got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Sada:Anglický jazyk pro 5.ročník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E886C82-E6BD-4964-85E9-F338887AD206}" type="presOf" srcId="{FBBFC3EA-9D9D-4F3A-BEA6-9C2C0E46BF20}" destId="{643EA938-EDE0-4533-ACCC-D2BD6F3A527C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F2DC8836-DACD-4F95-BE74-4C5359B620CF}" type="presOf" srcId="{019433A1-1324-4DE1-9E6F-32B851095F74}" destId="{E7297F21-D4FD-4A41-AE58-814D01A6B5E7}" srcOrd="1" destOrd="0" presId="urn:microsoft.com/office/officeart/2005/8/layout/target3"/>
    <dgm:cxn modelId="{B4EBE471-C0D0-4388-8D2F-5438430EFBED}" type="presOf" srcId="{39F8B381-5807-488E-AC22-73DD4140ED4A}" destId="{71045F8C-00FA-488E-A7BD-E2E6753D979D}" srcOrd="0" destOrd="0" presId="urn:microsoft.com/office/officeart/2005/8/layout/target3"/>
    <dgm:cxn modelId="{2D5AAE52-FB46-4C1C-88C2-38BCFC7331FA}" type="presOf" srcId="{C73C7642-F245-4585-8F88-243F9FAEF6CA}" destId="{97289DF2-90F4-4EC2-A9FC-633B00BAB610}" srcOrd="0" destOrd="0" presId="urn:microsoft.com/office/officeart/2005/8/layout/target3"/>
    <dgm:cxn modelId="{29CDE310-8C60-4B11-ACDC-CD2A3C9EB072}" type="presOf" srcId="{019433A1-1324-4DE1-9E6F-32B851095F74}" destId="{A3817367-F2BC-482F-8832-FA00B51DCCF3}" srcOrd="0" destOrd="0" presId="urn:microsoft.com/office/officeart/2005/8/layout/target3"/>
    <dgm:cxn modelId="{CF61E2C6-24A5-4EB1-8E6E-991E5889A080}" type="presOf" srcId="{DAEA276B-ECF9-46F6-A7D3-4693B2D32BC4}" destId="{F69A1436-182C-465B-AD7F-FE48E0C090C1}" srcOrd="1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2F73E0AF-9608-4421-8A07-9B74E3727EB4}" type="presOf" srcId="{DAEA276B-ECF9-46F6-A7D3-4693B2D32BC4}" destId="{CDED6FE3-AD8F-4ACC-B6B8-710EDDD97598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641C63E2-5696-4FF8-8B1C-D5C79DB2F576}" type="presOf" srcId="{EBC41103-E2E5-4D48-9B4B-425520D3D098}" destId="{F969C235-9271-4D34-B740-D627A121CAD0}" srcOrd="1" destOrd="0" presId="urn:microsoft.com/office/officeart/2005/8/layout/target3"/>
    <dgm:cxn modelId="{CC901B42-47A4-4E7C-A570-B1DACA37F551}" type="presOf" srcId="{C73C7642-F245-4585-8F88-243F9FAEF6CA}" destId="{AA41A67C-3D3F-4AE9-9E0F-5D7F7BB2E741}" srcOrd="1" destOrd="0" presId="urn:microsoft.com/office/officeart/2005/8/layout/target3"/>
    <dgm:cxn modelId="{FB1DA36A-89CF-4012-9525-1BD2C403D668}" type="presOf" srcId="{EBC41103-E2E5-4D48-9B4B-425520D3D098}" destId="{50C2F88D-8688-44C2-A854-691F34009D3B}" srcOrd="0" destOrd="0" presId="urn:microsoft.com/office/officeart/2005/8/layout/target3"/>
    <dgm:cxn modelId="{21F33352-8F0B-4909-8E96-184DF6CBF0CF}" type="presOf" srcId="{445C7998-7549-48B0-BD68-D4F0167F02E5}" destId="{BC35EE03-4121-4EF9-923D-7CB6D30D358D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F8425D60-EC1C-4CE5-8DA6-7CE16B4293ED}" type="presOf" srcId="{FBBFC3EA-9D9D-4F3A-BEA6-9C2C0E46BF20}" destId="{832BF48F-0145-4429-9E02-8FCA946CCE9E}" srcOrd="1" destOrd="0" presId="urn:microsoft.com/office/officeart/2005/8/layout/target3"/>
    <dgm:cxn modelId="{FAA1626B-0A8F-4F82-8836-FBF0D62FA486}" type="presOf" srcId="{445C7998-7549-48B0-BD68-D4F0167F02E5}" destId="{4D19AB04-24FA-40C2-B203-52AE3D15E171}" srcOrd="1" destOrd="0" presId="urn:microsoft.com/office/officeart/2005/8/layout/target3"/>
    <dgm:cxn modelId="{99E6E105-CB2D-46AD-8684-C6B02E506FC7}" type="presParOf" srcId="{71045F8C-00FA-488E-A7BD-E2E6753D979D}" destId="{3577EC6B-C980-4F34-8C69-4365E7B8FC8C}" srcOrd="0" destOrd="0" presId="urn:microsoft.com/office/officeart/2005/8/layout/target3"/>
    <dgm:cxn modelId="{B67065E3-D962-4C93-85F0-A73C09C98A47}" type="presParOf" srcId="{71045F8C-00FA-488E-A7BD-E2E6753D979D}" destId="{6940EB87-DC1D-4BC3-9408-9AC2E1FFC039}" srcOrd="1" destOrd="0" presId="urn:microsoft.com/office/officeart/2005/8/layout/target3"/>
    <dgm:cxn modelId="{72B1E1FD-D2A2-4A61-A96A-CC82A08BAA43}" type="presParOf" srcId="{71045F8C-00FA-488E-A7BD-E2E6753D979D}" destId="{BC35EE03-4121-4EF9-923D-7CB6D30D358D}" srcOrd="2" destOrd="0" presId="urn:microsoft.com/office/officeart/2005/8/layout/target3"/>
    <dgm:cxn modelId="{4052F654-E4F9-4C04-B601-3F2C27462D43}" type="presParOf" srcId="{71045F8C-00FA-488E-A7BD-E2E6753D979D}" destId="{C95EEA27-3CBF-4645-A92D-9D8AF5C1CBFC}" srcOrd="3" destOrd="0" presId="urn:microsoft.com/office/officeart/2005/8/layout/target3"/>
    <dgm:cxn modelId="{AD90CBAA-6F19-4D19-BF65-558B2DBC4FE2}" type="presParOf" srcId="{71045F8C-00FA-488E-A7BD-E2E6753D979D}" destId="{851BB866-B6AE-4566-893F-4C635BA974FC}" srcOrd="4" destOrd="0" presId="urn:microsoft.com/office/officeart/2005/8/layout/target3"/>
    <dgm:cxn modelId="{40F94E14-CDAC-4623-887F-21D19B13F814}" type="presParOf" srcId="{71045F8C-00FA-488E-A7BD-E2E6753D979D}" destId="{643EA938-EDE0-4533-ACCC-D2BD6F3A527C}" srcOrd="5" destOrd="0" presId="urn:microsoft.com/office/officeart/2005/8/layout/target3"/>
    <dgm:cxn modelId="{4C6EE92A-0208-4833-A5BF-21FB3FE2901B}" type="presParOf" srcId="{71045F8C-00FA-488E-A7BD-E2E6753D979D}" destId="{92F31B18-D66D-4CC7-89B9-378928DE877D}" srcOrd="6" destOrd="0" presId="urn:microsoft.com/office/officeart/2005/8/layout/target3"/>
    <dgm:cxn modelId="{82C2D3BF-1993-43D0-82ED-EBD70087EC06}" type="presParOf" srcId="{71045F8C-00FA-488E-A7BD-E2E6753D979D}" destId="{902074E1-B931-4618-97F1-FADBE82E9C3C}" srcOrd="7" destOrd="0" presId="urn:microsoft.com/office/officeart/2005/8/layout/target3"/>
    <dgm:cxn modelId="{F23F4BCB-977E-45A7-8312-FC312D004A80}" type="presParOf" srcId="{71045F8C-00FA-488E-A7BD-E2E6753D979D}" destId="{A3817367-F2BC-482F-8832-FA00B51DCCF3}" srcOrd="8" destOrd="0" presId="urn:microsoft.com/office/officeart/2005/8/layout/target3"/>
    <dgm:cxn modelId="{3F22A71C-40F1-43FB-925F-C5477AF2955F}" type="presParOf" srcId="{71045F8C-00FA-488E-A7BD-E2E6753D979D}" destId="{626ABFF6-56C8-4386-B662-68EC364EED9D}" srcOrd="9" destOrd="0" presId="urn:microsoft.com/office/officeart/2005/8/layout/target3"/>
    <dgm:cxn modelId="{5C11C0B1-52AC-4A8D-93C3-D14EF5949B09}" type="presParOf" srcId="{71045F8C-00FA-488E-A7BD-E2E6753D979D}" destId="{6DB11F1C-D028-4800-9625-6611CA9DE6D4}" srcOrd="10" destOrd="0" presId="urn:microsoft.com/office/officeart/2005/8/layout/target3"/>
    <dgm:cxn modelId="{9E7F073A-E85D-42B2-A1F3-3BC2F5FE6DE6}" type="presParOf" srcId="{71045F8C-00FA-488E-A7BD-E2E6753D979D}" destId="{CDED6FE3-AD8F-4ACC-B6B8-710EDDD97598}" srcOrd="11" destOrd="0" presId="urn:microsoft.com/office/officeart/2005/8/layout/target3"/>
    <dgm:cxn modelId="{851751E8-BF1C-4665-BFF6-CB3CBF7D7E7F}" type="presParOf" srcId="{71045F8C-00FA-488E-A7BD-E2E6753D979D}" destId="{397AC6D7-84A6-4150-958F-83C92D9ACF38}" srcOrd="12" destOrd="0" presId="urn:microsoft.com/office/officeart/2005/8/layout/target3"/>
    <dgm:cxn modelId="{3A6EF29B-DB81-4BCB-AA85-97B4709AF73F}" type="presParOf" srcId="{71045F8C-00FA-488E-A7BD-E2E6753D979D}" destId="{D7419528-33A6-416D-9E64-B3F7915C5149}" srcOrd="13" destOrd="0" presId="urn:microsoft.com/office/officeart/2005/8/layout/target3"/>
    <dgm:cxn modelId="{72B44C6E-2FD9-4F15-9C8E-89C05FDDFC27}" type="presParOf" srcId="{71045F8C-00FA-488E-A7BD-E2E6753D979D}" destId="{97289DF2-90F4-4EC2-A9FC-633B00BAB610}" srcOrd="14" destOrd="0" presId="urn:microsoft.com/office/officeart/2005/8/layout/target3"/>
    <dgm:cxn modelId="{FF6FCF1A-FDC2-4C3F-B360-5166D5FF97E2}" type="presParOf" srcId="{71045F8C-00FA-488E-A7BD-E2E6753D979D}" destId="{234EBA9D-95B4-4C20-A84E-6F65F1085DC6}" srcOrd="15" destOrd="0" presId="urn:microsoft.com/office/officeart/2005/8/layout/target3"/>
    <dgm:cxn modelId="{1F9CF823-A9CC-4F2F-AB6E-984012732B85}" type="presParOf" srcId="{71045F8C-00FA-488E-A7BD-E2E6753D979D}" destId="{12255512-213F-41DF-90A6-8B4CD74A2B52}" srcOrd="16" destOrd="0" presId="urn:microsoft.com/office/officeart/2005/8/layout/target3"/>
    <dgm:cxn modelId="{82859B1A-4F97-4D15-85D7-53DEB2EB5FA8}" type="presParOf" srcId="{71045F8C-00FA-488E-A7BD-E2E6753D979D}" destId="{50C2F88D-8688-44C2-A854-691F34009D3B}" srcOrd="17" destOrd="0" presId="urn:microsoft.com/office/officeart/2005/8/layout/target3"/>
    <dgm:cxn modelId="{0F8F7FC9-425C-41F3-9808-87BFD775AE38}" type="presParOf" srcId="{71045F8C-00FA-488E-A7BD-E2E6753D979D}" destId="{4D19AB04-24FA-40C2-B203-52AE3D15E171}" srcOrd="18" destOrd="0" presId="urn:microsoft.com/office/officeart/2005/8/layout/target3"/>
    <dgm:cxn modelId="{F58EDE8B-15E8-40C0-94F6-F4FC7F623F30}" type="presParOf" srcId="{71045F8C-00FA-488E-A7BD-E2E6753D979D}" destId="{832BF48F-0145-4429-9E02-8FCA946CCE9E}" srcOrd="19" destOrd="0" presId="urn:microsoft.com/office/officeart/2005/8/layout/target3"/>
    <dgm:cxn modelId="{E6C40118-602B-4791-9D69-A5E62DAC0C07}" type="presParOf" srcId="{71045F8C-00FA-488E-A7BD-E2E6753D979D}" destId="{E7297F21-D4FD-4A41-AE58-814D01A6B5E7}" srcOrd="20" destOrd="0" presId="urn:microsoft.com/office/officeart/2005/8/layout/target3"/>
    <dgm:cxn modelId="{81CF30AD-9963-487E-99E2-D4A7F37F78C5}" type="presParOf" srcId="{71045F8C-00FA-488E-A7BD-E2E6753D979D}" destId="{F69A1436-182C-465B-AD7F-FE48E0C090C1}" srcOrd="21" destOrd="0" presId="urn:microsoft.com/office/officeart/2005/8/layout/target3"/>
    <dgm:cxn modelId="{78AFC937-AB24-4077-A192-813EC3C94E24}" type="presParOf" srcId="{71045F8C-00FA-488E-A7BD-E2E6753D979D}" destId="{AA41A67C-3D3F-4AE9-9E0F-5D7F7BB2E741}" srcOrd="22" destOrd="0" presId="urn:microsoft.com/office/officeart/2005/8/layout/target3"/>
    <dgm:cxn modelId="{7C76CC69-9E30-44B7-ACF9-AA9B6DAEAB9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891821" y="5617774"/>
            <a:ext cx="7382935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989952" y="1016990"/>
            <a:ext cx="7179733" cy="4831643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990600" y="1009650"/>
            <a:ext cx="7179733" cy="4831643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769521" y="702069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7855433" y="749720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27201" y="1794935"/>
            <a:ext cx="5723468" cy="1828090"/>
          </a:xfrm>
        </p:spPr>
        <p:txBody>
          <a:bodyPr anchor="b">
            <a:normAutofit/>
          </a:bodyPr>
          <a:lstStyle>
            <a:lvl1pPr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27200" y="3736622"/>
            <a:ext cx="5712179" cy="15240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770676" y="5357592"/>
            <a:ext cx="1213821" cy="365125"/>
          </a:xfrm>
        </p:spPr>
        <p:txBody>
          <a:bodyPr/>
          <a:lstStyle/>
          <a:p>
            <a:fld id="{64C5107B-7049-415C-848B-7BD7D0B592A5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174044" y="5357592"/>
            <a:ext cx="5034845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6213930" y="5357592"/>
            <a:ext cx="554023" cy="365125"/>
          </a:xfrm>
        </p:spPr>
        <p:txBody>
          <a:bodyPr/>
          <a:lstStyle>
            <a:lvl1pPr algn="ctr">
              <a:defRPr/>
            </a:lvl1pPr>
          </a:lstStyle>
          <a:p>
            <a:fld id="{DA8923D4-2E9F-437D-89CB-F234AB188E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5107B-7049-415C-848B-7BD7D0B592A5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923D4-2E9F-437D-89CB-F234AB188E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979" y="2239430"/>
            <a:ext cx="6254044" cy="1362075"/>
          </a:xfrm>
        </p:spPr>
        <p:txBody>
          <a:bodyPr anchor="b"/>
          <a:lstStyle>
            <a:lvl1pPr algn="ctr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6267" y="3725334"/>
            <a:ext cx="6231467" cy="1309511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5107B-7049-415C-848B-7BD7D0B592A5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923D4-2E9F-437D-89CB-F234AB188E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5107B-7049-415C-848B-7BD7D0B592A5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923D4-2E9F-437D-89CB-F234AB188E0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298448" y="2121407"/>
            <a:ext cx="3200400" cy="360273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63440" y="2119313"/>
            <a:ext cx="3200400" cy="360521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57869" y="2122312"/>
            <a:ext cx="2939521" cy="820208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10669" y="2122311"/>
            <a:ext cx="2944368" cy="822960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5107B-7049-415C-848B-7BD7D0B592A5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923D4-2E9F-437D-89CB-F234AB188E02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1298448" y="2944368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45151" y="2944813"/>
            <a:ext cx="3227832" cy="27797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5107B-7049-415C-848B-7BD7D0B592A5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923D4-2E9F-437D-89CB-F234AB188E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5107B-7049-415C-848B-7BD7D0B592A5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923D4-2E9F-437D-89CB-F234AB188E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1" name="Freeform 1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Rectangle 16"/>
          <p:cNvSpPr/>
          <p:nvPr/>
        </p:nvSpPr>
        <p:spPr>
          <a:xfrm rot="60000">
            <a:off x="4471416" y="603504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Rectangle 13"/>
          <p:cNvSpPr/>
          <p:nvPr/>
        </p:nvSpPr>
        <p:spPr>
          <a:xfrm rot="21540000">
            <a:off x="749808" y="576072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8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9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8976" y="2020042"/>
            <a:ext cx="3064827" cy="1503037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 rot="60000">
            <a:off x="4854291" y="1150993"/>
            <a:ext cx="3020792" cy="4625489"/>
          </a:xfrm>
        </p:spPr>
        <p:txBody>
          <a:bodyPr anchor="ctr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48125" y="3623748"/>
            <a:ext cx="3048891" cy="21004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1698" y="5885672"/>
            <a:ext cx="1213821" cy="365125"/>
          </a:xfrm>
        </p:spPr>
        <p:txBody>
          <a:bodyPr/>
          <a:lstStyle/>
          <a:p>
            <a:fld id="{64C5107B-7049-415C-848B-7BD7D0B592A5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54" y="5829261"/>
            <a:ext cx="3522607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57313" y="5896961"/>
            <a:ext cx="554023" cy="365125"/>
          </a:xfrm>
        </p:spPr>
        <p:txBody>
          <a:bodyPr/>
          <a:lstStyle/>
          <a:p>
            <a:fld id="{DA8923D4-2E9F-437D-89CB-F234AB188E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10" name="Rectangle 9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31" name="Freeform 30"/>
          <p:cNvSpPr/>
          <p:nvPr/>
        </p:nvSpPr>
        <p:spPr>
          <a:xfrm rot="10800000">
            <a:off x="632177" y="6058038"/>
            <a:ext cx="772160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 rot="21540000">
            <a:off x="749204" y="576868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Rectangle 12"/>
          <p:cNvSpPr/>
          <p:nvPr/>
        </p:nvSpPr>
        <p:spPr>
          <a:xfrm rot="21540000">
            <a:off x="745058" y="575769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9" name="Rectangle 28"/>
          <p:cNvSpPr/>
          <p:nvPr/>
        </p:nvSpPr>
        <p:spPr>
          <a:xfrm rot="60000">
            <a:off x="4468872" y="605163"/>
            <a:ext cx="3788941" cy="5722296"/>
          </a:xfrm>
          <a:prstGeom prst="rect">
            <a:avLst/>
          </a:prstGeom>
          <a:solidFill>
            <a:schemeClr val="bg1"/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0" name="Rectangle 29"/>
          <p:cNvSpPr/>
          <p:nvPr/>
        </p:nvSpPr>
        <p:spPr>
          <a:xfrm rot="60000">
            <a:off x="4464768" y="603920"/>
            <a:ext cx="3788941" cy="5722296"/>
          </a:xfrm>
          <a:prstGeom prst="rect">
            <a:avLst/>
          </a:prstGeom>
          <a:blipFill dpi="0" rotWithShape="1">
            <a:blip r:embed="rId2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1435684">
            <a:off x="2371106" y="293953"/>
            <a:ext cx="567831" cy="567830"/>
          </a:xfrm>
          <a:prstGeom prst="rect">
            <a:avLst/>
          </a:prstGeom>
          <a:noFill/>
        </p:spPr>
      </p:pic>
      <p:pic>
        <p:nvPicPr>
          <p:cNvPr id="15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4096196">
            <a:off x="6279647" y="333163"/>
            <a:ext cx="566928" cy="566928"/>
          </a:xfrm>
          <a:prstGeom prst="rect">
            <a:avLst/>
          </a:prstGeom>
          <a:noFill/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-60000">
            <a:off x="1106424" y="2020824"/>
            <a:ext cx="3063240" cy="1499616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60000">
            <a:off x="4898615" y="1207272"/>
            <a:ext cx="2913863" cy="4539412"/>
          </a:xfrm>
          <a:ln w="101600" cap="rnd">
            <a:solidFill>
              <a:srgbClr val="FFFFFF"/>
            </a:solidFill>
          </a:ln>
          <a:effectLst>
            <a:outerShdw blurRad="889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>
            <a:lvl1pPr marL="0" indent="0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dirty="0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 rot="-60000">
            <a:off x="1152144" y="3621024"/>
            <a:ext cx="3044952" cy="210312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 rot="60000">
            <a:off x="6345936" y="5888737"/>
            <a:ext cx="1213821" cy="365125"/>
          </a:xfrm>
        </p:spPr>
        <p:txBody>
          <a:bodyPr/>
          <a:lstStyle/>
          <a:p>
            <a:fld id="{64C5107B-7049-415C-848B-7BD7D0B592A5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 rot="-60000">
            <a:off x="914569" y="5831037"/>
            <a:ext cx="3319043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 rot="60000">
            <a:off x="7562089" y="5900026"/>
            <a:ext cx="554023" cy="365125"/>
          </a:xfrm>
        </p:spPr>
        <p:txBody>
          <a:bodyPr/>
          <a:lstStyle/>
          <a:p>
            <a:fld id="{DA8923D4-2E9F-437D-89CB-F234AB188E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5107B-7049-415C-848B-7BD7D0B592A5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923D4-2E9F-437D-89CB-F234AB188E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1" y="925690"/>
            <a:ext cx="1430867" cy="4763911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8221" y="1106312"/>
            <a:ext cx="5178779" cy="440266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C5107B-7049-415C-848B-7BD7D0B592A5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A8923D4-2E9F-437D-89CB-F234AB188E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12.12.2011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4067562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12.12.2011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0782816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12.12.2011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088448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12.12.2011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2036092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12.12.2011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5587733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12.12.2011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9603566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12.12.2011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7534292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12.12.2011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604001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12.12.2011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68421061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12.12.2011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204056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12.12.2011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3323547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3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4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5"/>
          <p:cNvGrpSpPr/>
          <p:nvPr/>
        </p:nvGrpSpPr>
        <p:grpSpPr>
          <a:xfrm>
            <a:off x="0" y="0"/>
            <a:ext cx="9144000" cy="6858000"/>
            <a:chOff x="0" y="0"/>
            <a:chExt cx="9144000" cy="6858000"/>
          </a:xfrm>
        </p:grpSpPr>
        <p:sp>
          <p:nvSpPr>
            <p:cNvPr id="8" name="Rectangle 7"/>
            <p:cNvSpPr/>
            <p:nvPr/>
          </p:nvSpPr>
          <p:spPr>
            <a:xfrm>
              <a:off x="0" y="0"/>
              <a:ext cx="71628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1765"/>
                  </a:srgbClr>
                </a:gs>
                <a:gs pos="60000">
                  <a:srgbClr val="FEFEFE">
                    <a:alpha val="0"/>
                  </a:srgbClr>
                </a:gs>
              </a:gsLst>
              <a:path path="circle">
                <a:fillToRect t="100000" r="100000"/>
              </a:path>
              <a:tileRect l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9" name="Rectangle 8"/>
            <p:cNvSpPr/>
            <p:nvPr/>
          </p:nvSpPr>
          <p:spPr>
            <a:xfrm>
              <a:off x="1143000" y="0"/>
              <a:ext cx="8001000" cy="6858000"/>
            </a:xfrm>
            <a:prstGeom prst="rect">
              <a:avLst/>
            </a:prstGeom>
            <a:gradFill flip="none" rotWithShape="1">
              <a:gsLst>
                <a:gs pos="0">
                  <a:srgbClr val="010101">
                    <a:alpha val="56000"/>
                  </a:srgbClr>
                </a:gs>
                <a:gs pos="61000">
                  <a:srgbClr val="FEFEFE">
                    <a:alpha val="0"/>
                  </a:srgbClr>
                </a:gs>
              </a:gsLst>
              <a:path path="circle">
                <a:fillToRect l="100000" t="100000"/>
              </a:path>
              <a:tileRect r="-100000" b="-10000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0" name="Freeform 9"/>
          <p:cNvSpPr/>
          <p:nvPr/>
        </p:nvSpPr>
        <p:spPr>
          <a:xfrm rot="10800000">
            <a:off x="628650" y="6069330"/>
            <a:ext cx="7920991" cy="537210"/>
          </a:xfrm>
          <a:custGeom>
            <a:avLst/>
            <a:gdLst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7785734 w 7955280"/>
              <a:gd name="connsiteY2" fmla="*/ 0 h 495300"/>
              <a:gd name="connsiteX3" fmla="*/ 7955280 w 7955280"/>
              <a:gd name="connsiteY3" fmla="*/ 495300 h 495300"/>
              <a:gd name="connsiteX4" fmla="*/ 0 w 7955280"/>
              <a:gd name="connsiteY4" fmla="*/ 495300 h 495300"/>
              <a:gd name="connsiteX0" fmla="*/ 0 w 7955280"/>
              <a:gd name="connsiteY0" fmla="*/ 495300 h 495300"/>
              <a:gd name="connsiteX1" fmla="*/ 169546 w 7955280"/>
              <a:gd name="connsiteY1" fmla="*/ 0 h 495300"/>
              <a:gd name="connsiteX2" fmla="*/ 3966210 w 7955280"/>
              <a:gd name="connsiteY2" fmla="*/ 95250 h 495300"/>
              <a:gd name="connsiteX3" fmla="*/ 7785734 w 7955280"/>
              <a:gd name="connsiteY3" fmla="*/ 0 h 495300"/>
              <a:gd name="connsiteX4" fmla="*/ 7955280 w 7955280"/>
              <a:gd name="connsiteY4" fmla="*/ 495300 h 495300"/>
              <a:gd name="connsiteX5" fmla="*/ 0 w 7955280"/>
              <a:gd name="connsiteY5" fmla="*/ 495300 h 4953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7955280" h="495300">
                <a:moveTo>
                  <a:pt x="0" y="495300"/>
                </a:moveTo>
                <a:lnTo>
                  <a:pt x="169546" y="0"/>
                </a:lnTo>
                <a:lnTo>
                  <a:pt x="3966210" y="95250"/>
                </a:lnTo>
                <a:lnTo>
                  <a:pt x="7785734" y="0"/>
                </a:lnTo>
                <a:lnTo>
                  <a:pt x="7955280" y="495300"/>
                </a:lnTo>
                <a:lnTo>
                  <a:pt x="0" y="495300"/>
                </a:lnTo>
                <a:close/>
              </a:path>
            </a:pathLst>
          </a:custGeom>
          <a:gradFill flip="none" rotWithShape="1">
            <a:gsLst>
              <a:gs pos="30000">
                <a:srgbClr val="010101">
                  <a:alpha val="34000"/>
                </a:srgbClr>
              </a:gs>
              <a:gs pos="100000">
                <a:srgbClr val="010101">
                  <a:alpha val="26000"/>
                </a:srgb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softEdge rad="127000"/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/>
          <p:cNvSpPr/>
          <p:nvPr/>
        </p:nvSpPr>
        <p:spPr>
          <a:xfrm>
            <a:off x="731520" y="575310"/>
            <a:ext cx="7696200" cy="5715000"/>
          </a:xfrm>
          <a:prstGeom prst="rect">
            <a:avLst/>
          </a:prstGeom>
          <a:solidFill>
            <a:schemeClr val="bg1">
              <a:lumMod val="75000"/>
              <a:lumOff val="25000"/>
            </a:schemeClr>
          </a:solid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/>
          <p:cNvSpPr/>
          <p:nvPr/>
        </p:nvSpPr>
        <p:spPr>
          <a:xfrm>
            <a:off x="731520" y="576072"/>
            <a:ext cx="7696200" cy="5715000"/>
          </a:xfrm>
          <a:prstGeom prst="rect">
            <a:avLst/>
          </a:prstGeom>
          <a:blipFill dpi="0" rotWithShape="1">
            <a:blip r:embed="rId13" cstate="print">
              <a:alphaModFix amt="20000"/>
              <a:grayscl/>
              <a:lum contrast="12000"/>
            </a:blip>
            <a:srcRect/>
            <a:tile tx="0" ty="0" sx="100000" sy="100000" flip="none" algn="tl"/>
          </a:blipFill>
          <a:ln w="6350">
            <a:noFill/>
          </a:ln>
          <a:effectLst>
            <a:outerShdw blurRad="101600" dist="50800" dir="5400000" algn="t" rotWithShape="0">
              <a:prstClr val="black">
                <a:alpha val="2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3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1435684">
            <a:off x="543741" y="273091"/>
            <a:ext cx="567831" cy="567830"/>
          </a:xfrm>
          <a:prstGeom prst="rect">
            <a:avLst/>
          </a:prstGeom>
          <a:noFill/>
        </p:spPr>
      </p:pic>
      <p:pic>
        <p:nvPicPr>
          <p:cNvPr id="14" name="Picture 2" descr="C:\Users\Administrator\Desktop\Pushpin Dev\Assets\pushpinLeft.png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 rot="4096196">
            <a:off x="8115079" y="298163"/>
            <a:ext cx="566928" cy="566928"/>
          </a:xfrm>
          <a:prstGeom prst="rect">
            <a:avLst/>
          </a:prstGeom>
          <a:noFill/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5023" y="817582"/>
            <a:ext cx="6965245" cy="120248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63040" y="2119257"/>
            <a:ext cx="6196405" cy="360381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54588" y="5809152"/>
            <a:ext cx="121382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64C5107B-7049-415C-848B-7BD7D0B592A5}" type="datetimeFigureOut">
              <a:rPr lang="cs-CZ" smtClean="0"/>
              <a:pPr/>
              <a:t>12.12.2011</a:t>
            </a:fld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4401" y="5809152"/>
            <a:ext cx="55401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670202" y="5809152"/>
            <a:ext cx="554023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400">
                <a:solidFill>
                  <a:schemeClr val="tx2"/>
                </a:solidFill>
                <a:latin typeface="Rage Italic" pitchFamily="66" charset="0"/>
              </a:defRPr>
            </a:lvl1pPr>
          </a:lstStyle>
          <a:p>
            <a:fld id="{DA8923D4-2E9F-437D-89CB-F234AB188E02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2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64592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01168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74320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10896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Brush Script MT" pitchFamily="66" charset="0"/>
        <a:buChar char="O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12.12.2011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>
                <a:solidFill>
                  <a:prstClr val="black">
                    <a:tint val="75000"/>
                  </a:prstClr>
                </a:solidFill>
              </a:rPr>
              <a:pPr/>
              <a:t>‹#›</a:t>
            </a:fld>
            <a:endParaRPr lang="cs-CZ" dirty="0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28125540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5.png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4233083745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3130111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Materiál je určen pro 5.ročník</a:t>
            </a:r>
          </a:p>
          <a:p>
            <a:r>
              <a:rPr lang="cs-CZ" dirty="0" smtClean="0"/>
              <a:t>Obsahuje výklad  a procvičení učiva-tázací věty se slovesem </a:t>
            </a:r>
            <a:r>
              <a:rPr lang="cs-CZ" b="1" dirty="0" smtClean="0"/>
              <a:t>have</a:t>
            </a:r>
            <a:r>
              <a:rPr lang="cs-CZ" b="1" dirty="0" smtClean="0"/>
              <a:t> </a:t>
            </a:r>
            <a:r>
              <a:rPr lang="cs-CZ" b="1" dirty="0" smtClean="0"/>
              <a:t>got</a:t>
            </a:r>
            <a:r>
              <a:rPr lang="cs-CZ" dirty="0" smtClean="0"/>
              <a:t>/učebnice Project 1,Unit 3-My </a:t>
            </a:r>
            <a:r>
              <a:rPr lang="cs-CZ" dirty="0" smtClean="0"/>
              <a:t>world</a:t>
            </a:r>
            <a:r>
              <a:rPr lang="cs-CZ" dirty="0" smtClean="0"/>
              <a:t>/</a:t>
            </a:r>
          </a:p>
          <a:p>
            <a:r>
              <a:rPr lang="cs-CZ" dirty="0" smtClean="0"/>
              <a:t>Pracujeme společně u interaktivní tabule,žáci se střídají v tvoření otázek a  krátkých odpovědí</a:t>
            </a:r>
          </a:p>
          <a:p>
            <a:r>
              <a:rPr lang="cs-CZ" dirty="0" smtClean="0"/>
              <a:t>Inovace:využití interaktivní tabule usnadňuje žákům aktivní osvojení učiva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53100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xfrm>
            <a:off x="1475656" y="1772816"/>
            <a:ext cx="3528391" cy="1828090"/>
          </a:xfrm>
        </p:spPr>
        <p:txBody>
          <a:bodyPr/>
          <a:lstStyle/>
          <a:p>
            <a:r>
              <a:rPr lang="cs-CZ" dirty="0" smtClean="0"/>
              <a:t>Sloveso</a:t>
            </a:r>
            <a:br>
              <a:rPr lang="cs-CZ" dirty="0" smtClean="0"/>
            </a:br>
            <a:r>
              <a:rPr lang="cs-CZ" dirty="0" smtClean="0"/>
              <a:t> </a:t>
            </a:r>
            <a:r>
              <a:rPr lang="cs-CZ" i="1" dirty="0" smtClean="0"/>
              <a:t>have</a:t>
            </a:r>
            <a:r>
              <a:rPr lang="cs-CZ" i="1" dirty="0" smtClean="0"/>
              <a:t> </a:t>
            </a:r>
            <a:r>
              <a:rPr lang="cs-CZ" i="1" dirty="0" smtClean="0"/>
              <a:t>got</a:t>
            </a:r>
            <a:endParaRPr lang="cs-CZ" i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>
          <a:xfrm>
            <a:off x="1727201" y="3736622"/>
            <a:ext cx="4394696" cy="1524000"/>
          </a:xfrm>
        </p:spPr>
        <p:txBody>
          <a:bodyPr/>
          <a:lstStyle/>
          <a:p>
            <a:r>
              <a:rPr lang="cs-CZ" dirty="0" smtClean="0"/>
              <a:t>Anglický jazyk pro 5.ročník</a:t>
            </a:r>
          </a:p>
          <a:p>
            <a:r>
              <a:rPr lang="cs-CZ" dirty="0" smtClean="0"/>
              <a:t>Mgr. Olga Kolářová</a:t>
            </a:r>
            <a:endParaRPr lang="cs-CZ" dirty="0"/>
          </a:p>
        </p:txBody>
      </p:sp>
      <p:pic>
        <p:nvPicPr>
          <p:cNvPr id="3075" name="Picture 3" descr="C:\Users\Kolářová\AppData\Local\Microsoft\Windows\Temporary Internet Files\Content.IE5\S1JEQ4I9\MC90044039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932040" y="1412776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27246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bsah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sz="3600" dirty="0" smtClean="0"/>
              <a:t>Výklad učiva-otázka se slovesem </a:t>
            </a:r>
            <a:r>
              <a:rPr lang="cs-CZ" sz="3600" b="1" dirty="0" smtClean="0"/>
              <a:t>have</a:t>
            </a:r>
            <a:r>
              <a:rPr lang="cs-CZ" sz="3600" b="1" dirty="0" smtClean="0"/>
              <a:t> </a:t>
            </a:r>
            <a:r>
              <a:rPr lang="cs-CZ" sz="3600" b="1" dirty="0" smtClean="0"/>
              <a:t>got</a:t>
            </a:r>
            <a:endParaRPr lang="cs-CZ" sz="3600" b="1" dirty="0" smtClean="0"/>
          </a:p>
          <a:p>
            <a:r>
              <a:rPr lang="cs-CZ" sz="3600" dirty="0" smtClean="0"/>
              <a:t>Procvičení-tvoření otázek</a:t>
            </a:r>
          </a:p>
          <a:p>
            <a:r>
              <a:rPr lang="cs-CZ" sz="3600" dirty="0" smtClean="0"/>
              <a:t>Krátké odpovědi na otázky</a:t>
            </a:r>
          </a:p>
          <a:p>
            <a:pPr marL="0" indent="0">
              <a:buNone/>
            </a:pPr>
            <a:r>
              <a:rPr lang="cs-CZ" sz="3600" dirty="0" smtClean="0"/>
              <a:t>  -výklad</a:t>
            </a:r>
          </a:p>
          <a:p>
            <a:pPr marL="0" indent="0">
              <a:buNone/>
            </a:pPr>
            <a:r>
              <a:rPr lang="cs-CZ" sz="3600" dirty="0" smtClean="0"/>
              <a:t>  -procvičení</a:t>
            </a:r>
          </a:p>
          <a:p>
            <a:endParaRPr lang="cs-CZ" sz="3600" b="1" dirty="0" smtClean="0"/>
          </a:p>
          <a:p>
            <a:endParaRPr lang="cs-CZ" sz="3600" dirty="0"/>
          </a:p>
          <a:p>
            <a:pPr marL="0" indent="0">
              <a:buNone/>
            </a:pPr>
            <a:endParaRPr lang="cs-CZ" sz="3600" dirty="0" smtClean="0"/>
          </a:p>
          <a:p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xmlns="" val="21682669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4572744"/>
          </a:xfrm>
        </p:spPr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I</a:t>
            </a:r>
            <a:r>
              <a:rPr lang="cs-CZ" dirty="0" smtClean="0"/>
              <a:t> </a:t>
            </a:r>
            <a:r>
              <a:rPr lang="cs-CZ" dirty="0" smtClean="0">
                <a:solidFill>
                  <a:srgbClr val="00B0F0"/>
                </a:solidFill>
              </a:rPr>
              <a:t>have</a:t>
            </a:r>
            <a:r>
              <a:rPr lang="cs-CZ" dirty="0" smtClean="0"/>
              <a:t> </a:t>
            </a:r>
            <a:r>
              <a:rPr lang="cs-CZ" dirty="0" smtClean="0"/>
              <a:t>got</a:t>
            </a:r>
            <a:r>
              <a:rPr lang="cs-CZ" dirty="0" smtClean="0"/>
              <a:t> a </a:t>
            </a:r>
            <a:r>
              <a:rPr lang="cs-CZ" dirty="0" smtClean="0"/>
              <a:t>new</a:t>
            </a:r>
            <a:r>
              <a:rPr lang="cs-CZ" dirty="0" smtClean="0"/>
              <a:t> mobile </a:t>
            </a:r>
            <a:r>
              <a:rPr lang="cs-CZ" dirty="0" smtClean="0"/>
              <a:t>phone</a:t>
            </a:r>
            <a:r>
              <a:rPr lang="cs-CZ" dirty="0" smtClean="0"/>
              <a:t>.</a:t>
            </a:r>
            <a:br>
              <a:rPr lang="cs-CZ" dirty="0" smtClean="0"/>
            </a:br>
            <a:r>
              <a:rPr lang="cs-CZ" dirty="0"/>
              <a:t/>
            </a:r>
            <a:br>
              <a:rPr lang="cs-CZ" dirty="0"/>
            </a:br>
            <a:r>
              <a:rPr lang="cs-CZ" dirty="0" smtClean="0">
                <a:solidFill>
                  <a:srgbClr val="00B0F0"/>
                </a:solidFill>
              </a:rPr>
              <a:t>Have</a:t>
            </a:r>
            <a:r>
              <a:rPr lang="cs-CZ" dirty="0" smtClean="0">
                <a:solidFill>
                  <a:srgbClr val="FF0000"/>
                </a:solidFill>
              </a:rPr>
              <a:t> I </a:t>
            </a:r>
            <a:r>
              <a:rPr lang="cs-CZ" dirty="0" smtClean="0"/>
              <a:t>got</a:t>
            </a:r>
            <a:r>
              <a:rPr lang="cs-CZ" dirty="0" smtClean="0"/>
              <a:t> a nice mobile </a:t>
            </a:r>
            <a:r>
              <a:rPr lang="cs-CZ" dirty="0" smtClean="0"/>
              <a:t>phone</a:t>
            </a:r>
            <a:r>
              <a:rPr lang="cs-CZ" dirty="0" smtClean="0"/>
              <a:t>?</a:t>
            </a:r>
            <a:endParaRPr lang="cs-CZ" dirty="0"/>
          </a:p>
        </p:txBody>
      </p:sp>
      <p:cxnSp>
        <p:nvCxnSpPr>
          <p:cNvPr id="6" name="Přímá spojnice se šipkou 5"/>
          <p:cNvCxnSpPr/>
          <p:nvPr/>
        </p:nvCxnSpPr>
        <p:spPr>
          <a:xfrm flipH="1">
            <a:off x="1403648" y="2060848"/>
            <a:ext cx="288032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se šipkou 8"/>
          <p:cNvCxnSpPr/>
          <p:nvPr/>
        </p:nvCxnSpPr>
        <p:spPr>
          <a:xfrm>
            <a:off x="971600" y="2060848"/>
            <a:ext cx="1152128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026" name="Picture 2" descr="C:\Users\Kolářová\AppData\Local\Microsoft\Windows\Temporary Internet Files\Content.IE5\DYZYG3L8\MP90038567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2977537" y="2889480"/>
            <a:ext cx="2828886" cy="39604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438333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0" y="811358"/>
            <a:ext cx="6965245" cy="1202485"/>
          </a:xfrm>
        </p:spPr>
        <p:txBody>
          <a:bodyPr/>
          <a:lstStyle/>
          <a:p>
            <a:r>
              <a:rPr lang="cs-CZ" dirty="0" smtClean="0"/>
              <a:t>Make</a:t>
            </a:r>
            <a:r>
              <a:rPr lang="cs-CZ" dirty="0" smtClean="0"/>
              <a:t> a </a:t>
            </a:r>
            <a:r>
              <a:rPr lang="cs-CZ" dirty="0" smtClean="0"/>
              <a:t>question</a:t>
            </a:r>
            <a:r>
              <a:rPr lang="cs-CZ" dirty="0" smtClean="0"/>
              <a:t>: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13"/>
          </p:nvPr>
        </p:nvSpPr>
        <p:spPr>
          <a:xfrm>
            <a:off x="1331640" y="2132856"/>
            <a:ext cx="3200400" cy="3602736"/>
          </a:xfrm>
        </p:spPr>
        <p:txBody>
          <a:bodyPr>
            <a:normAutofit fontScale="92500"/>
          </a:bodyPr>
          <a:lstStyle/>
          <a:p>
            <a:r>
              <a:rPr lang="cs-CZ" dirty="0" smtClean="0"/>
              <a:t>He has </a:t>
            </a:r>
            <a:r>
              <a:rPr lang="cs-CZ" dirty="0" smtClean="0"/>
              <a:t>got</a:t>
            </a:r>
            <a:r>
              <a:rPr lang="cs-CZ" dirty="0" smtClean="0"/>
              <a:t> a dog.</a:t>
            </a:r>
          </a:p>
          <a:p>
            <a:r>
              <a:rPr lang="cs-CZ" dirty="0" smtClean="0"/>
              <a:t>She</a:t>
            </a:r>
            <a:r>
              <a:rPr lang="cs-CZ" dirty="0" smtClean="0"/>
              <a:t> has </a:t>
            </a:r>
            <a:r>
              <a:rPr lang="cs-CZ" dirty="0" smtClean="0"/>
              <a:t>got</a:t>
            </a:r>
            <a:r>
              <a:rPr lang="cs-CZ" dirty="0" smtClean="0"/>
              <a:t> a music poster.</a:t>
            </a:r>
          </a:p>
          <a:p>
            <a:r>
              <a:rPr lang="cs-CZ" dirty="0" smtClean="0"/>
              <a:t>We</a:t>
            </a:r>
            <a:r>
              <a:rPr lang="cs-CZ" dirty="0" smtClean="0"/>
              <a:t> </a:t>
            </a:r>
            <a:r>
              <a:rPr lang="cs-CZ" dirty="0" smtClean="0"/>
              <a:t>have</a:t>
            </a:r>
            <a:r>
              <a:rPr lang="cs-CZ" dirty="0" smtClean="0"/>
              <a:t> </a:t>
            </a:r>
            <a:r>
              <a:rPr lang="cs-CZ" dirty="0" smtClean="0"/>
              <a:t>got</a:t>
            </a:r>
            <a:r>
              <a:rPr lang="cs-CZ" dirty="0" smtClean="0"/>
              <a:t> a </a:t>
            </a:r>
            <a:r>
              <a:rPr lang="cs-CZ" dirty="0" smtClean="0"/>
              <a:t>new</a:t>
            </a:r>
            <a:r>
              <a:rPr lang="cs-CZ" dirty="0" smtClean="0"/>
              <a:t> </a:t>
            </a:r>
            <a:r>
              <a:rPr lang="cs-CZ" dirty="0" smtClean="0"/>
              <a:t>flat</a:t>
            </a:r>
            <a:r>
              <a:rPr lang="cs-CZ" dirty="0" smtClean="0"/>
              <a:t>.</a:t>
            </a:r>
          </a:p>
          <a:p>
            <a:r>
              <a:rPr lang="cs-CZ" dirty="0" smtClean="0"/>
              <a:t>They</a:t>
            </a:r>
            <a:r>
              <a:rPr lang="cs-CZ" dirty="0" smtClean="0"/>
              <a:t> </a:t>
            </a:r>
            <a:r>
              <a:rPr lang="cs-CZ" dirty="0" smtClean="0"/>
              <a:t>have</a:t>
            </a:r>
            <a:r>
              <a:rPr lang="cs-CZ" dirty="0" smtClean="0"/>
              <a:t> </a:t>
            </a:r>
            <a:r>
              <a:rPr lang="cs-CZ" dirty="0" smtClean="0"/>
              <a:t>got</a:t>
            </a:r>
            <a:r>
              <a:rPr lang="cs-CZ" dirty="0" smtClean="0"/>
              <a:t> </a:t>
            </a:r>
            <a:r>
              <a:rPr lang="cs-CZ" dirty="0" smtClean="0"/>
              <a:t>an</a:t>
            </a:r>
            <a:r>
              <a:rPr lang="cs-CZ" dirty="0" smtClean="0"/>
              <a:t> </a:t>
            </a:r>
            <a:r>
              <a:rPr lang="cs-CZ" dirty="0" smtClean="0"/>
              <a:t>old</a:t>
            </a:r>
            <a:r>
              <a:rPr lang="cs-CZ" dirty="0" smtClean="0"/>
              <a:t> car.</a:t>
            </a:r>
          </a:p>
          <a:p>
            <a:r>
              <a:rPr lang="cs-CZ" dirty="0" smtClean="0"/>
              <a:t>It</a:t>
            </a:r>
            <a:r>
              <a:rPr lang="cs-CZ" dirty="0" smtClean="0"/>
              <a:t> has </a:t>
            </a:r>
            <a:r>
              <a:rPr lang="cs-CZ" dirty="0" smtClean="0"/>
              <a:t>got</a:t>
            </a:r>
            <a:r>
              <a:rPr lang="cs-CZ" dirty="0" smtClean="0"/>
              <a:t> </a:t>
            </a:r>
            <a:r>
              <a:rPr lang="cs-CZ" dirty="0" smtClean="0"/>
              <a:t>four</a:t>
            </a:r>
            <a:r>
              <a:rPr lang="cs-CZ" dirty="0" smtClean="0"/>
              <a:t> </a:t>
            </a:r>
            <a:r>
              <a:rPr lang="cs-CZ" dirty="0" smtClean="0"/>
              <a:t>legs</a:t>
            </a:r>
            <a:r>
              <a:rPr lang="cs-CZ" dirty="0" smtClean="0"/>
              <a:t>.</a:t>
            </a:r>
          </a:p>
          <a:p>
            <a:r>
              <a:rPr lang="cs-CZ" dirty="0" smtClean="0"/>
              <a:t>You</a:t>
            </a:r>
            <a:r>
              <a:rPr lang="cs-CZ" dirty="0" smtClean="0"/>
              <a:t> </a:t>
            </a:r>
            <a:r>
              <a:rPr lang="cs-CZ" dirty="0" smtClean="0"/>
              <a:t>have</a:t>
            </a:r>
            <a:r>
              <a:rPr lang="cs-CZ" dirty="0" smtClean="0"/>
              <a:t> </a:t>
            </a:r>
            <a:r>
              <a:rPr lang="cs-CZ" dirty="0" smtClean="0"/>
              <a:t>got</a:t>
            </a:r>
            <a:r>
              <a:rPr lang="cs-CZ" dirty="0" smtClean="0"/>
              <a:t> a </a:t>
            </a:r>
            <a:r>
              <a:rPr lang="cs-CZ" dirty="0" smtClean="0"/>
              <a:t>good</a:t>
            </a:r>
            <a:r>
              <a:rPr lang="cs-CZ" dirty="0" smtClean="0"/>
              <a:t> </a:t>
            </a:r>
            <a:r>
              <a:rPr lang="cs-CZ" dirty="0" smtClean="0"/>
              <a:t>friend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4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_________________</a:t>
            </a:r>
          </a:p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</a:t>
            </a:r>
          </a:p>
          <a:p>
            <a:r>
              <a:rPr lang="cs-CZ" dirty="0" smtClean="0"/>
              <a:t>_______________________</a:t>
            </a:r>
          </a:p>
          <a:p>
            <a:r>
              <a:rPr lang="cs-CZ" dirty="0" smtClean="0"/>
              <a:t>_________________</a:t>
            </a:r>
          </a:p>
          <a:p>
            <a:r>
              <a:rPr lang="cs-CZ" dirty="0" smtClean="0"/>
              <a:t>_______________________</a:t>
            </a:r>
          </a:p>
          <a:p>
            <a:endParaRPr lang="cs-CZ" dirty="0"/>
          </a:p>
        </p:txBody>
      </p:sp>
      <p:pic>
        <p:nvPicPr>
          <p:cNvPr id="2051" name="Picture 3" descr="C:\Users\Kolářová\AppData\Local\Microsoft\Windows\Temporary Internet Files\Content.IE5\S1JEQ4I9\MM900254500[1]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836712"/>
            <a:ext cx="952500" cy="952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231018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91596" y="738669"/>
            <a:ext cx="6965245" cy="1202485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Have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you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got</a:t>
            </a:r>
            <a:r>
              <a:rPr lang="cs-CZ" dirty="0" smtClean="0">
                <a:solidFill>
                  <a:srgbClr val="002060"/>
                </a:solidFill>
              </a:rPr>
              <a:t> a </a:t>
            </a:r>
            <a:r>
              <a:rPr lang="cs-CZ" dirty="0" smtClean="0">
                <a:solidFill>
                  <a:srgbClr val="002060"/>
                </a:solidFill>
              </a:rPr>
              <a:t>new</a:t>
            </a:r>
            <a:r>
              <a:rPr lang="cs-CZ" dirty="0" smtClean="0">
                <a:solidFill>
                  <a:srgbClr val="002060"/>
                </a:solidFill>
              </a:rPr>
              <a:t> </a:t>
            </a:r>
            <a:r>
              <a:rPr lang="cs-CZ" dirty="0" smtClean="0">
                <a:solidFill>
                  <a:srgbClr val="002060"/>
                </a:solidFill>
              </a:rPr>
              <a:t>bike</a:t>
            </a:r>
            <a:r>
              <a:rPr lang="cs-CZ" dirty="0" smtClean="0">
                <a:solidFill>
                  <a:srgbClr val="002060"/>
                </a:solidFill>
              </a:rPr>
              <a:t>?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1749" y="2132856"/>
            <a:ext cx="6196405" cy="36038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Yes</a:t>
            </a:r>
            <a:r>
              <a:rPr lang="cs-CZ" sz="4000" dirty="0" smtClean="0">
                <a:solidFill>
                  <a:srgbClr val="FF0000"/>
                </a:solidFill>
              </a:rPr>
              <a:t>,I </a:t>
            </a:r>
            <a:r>
              <a:rPr lang="cs-CZ" sz="4000" dirty="0" smtClean="0">
                <a:solidFill>
                  <a:srgbClr val="FF0000"/>
                </a:solidFill>
              </a:rPr>
              <a:t>have</a:t>
            </a:r>
            <a:r>
              <a:rPr lang="cs-CZ" sz="4000" dirty="0" smtClean="0">
                <a:solidFill>
                  <a:srgbClr val="FF0000"/>
                </a:solidFill>
              </a:rPr>
              <a:t>.</a:t>
            </a:r>
          </a:p>
          <a:p>
            <a:pPr marL="0" indent="0">
              <a:buNone/>
            </a:pPr>
            <a:r>
              <a:rPr lang="cs-CZ" sz="4000" dirty="0" smtClean="0">
                <a:solidFill>
                  <a:srgbClr val="FF0000"/>
                </a:solidFill>
              </a:rPr>
              <a:t>No,I </a:t>
            </a:r>
            <a:r>
              <a:rPr lang="cs-CZ" sz="4000" dirty="0" smtClean="0">
                <a:solidFill>
                  <a:srgbClr val="FF0000"/>
                </a:solidFill>
              </a:rPr>
              <a:t>haven</a:t>
            </a:r>
            <a:r>
              <a:rPr lang="cs-CZ" sz="4000" dirty="0" smtClean="0">
                <a:solidFill>
                  <a:srgbClr val="FF0000"/>
                </a:solidFill>
              </a:rPr>
              <a:t>´</a:t>
            </a:r>
            <a:r>
              <a:rPr lang="cs-CZ" sz="4000" dirty="0" smtClean="0">
                <a:solidFill>
                  <a:srgbClr val="FF0000"/>
                </a:solidFill>
              </a:rPr>
              <a:t>t</a:t>
            </a:r>
            <a:r>
              <a:rPr lang="cs-CZ" dirty="0" smtClean="0"/>
              <a:t>.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Odpovídejte na </a:t>
            </a:r>
            <a:r>
              <a:rPr lang="cs-CZ" dirty="0" smtClean="0"/>
              <a:t>otázky</a:t>
            </a:r>
            <a:r>
              <a:rPr lang="cs-CZ" dirty="0" smtClean="0"/>
              <a:t> </a:t>
            </a:r>
            <a:r>
              <a:rPr lang="cs-CZ" dirty="0" smtClean="0"/>
              <a:t>z předchozí stránky: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/>
              <a:t>k</a:t>
            </a:r>
            <a:r>
              <a:rPr lang="cs-CZ" dirty="0" smtClean="0"/>
              <a:t>ladně</a:t>
            </a:r>
          </a:p>
          <a:p>
            <a:pPr marL="457200" indent="-457200">
              <a:buFont typeface="+mj-lt"/>
              <a:buAutoNum type="alphaLcParenR"/>
            </a:pPr>
            <a:r>
              <a:rPr lang="cs-CZ" dirty="0" smtClean="0"/>
              <a:t>záporně</a:t>
            </a:r>
            <a:endParaRPr lang="cs-CZ" dirty="0"/>
          </a:p>
        </p:txBody>
      </p:sp>
      <p:pic>
        <p:nvPicPr>
          <p:cNvPr id="1026" name="Picture 2" descr="C:\Users\Kolářová\AppData\Local\Microsoft\Windows\Temporary Internet Files\Content.IE5\DYZYG3L8\MC900197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41154"/>
            <a:ext cx="1804657" cy="161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Kolářová\AppData\Local\Microsoft\Windows\Temporary Internet Files\Content.IE5\S1JEQ4I9\MC900440452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734415" y="4479976"/>
            <a:ext cx="1121235" cy="1498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válný popisek 4"/>
          <p:cNvSpPr/>
          <p:nvPr/>
        </p:nvSpPr>
        <p:spPr>
          <a:xfrm>
            <a:off x="6516216" y="2749930"/>
            <a:ext cx="1883180" cy="1166438"/>
          </a:xfrm>
          <a:prstGeom prst="wedgeEllipseCallout">
            <a:avLst>
              <a:gd name="adj1" fmla="val 1169"/>
              <a:gd name="adj2" fmla="val 12251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Yes</a:t>
            </a:r>
            <a:r>
              <a:rPr lang="cs-CZ" sz="2000" dirty="0" smtClean="0"/>
              <a:t>,he has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8" name="Picture 4" descr="C:\Users\Kolářová\AppData\Local\Microsoft\Windows\Temporary Internet Files\Content.IE5\DYZYG3L8\MC90043439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77830" y="4717105"/>
            <a:ext cx="1238386" cy="12613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ný popisek 5"/>
          <p:cNvSpPr/>
          <p:nvPr/>
        </p:nvSpPr>
        <p:spPr>
          <a:xfrm>
            <a:off x="3059832" y="4742556"/>
            <a:ext cx="1584176" cy="973287"/>
          </a:xfrm>
          <a:prstGeom prst="wedgeEllipseCallout">
            <a:avLst>
              <a:gd name="adj1" fmla="val 92805"/>
              <a:gd name="adj2" fmla="val 525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/>
              <a:t>No,he</a:t>
            </a:r>
          </a:p>
          <a:p>
            <a:pPr algn="ctr"/>
            <a:r>
              <a:rPr lang="cs-CZ" sz="2000" dirty="0"/>
              <a:t>h</a:t>
            </a:r>
            <a:r>
              <a:rPr lang="cs-CZ" sz="2000" dirty="0" smtClean="0"/>
              <a:t>asn</a:t>
            </a:r>
            <a:r>
              <a:rPr lang="cs-CZ" sz="2000" dirty="0" smtClean="0"/>
              <a:t>´</a:t>
            </a:r>
            <a:r>
              <a:rPr lang="cs-CZ" sz="2000" dirty="0" smtClean="0"/>
              <a:t>t</a:t>
            </a:r>
            <a:r>
              <a:rPr lang="cs-CZ" sz="2000" dirty="0" smtClean="0"/>
              <a:t>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94483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Ilustrace: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>
                <a:hlinkClick r:id="rId2"/>
              </a:rPr>
              <a:t>www.office.</a:t>
            </a:r>
            <a:r>
              <a:rPr lang="cs-CZ" dirty="0" smtClean="0">
                <a:hlinkClick r:id="rId2"/>
              </a:rPr>
              <a:t>microsoft.com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279965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Špendlík">
  <a:themeElements>
    <a:clrScheme name="Špendlík">
      <a:dk1>
        <a:sysClr val="windowText" lastClr="000000"/>
      </a:dk1>
      <a:lt1>
        <a:sysClr val="window" lastClr="FFFFFF"/>
      </a:lt1>
      <a:dk2>
        <a:srgbClr val="465E9C"/>
      </a:dk2>
      <a:lt2>
        <a:srgbClr val="CCDDEA"/>
      </a:lt2>
      <a:accent1>
        <a:srgbClr val="FDA023"/>
      </a:accent1>
      <a:accent2>
        <a:srgbClr val="AA2B1E"/>
      </a:accent2>
      <a:accent3>
        <a:srgbClr val="71685C"/>
      </a:accent3>
      <a:accent4>
        <a:srgbClr val="64A73B"/>
      </a:accent4>
      <a:accent5>
        <a:srgbClr val="EB5605"/>
      </a:accent5>
      <a:accent6>
        <a:srgbClr val="B9CA1A"/>
      </a:accent6>
      <a:hlink>
        <a:srgbClr val="D83E2C"/>
      </a:hlink>
      <a:folHlink>
        <a:srgbClr val="ED7D27"/>
      </a:folHlink>
    </a:clrScheme>
    <a:fontScheme name="Špendlík">
      <a:majorFont>
        <a:latin typeface="Constantia"/>
        <a:ea typeface=""/>
        <a:cs typeface=""/>
        <a:font script="Jpan" typeface="HGS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Grek" typeface="Arial"/>
        <a:font script="Cyrl" typeface="Arial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Špendlík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  <a:lumMod val="100000"/>
              </a:schemeClr>
            </a:gs>
            <a:gs pos="40000">
              <a:schemeClr val="phClr">
                <a:tint val="60000"/>
                <a:satMod val="130000"/>
                <a:lumMod val="100000"/>
              </a:schemeClr>
            </a:gs>
            <a:gs pos="100000">
              <a:schemeClr val="phClr">
                <a:tint val="96000"/>
                <a:lumMod val="108000"/>
              </a:schemeClr>
            </a:gs>
          </a:gsLst>
          <a:lin ang="5400000" scaled="0"/>
        </a:gradFill>
        <a:gradFill rotWithShape="1">
          <a:gsLst>
            <a:gs pos="0">
              <a:schemeClr val="phClr"/>
            </a:gs>
            <a:gs pos="100000">
              <a:schemeClr val="phClr">
                <a:shade val="76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80000"/>
              <a:lumMod val="9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38100" dir="4800000" sx="98000" sy="98000" rotWithShape="0">
              <a:srgbClr val="000000">
                <a:alpha val="32000"/>
              </a:srgbClr>
            </a:outerShdw>
          </a:effectLst>
        </a:effectStyle>
        <a:effectStyle>
          <a:effectLst>
            <a:outerShdw blurRad="38100" dist="38100" dir="4800000" sx="96000" sy="96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3240000"/>
            </a:lightRig>
          </a:scene3d>
          <a:sp3d>
            <a:bevelT w="28575" h="28575"/>
          </a:sp3d>
        </a:effectStyle>
      </a:effectStyleLst>
      <a:bgFillStyleLst>
        <a:solidFill>
          <a:schemeClr val="phClr">
            <a:tint val="93000"/>
          </a:schemeClr>
        </a:solidFill>
        <a:blipFill rotWithShape="1">
          <a:blip xmlns:r="http://schemas.openxmlformats.org/officeDocument/2006/relationships" r:embed="rId1">
            <a:duotone>
              <a:schemeClr val="phClr">
                <a:shade val="80000"/>
                <a:satMod val="140000"/>
                <a:lumMod val="50000"/>
              </a:schemeClr>
              <a:schemeClr val="phClr">
                <a:tint val="95000"/>
                <a:satMod val="180000"/>
                <a:lumMod val="160000"/>
              </a:schemeClr>
            </a:duotone>
          </a:blip>
          <a:stretch/>
        </a:blipFill>
        <a:blipFill rotWithShape="1">
          <a:blip xmlns:r="http://schemas.openxmlformats.org/officeDocument/2006/relationships" r:embed="rId2">
            <a:duotone>
              <a:schemeClr val="phClr">
                <a:tint val="98000"/>
                <a:shade val="90000"/>
                <a:satMod val="120000"/>
                <a:lumMod val="54000"/>
              </a:schemeClr>
              <a:schemeClr val="phClr">
                <a:tint val="80000"/>
                <a:satMod val="160000"/>
                <a:lumMod val="140000"/>
              </a:schemeClr>
            </a:duotone>
          </a:blip>
          <a:stretch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Pushpin</Template>
  <TotalTime>97</TotalTime>
  <Words>201</Words>
  <Application>Microsoft Office PowerPoint</Application>
  <PresentationFormat>Předvádění na obrazovce (4:3)</PresentationFormat>
  <Paragraphs>50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Špendlík</vt:lpstr>
      <vt:lpstr>Motiv systému Office</vt:lpstr>
      <vt:lpstr>Snímek 1</vt:lpstr>
      <vt:lpstr>Anotace</vt:lpstr>
      <vt:lpstr>Sloveso  have got</vt:lpstr>
      <vt:lpstr>Obsah</vt:lpstr>
      <vt:lpstr>I have got a new mobile phone.  Have I got a nice mobile phone?</vt:lpstr>
      <vt:lpstr>Make a question:</vt:lpstr>
      <vt:lpstr>Have you got a new bike?</vt:lpstr>
      <vt:lpstr>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 have got a new mobile phone.  Have I got a nice mobile phone?</dc:title>
  <dc:creator>Kolářová</dc:creator>
  <cp:lastModifiedBy>Valued Acer Customer</cp:lastModifiedBy>
  <cp:revision>13</cp:revision>
  <dcterms:created xsi:type="dcterms:W3CDTF">2011-12-05T03:29:51Z</dcterms:created>
  <dcterms:modified xsi:type="dcterms:W3CDTF">2011-12-12T12:08:58Z</dcterms:modified>
</cp:coreProperties>
</file>