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51744-9C66-4BED-B042-B53DEB3B6499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B00A4-D778-4980-8E1C-3144323D2F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886EF-68CD-4C68-A214-BD4723921FB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CDB1B-02A9-4B3E-96C1-895377BC02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27D80-355C-4C72-B10F-8BE5EDD0736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4AB98-7AAD-417A-BD8C-D6C53387B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6F71F-2220-42F0-9E74-1CD1F80FDDA2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C265A-3C41-4C22-9DE7-5731A47F88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41D09-60F4-4212-8106-28A781B2C71E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B17FD-8C2F-4425-9040-97333D98D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195A9-A9B0-4E63-A33F-D0F4CAC1672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2C6FD-4042-44D8-ABCC-2525756566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A8F7A-639C-4D2A-8D39-B3B6558C8860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78ABA-A8D0-4B7C-92B1-E4E872C7E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15B6D0-A707-4622-A008-96C939EF76BB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14C79-1B8B-4C38-99FD-057A8438E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0C438-4E33-4A2D-A6EE-325E11B01CB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F3B63D-8D35-4722-A77F-7697B6B684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4045C-3095-49E2-BF52-BE54C6A9A1C1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CFB09-27BD-4E36-8C09-8A9E39620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A4893-6B4B-42EF-BF64-E4EF74A58C0C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7EEB9-0589-4193-928F-291CC044DD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BC03C22-8381-40D5-A9D7-36F709A81CA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50F8D7-D149-4C47-B398-0794402EF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Lednice_castle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Valtice_castle_courtyard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cs.wikipedia.org/wiki/Soubor:Lednice,_z%C3%A1mek_(05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ednice_zamek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Lednice,_z%C3%A1mek_(01)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Lednice,_z%C3%A1meck%C3%A1_zahrada_(03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Zamek_Lednice_Morava_8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cs.wikipedia.org/wiki/Soubor:Zamecky_rybni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ednickeRybniky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Lednick%C3%A9_rybn%C3%ADky_(4)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inaret1.JPG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cs.wikipedia.org/wiki/Soubor:Minaret_in_Lednice_-_se_strom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n%C5%AFv_hrad_(6)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Januv_hrad,_Lednice.JPG" TargetMode="External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6.jpeg"/><Relationship Id="rId7" Type="http://schemas.openxmlformats.org/officeDocument/2006/relationships/image" Target="../media/image19.jpeg"/><Relationship Id="rId2" Type="http://schemas.openxmlformats.org/officeDocument/2006/relationships/hyperlink" Target="http://cs.wikipedia.org/wiki/Soubor:Jadgschl%C3%B6ssch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hyperlink" Target="http://cs.wikipedia.org/wiki/Soubor:T%C5%99i_Gr%C3%A1cie_(1)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ybni%C4%8Dn%C3%AD_z%C3%A1me%C4%8Dek_(1).jpg" TargetMode="External"/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http://cs.wikipedia.org/wiki/Soubor:Valtice_St_Huber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lohovec_cz_01.jpg" TargetMode="External"/><Relationship Id="rId5" Type="http://schemas.openxmlformats.org/officeDocument/2006/relationships/image" Target="../media/image22.jpeg"/><Relationship Id="rId4" Type="http://schemas.openxmlformats.org/officeDocument/2006/relationships/hyperlink" Target="http://cs.wikipedia.org/wiki/Soubor:Kaple_sv._Huberta_(2).jpg" TargetMode="External"/><Relationship Id="rId9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pollonuv_chram_detail1.jpg" TargetMode="External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hyperlink" Target="http://cs.wikipedia.org/wiki/Soubor:Apolonuv_chra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Relationship Id="rId9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Valtice_castle_courtyard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http://cs.wikipedia.org/wiki/Soubor:Dianin_chra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an%C5%AFv_hrad" TargetMode="External"/><Relationship Id="rId3" Type="http://schemas.openxmlformats.org/officeDocument/2006/relationships/hyperlink" Target="http://cs.wikipedia.org/wiki/Lednicko-valtick%C3%BD_are%C3%A1l" TargetMode="External"/><Relationship Id="rId7" Type="http://schemas.openxmlformats.org/officeDocument/2006/relationships/hyperlink" Target="http://cs.wikipedia.org/wiki/Lednice_(okres_B%C5%99eclav)" TargetMode="External"/><Relationship Id="rId2" Type="http://schemas.openxmlformats.org/officeDocument/2006/relationships/hyperlink" Target="http://cs.wikipedia.org/wiki/Nov%C3%A9_M%C4%9Bsto_(Praha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ednick%C3%A9_rybn%C3%ADky" TargetMode="External"/><Relationship Id="rId5" Type="http://schemas.openxmlformats.org/officeDocument/2006/relationships/hyperlink" Target="http://cs.wikipedia.org/wiki/Lednice_(z%C3%A1mek)" TargetMode="External"/><Relationship Id="rId10" Type="http://schemas.openxmlformats.org/officeDocument/2006/relationships/hyperlink" Target="http://cs.wikipedia.org/wiki/Kaple_svat%C3%A9ho_Huberta_(Lednicko-valtick%C3%BD_are%C3%A1l)" TargetMode="External"/><Relationship Id="rId4" Type="http://schemas.openxmlformats.org/officeDocument/2006/relationships/hyperlink" Target="http://cs.wikipedia.org/wiki/Valtice" TargetMode="External"/><Relationship Id="rId9" Type="http://schemas.openxmlformats.org/officeDocument/2006/relationships/hyperlink" Target="http://cs.wikipedia.org/wiki/Loveck%C3%BD_z%C3%A1me%C4%8Dek_(Lednicko-valtick%C3%BD_are%C3%A1l)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%C5%99i_Gr%C3%A1cie_(Lednicko-valtick%C3%BD_are%C3%A1l)" TargetMode="External"/><Relationship Id="rId2" Type="http://schemas.openxmlformats.org/officeDocument/2006/relationships/hyperlink" Target="http://cs.wikipedia.org/wiki/Hrani%C4%8Dn%C3%AD_z%C3%A1me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altice" TargetMode="External"/><Relationship Id="rId5" Type="http://schemas.openxmlformats.org/officeDocument/2006/relationships/hyperlink" Target="http://cs.wikipedia.org/wiki/Apoll%C3%B3n%C5%AFv_chr%C3%A1m_(Lednicko-valtick%C3%BD_are%C3%A1l)" TargetMode="External"/><Relationship Id="rId4" Type="http://schemas.openxmlformats.org/officeDocument/2006/relationships/hyperlink" Target="http://cs.wikipedia.org/wiki/Rybni%C4%8Dn%C3%AD_z%C3%A1me%C4%8De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285750"/>
            <a:ext cx="7772400" cy="785813"/>
          </a:xfrm>
        </p:spPr>
        <p:txBody>
          <a:bodyPr/>
          <a:lstStyle/>
          <a:p>
            <a:r>
              <a:rPr lang="cs-CZ" smtClean="0"/>
              <a:t>LEDNICKO-VALTICKÝ AREÁL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357188" y="3714750"/>
            <a:ext cx="8429625" cy="2857500"/>
          </a:xfrm>
        </p:spPr>
        <p:txBody>
          <a:bodyPr/>
          <a:lstStyle/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je </a:t>
            </a:r>
            <a:r>
              <a:rPr lang="cs-CZ" sz="2200" b="1" smtClean="0">
                <a:solidFill>
                  <a:schemeClr val="tx1"/>
                </a:solidFill>
              </a:rPr>
              <a:t>krajinný celek </a:t>
            </a:r>
            <a:r>
              <a:rPr lang="cs-CZ" sz="2200" smtClean="0">
                <a:solidFill>
                  <a:schemeClr val="tx1"/>
                </a:solidFill>
              </a:rPr>
              <a:t>o rozloze 283,09 km</a:t>
            </a:r>
            <a:r>
              <a:rPr lang="cs-CZ" sz="2200" baseline="30000" smtClean="0">
                <a:solidFill>
                  <a:schemeClr val="tx1"/>
                </a:solidFill>
              </a:rPr>
              <a:t>2</a:t>
            </a:r>
            <a:r>
              <a:rPr lang="cs-CZ" sz="2200" smtClean="0">
                <a:solidFill>
                  <a:schemeClr val="tx1"/>
                </a:solidFill>
              </a:rPr>
              <a:t>, název odvozen od jména obcí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a zámků </a:t>
            </a:r>
            <a:r>
              <a:rPr lang="cs-CZ" sz="2200" b="1" smtClean="0">
                <a:solidFill>
                  <a:schemeClr val="tx1"/>
                </a:solidFill>
              </a:rPr>
              <a:t>Lednice a Valtice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- na seznamu UNESCO je zapsán od r. 1996 jako kulturní krajina této  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oblasti, vznikla přeměnou původně zamokřených ploch v zámecký park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počátky úprav jsou od 16. stol.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současná podoba je z přelomu 18. a 19. stol.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</a:t>
            </a:r>
            <a:r>
              <a:rPr lang="cs-CZ" sz="2200" b="1" smtClean="0">
                <a:solidFill>
                  <a:schemeClr val="tx1"/>
                </a:solidFill>
              </a:rPr>
              <a:t>součástí areálu jsou dva zámecké komplexy Lednice a Valtice</a:t>
            </a:r>
          </a:p>
        </p:txBody>
      </p:sp>
      <p:pic>
        <p:nvPicPr>
          <p:cNvPr id="13315" name="Picture 6" descr="Lednice castl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1214438"/>
            <a:ext cx="2513013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8" descr="Zámecké nádvoří">
            <a:hlinkClick r:id="rId4" tooltip="Zámecké nádvoří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3" y="1214438"/>
            <a:ext cx="3825875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10" descr="http://upload.wikimedia.org/wikipedia/commons/thumb/6/66/Z%C3%A1mek_Lednice_2.jpg/120px-Z%C3%A1mek_Lednice_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00375" y="1214438"/>
            <a:ext cx="1928813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LEDNICKO-VALTICKÝ AREÁL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14313" y="3857625"/>
            <a:ext cx="8715375" cy="25717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</a:t>
            </a:r>
            <a:r>
              <a:rPr lang="cs-CZ" sz="2200" b="1" smtClean="0"/>
              <a:t>Lednice – zámek </a:t>
            </a:r>
            <a:r>
              <a:rPr lang="cs-CZ" sz="2200" smtClean="0"/>
              <a:t>vznikl jako opevněná tvrz ve 13. stol., patřil rodu</a:t>
            </a:r>
          </a:p>
          <a:p>
            <a:pPr>
              <a:buFont typeface="Arial" charset="0"/>
              <a:buNone/>
            </a:pPr>
            <a:r>
              <a:rPr lang="cs-CZ" sz="2200" smtClean="0"/>
              <a:t>  Lichtenštejnů, v 16. stol. renesanční přestavba na zámek obklopený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zahradou, v 17. stol. přestavba na barokní zámek J. B. Fischerem z Erlachu</a:t>
            </a:r>
          </a:p>
          <a:p>
            <a:pPr>
              <a:buFont typeface="Arial" charset="0"/>
              <a:buNone/>
            </a:pPr>
            <a:r>
              <a:rPr lang="cs-CZ" sz="2200" smtClean="0"/>
              <a:t>  (dochovány jízdárny a konírny), poté empírová přestavba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 letech 1846-1858 došlo k </a:t>
            </a:r>
            <a:r>
              <a:rPr lang="cs-CZ" sz="2200" b="1" smtClean="0"/>
              <a:t>novogotickým úpravám (vliv anglické </a:t>
            </a:r>
          </a:p>
          <a:p>
            <a:pPr>
              <a:buFont typeface="Arial" charset="0"/>
              <a:buNone/>
            </a:pPr>
            <a:r>
              <a:rPr lang="cs-CZ" sz="2200" b="1" smtClean="0"/>
              <a:t>  tudorovské gotiky) </a:t>
            </a:r>
            <a:r>
              <a:rPr lang="cs-CZ" sz="2200" smtClean="0"/>
              <a:t>vídeňským architektem J. Wingelmüllerem</a:t>
            </a:r>
          </a:p>
        </p:txBody>
      </p:sp>
      <p:pic>
        <p:nvPicPr>
          <p:cNvPr id="14339" name="Picture 2" descr="Zámek Lednice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1357313"/>
            <a:ext cx="2762250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6" descr="http://upload.wikimedia.org/wikipedia/commons/thumb/c/c0/Lednice%2C_z%C3%A1mek_%2801%29.jpg/220px-Lednice%2C_z%C3%A1mek_%2801%29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14688" y="1357313"/>
            <a:ext cx="2762250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10" descr="http://upload.wikimedia.org/wikipedia/commons/thumb/1/1a/Lednice_zamek.JPG/220px-Lednice_zamek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72188" y="1357313"/>
            <a:ext cx="2786062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LEDNICKO-VALTICKÝ AREÁL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1938"/>
            <a:ext cx="8435975" cy="25717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slohové úpravy ovlivnily i </a:t>
            </a:r>
            <a:r>
              <a:rPr lang="cs-CZ" sz="2200" b="1" smtClean="0"/>
              <a:t>zámeckou zahradu </a:t>
            </a:r>
            <a:r>
              <a:rPr lang="cs-CZ" sz="2200" smtClean="0"/>
              <a:t>(původně renesanční,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pak </a:t>
            </a:r>
            <a:r>
              <a:rPr lang="cs-CZ" sz="2200" b="1" smtClean="0"/>
              <a:t>barokní francouzské vlivy</a:t>
            </a:r>
            <a:r>
              <a:rPr lang="cs-CZ" sz="2200" smtClean="0"/>
              <a:t>, nakonec </a:t>
            </a:r>
            <a:r>
              <a:rPr lang="cs-CZ" sz="2200" b="1" smtClean="0"/>
              <a:t>anglický přírodní park</a:t>
            </a:r>
          </a:p>
          <a:p>
            <a:pPr>
              <a:buFont typeface="Arial" charset="0"/>
              <a:buNone/>
            </a:pPr>
            <a:r>
              <a:rPr lang="cs-CZ" sz="2200" b="1" smtClean="0"/>
              <a:t>  přechází ve vysoce architektonicky řešenou krajinu</a:t>
            </a:r>
          </a:p>
          <a:p>
            <a:pPr>
              <a:buFont typeface="Arial" charset="0"/>
              <a:buNone/>
            </a:pPr>
            <a:r>
              <a:rPr lang="cs-CZ" sz="2200" b="1" smtClean="0"/>
              <a:t>- Skleník </a:t>
            </a:r>
            <a:r>
              <a:rPr lang="cs-CZ" sz="2200" smtClean="0"/>
              <a:t>– z r. 1843-45, od Angličana P. H. Desvignese byl první litinovou</a:t>
            </a:r>
            <a:endParaRPr lang="cs-CZ" sz="2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2200" smtClean="0"/>
              <a:t>  konstrukcí u nás</a:t>
            </a:r>
          </a:p>
          <a:p>
            <a:pPr>
              <a:buFont typeface="Arial" charset="0"/>
              <a:buNone/>
            </a:pPr>
            <a:r>
              <a:rPr lang="cs-CZ" sz="2200" smtClean="0"/>
              <a:t> </a:t>
            </a:r>
          </a:p>
        </p:txBody>
      </p:sp>
      <p:pic>
        <p:nvPicPr>
          <p:cNvPr id="15363" name="Picture 8" descr="http://upload.wikimedia.org/wikipedia/commons/thumb/2/25/Lednice%2C_z%C3%A1meck%C3%A1_zahrada_%2803%29.jpg/220px-Lednice%2C_z%C3%A1meck%C3%A1_zahrada_%2803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75" y="1500188"/>
            <a:ext cx="2928938" cy="219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http://upload.wikimedia.org/wikipedia/commons/thumb/f/fb/Zamek_Lednice_Morava_8.JPG/220px-Zamek_Lednice_Morava_8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0" y="1500188"/>
            <a:ext cx="2928938" cy="219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LEDNICKO-VALTICKÝ AREÁL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5" y="4786313"/>
            <a:ext cx="8786813" cy="192881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- Lednické rybníky </a:t>
            </a:r>
            <a:r>
              <a:rPr lang="cs-CZ" sz="2200" dirty="0" smtClean="0"/>
              <a:t>o rozloze 552,5 ha jsou národní přírodní rezervací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a součástí areálu od r. 1953, je jich pět (</a:t>
            </a:r>
            <a:r>
              <a:rPr lang="cs-CZ" sz="2200" dirty="0" err="1" smtClean="0"/>
              <a:t>Nesyt</a:t>
            </a:r>
            <a:r>
              <a:rPr lang="cs-CZ" sz="2200" dirty="0" smtClean="0"/>
              <a:t>, </a:t>
            </a:r>
            <a:r>
              <a:rPr lang="cs-CZ" sz="2200" dirty="0" err="1" smtClean="0"/>
              <a:t>Hlohovecký</a:t>
            </a:r>
            <a:r>
              <a:rPr lang="cs-CZ" sz="2200" dirty="0" smtClean="0"/>
              <a:t>, Prostřední,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Mlýnský a Zámecký)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- jsou významnou ornitologickou destinací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</p:txBody>
      </p:sp>
      <p:pic>
        <p:nvPicPr>
          <p:cNvPr id="16387" name="Picture 4" descr="http://upload.wikimedia.org/wikipedia/commons/thumb/e/e8/Zamecky_rybnik.JPG/220px-Zamecky_rybnik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50" y="1357313"/>
            <a:ext cx="1728788" cy="307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http://upload.wikimedia.org/wikipedia/commons/thumb/b/bd/Lednick%C3%A9_rybn%C3%ADky_%284%29.jpg/220px-Lednick%C3%A9_rybn%C3%ADky_%284%29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49913" y="1643063"/>
            <a:ext cx="316547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12" descr="LednickeRybniky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5750" y="1643063"/>
            <a:ext cx="3143250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LEDNICKO-VALTICKÝ AREÁL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4357688"/>
            <a:ext cx="8229600" cy="2286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Minaret j</a:t>
            </a:r>
            <a:r>
              <a:rPr lang="cs-CZ" sz="2200" smtClean="0"/>
              <a:t>e 60 metrů vysoký, slouží jako nejstarší dochovaná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rozhledna v ČR z let 1797-1802, vliv </a:t>
            </a:r>
            <a:r>
              <a:rPr lang="cs-CZ" sz="2200" b="1" smtClean="0"/>
              <a:t>maurského slohu</a:t>
            </a:r>
          </a:p>
          <a:p>
            <a:pPr>
              <a:buFont typeface="Arial" charset="0"/>
              <a:buNone/>
            </a:pPr>
            <a:r>
              <a:rPr lang="cs-CZ" sz="2200" b="1" smtClean="0"/>
              <a:t>- </a:t>
            </a:r>
            <a:r>
              <a:rPr lang="cs-CZ" sz="2200" smtClean="0"/>
              <a:t>ve spodní části s arkádami je osm místností s orientální výzdobou</a:t>
            </a:r>
          </a:p>
          <a:p>
            <a:pPr>
              <a:buFont typeface="Arial" charset="0"/>
              <a:buNone/>
            </a:pPr>
            <a:r>
              <a:rPr lang="cs-CZ" sz="2200" b="1" smtClean="0"/>
              <a:t>- Janův hrad </a:t>
            </a:r>
            <a:r>
              <a:rPr lang="cs-CZ" sz="2200" smtClean="0"/>
              <a:t>je umělá pseudogotická napodobenina zříceniny hradu</a:t>
            </a:r>
          </a:p>
          <a:p>
            <a:pPr>
              <a:buFont typeface="Arial" charset="0"/>
              <a:buNone/>
            </a:pPr>
            <a:r>
              <a:rPr lang="cs-CZ" sz="2200" smtClean="0"/>
              <a:t>- obě stavby projektoval J. L. Hardtmuth</a:t>
            </a:r>
          </a:p>
        </p:txBody>
      </p:sp>
      <p:pic>
        <p:nvPicPr>
          <p:cNvPr id="17411" name="Picture 2" descr="Minaret in Lednice - se strom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1428750"/>
            <a:ext cx="2092325" cy="278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 descr="http://upload.wikimedia.org/wikipedia/commons/thumb/e/e9/Januv_hrad%2C_Lednice.JPG/220px-Januv_hrad%2C_Lednic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00513" y="1428750"/>
            <a:ext cx="2471737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6" descr="http://upload.wikimedia.org/wikipedia/commons/thumb/d/d2/Jan%C5%AFv_hrad_%286%29.jpg/220px-Jan%C5%AFv_hrad_%286%29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43688" y="1428750"/>
            <a:ext cx="2309812" cy="173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2" descr="http://upload.wikimedia.org/wikipedia/commons/thumb/e/ee/Minaret1.JPG/220px-Minaret1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428875" y="1428750"/>
            <a:ext cx="1566863" cy="278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LEDNICKO-VALTICKÝ AREÁL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285750" y="2500313"/>
            <a:ext cx="8572500" cy="40719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Lovecký zámeček </a:t>
            </a:r>
            <a:r>
              <a:rPr lang="cs-CZ" sz="2200" smtClean="0"/>
              <a:t>je klasicistní stavba z let 1805-06 podle J. Hardmutha</a:t>
            </a:r>
          </a:p>
          <a:p>
            <a:pPr>
              <a:buFont typeface="Arial" charset="0"/>
              <a:buNone/>
            </a:pPr>
            <a:r>
              <a:rPr lang="cs-CZ" sz="2200" smtClean="0"/>
              <a:t>- budova má lodžii, 6 toskánských sloupů, kuželovou balustrádu, v dolní</a:t>
            </a:r>
          </a:p>
          <a:p>
            <a:pPr>
              <a:buFont typeface="Arial" charset="0"/>
              <a:buNone/>
            </a:pPr>
            <a:r>
              <a:rPr lang="cs-CZ" sz="2200" smtClean="0"/>
              <a:t>  části je podloubí</a:t>
            </a:r>
          </a:p>
          <a:p>
            <a:pPr>
              <a:buFontTx/>
              <a:buChar char="-"/>
            </a:pPr>
            <a:endParaRPr lang="cs-CZ" sz="2200" smtClean="0"/>
          </a:p>
          <a:p>
            <a:pPr>
              <a:buFontTx/>
              <a:buChar char="-"/>
            </a:pPr>
            <a:endParaRPr lang="cs-CZ" sz="2200" smtClean="0"/>
          </a:p>
          <a:p>
            <a:pPr>
              <a:buFontTx/>
              <a:buChar char="-"/>
            </a:pPr>
            <a:endParaRPr lang="cs-CZ" sz="2200" smtClean="0"/>
          </a:p>
          <a:p>
            <a:pPr>
              <a:buFontTx/>
              <a:buChar char="-"/>
            </a:pP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- Tři Grácie </a:t>
            </a:r>
            <a:r>
              <a:rPr lang="cs-CZ" sz="2200" smtClean="0"/>
              <a:t>– název se vžil pro sousoší, i když představuje Pallas Athénu,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Artemis a Afroditu, klasicistní kolonáda s alegorickými sochami umění    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a věd</a:t>
            </a:r>
          </a:p>
        </p:txBody>
      </p:sp>
      <p:pic>
        <p:nvPicPr>
          <p:cNvPr id="18435" name="Picture 2" descr="http://upload.wikimedia.org/wikipedia/commons/thumb/2/27/Jadgschl%C3%B6sschen.jpg/220px-Jadgschl%C3%B6sschen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9000" y="1000125"/>
            <a:ext cx="209550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10" descr="http://upload.wikimedia.org/wikipedia/commons/thumb/6/61/T%C5%99i_Gr%C3%A1cie_%281%29.jpg/220px-T%C5%99i_Gr%C3%A1cie_%281%29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5" y="3714750"/>
            <a:ext cx="2811463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2" descr="Tři Grácie (2)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29000" y="3714750"/>
            <a:ext cx="11525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14" descr="Tři Grácie (5)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857750" y="3714750"/>
            <a:ext cx="13366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2" descr="Tři Grácie (6)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429375" y="3714750"/>
            <a:ext cx="2286000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LEDNICKO-VALTICKÝ AREÁL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214313" y="3429000"/>
            <a:ext cx="8715375" cy="32146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kaple sv. Huberta </a:t>
            </a:r>
            <a:r>
              <a:rPr lang="cs-CZ" sz="2200" smtClean="0"/>
              <a:t>– novogotická, zaklenutá síťovou žebrovou klenbou      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z r. 1855</a:t>
            </a:r>
          </a:p>
          <a:p>
            <a:pPr>
              <a:buFont typeface="Arial" charset="0"/>
              <a:buNone/>
            </a:pPr>
            <a:endParaRPr lang="cs-CZ" sz="2100" smtClean="0"/>
          </a:p>
          <a:p>
            <a:pPr>
              <a:buFont typeface="Arial" charset="0"/>
              <a:buNone/>
            </a:pPr>
            <a:endParaRPr lang="cs-CZ" sz="2100" smtClean="0"/>
          </a:p>
          <a:p>
            <a:pPr>
              <a:buFontTx/>
              <a:buChar char="-"/>
            </a:pPr>
            <a:endParaRPr lang="cs-CZ" sz="2100" smtClean="0"/>
          </a:p>
          <a:p>
            <a:pPr>
              <a:buFont typeface="Arial" charset="0"/>
              <a:buNone/>
            </a:pPr>
            <a:endParaRPr lang="cs-CZ" sz="2100" smtClean="0"/>
          </a:p>
          <a:p>
            <a:pPr>
              <a:buFont typeface="Arial" charset="0"/>
              <a:buNone/>
            </a:pPr>
            <a:r>
              <a:rPr lang="cs-CZ" sz="2200" b="1" smtClean="0"/>
              <a:t>- Hraniční zámek (</a:t>
            </a:r>
            <a:r>
              <a:rPr lang="cs-CZ" sz="2200" smtClean="0"/>
              <a:t>1816-27) na břehu Hlohoveckého rybníka</a:t>
            </a:r>
          </a:p>
          <a:p>
            <a:pPr>
              <a:buFont typeface="Arial" charset="0"/>
              <a:buNone/>
            </a:pPr>
            <a:r>
              <a:rPr lang="cs-CZ" sz="2200" b="1" smtClean="0"/>
              <a:t>- Rybniční zámeček </a:t>
            </a:r>
            <a:r>
              <a:rPr lang="cs-CZ" sz="2200" smtClean="0"/>
              <a:t>(1814-16) na svahu Prostředního rybníka</a:t>
            </a:r>
          </a:p>
        </p:txBody>
      </p:sp>
      <p:pic>
        <p:nvPicPr>
          <p:cNvPr id="19459" name="Picture 6" descr="http://upload.wikimedia.org/wikipedia/commons/thumb/5/52/Valtice_St_Hubert.jpg/220px-Valtice_St_Huber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75" y="1000125"/>
            <a:ext cx="1673225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http://upload.wikimedia.org/wikipedia/commons/thumb/0/06/Kaple_sv._Huberta_%282%29.jpg/220px-Kaple_sv._Huberta_%282%29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1000125"/>
            <a:ext cx="1879600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8" descr="http://upload.wikimedia.org/wikipedia/commons/thumb/6/60/Hlohovec_cz_01.jpg/220px-Hlohovec_cz_01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558925" y="3857625"/>
            <a:ext cx="279876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16" descr="http://upload.wikimedia.org/wikipedia/commons/thumb/7/7a/Rybni%C4%8Dn%C3%AD_z%C3%A1me%C4%8Dek_%281%29.jpg/220px-Rybni%C4%8Dn%C3%AD_z%C3%A1me%C4%8Dek_%281%29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572000" y="3857625"/>
            <a:ext cx="28987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LEDNICKO-VALTICKÝ AREÁL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285750" y="4929188"/>
            <a:ext cx="8643938" cy="16430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Apollonův chrám </a:t>
            </a:r>
            <a:r>
              <a:rPr lang="cs-CZ" sz="2200" smtClean="0"/>
              <a:t>na břehu Mlýnského rybníka (1817-19) – empírový styl</a:t>
            </a:r>
          </a:p>
          <a:p>
            <a:pPr>
              <a:buFont typeface="Arial" charset="0"/>
              <a:buNone/>
            </a:pPr>
            <a:r>
              <a:rPr lang="cs-CZ" sz="2200" smtClean="0"/>
              <a:t>- dva amoreti s Apollonovou lyrou, v horní části sochy múz ze zrušeného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Chrámu Múz</a:t>
            </a:r>
          </a:p>
          <a:p>
            <a:pPr>
              <a:buFont typeface="Arial" charset="0"/>
              <a:buNone/>
            </a:pPr>
            <a:endParaRPr lang="cs-CZ" sz="2200" smtClean="0"/>
          </a:p>
          <a:p>
            <a:pPr>
              <a:buFont typeface="Arial" charset="0"/>
              <a:buNone/>
            </a:pPr>
            <a:endParaRPr lang="cs-CZ" sz="2200" smtClean="0"/>
          </a:p>
          <a:p>
            <a:pPr>
              <a:buFont typeface="Arial" charset="0"/>
              <a:buNone/>
            </a:pPr>
            <a:endParaRPr lang="cs-CZ" sz="2200" smtClean="0"/>
          </a:p>
          <a:p>
            <a:pPr>
              <a:buFont typeface="Arial" charset="0"/>
              <a:buNone/>
            </a:pPr>
            <a:endParaRPr lang="cs-CZ" sz="2200" smtClean="0"/>
          </a:p>
          <a:p>
            <a:pPr>
              <a:buFont typeface="Arial" charset="0"/>
              <a:buNone/>
            </a:pPr>
            <a:endParaRPr lang="cs-CZ" sz="2200" b="1" smtClean="0"/>
          </a:p>
          <a:p>
            <a:pPr>
              <a:buFont typeface="Arial" charset="0"/>
              <a:buNone/>
            </a:pPr>
            <a:endParaRPr lang="cs-CZ" sz="2200" smtClean="0"/>
          </a:p>
        </p:txBody>
      </p:sp>
      <p:pic>
        <p:nvPicPr>
          <p:cNvPr id="20483" name="Picture 18" descr="http://upload.wikimedia.org/wikipedia/commons/thumb/2/21/Apolonuv_chram.jpg/220px-Apolonuv_chram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75" y="1214438"/>
            <a:ext cx="2571750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2" descr="Apollonuv chram detail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57438" y="3500438"/>
            <a:ext cx="963612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4" descr="Apollonuv chram detail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875" y="3500438"/>
            <a:ext cx="963613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6" descr="Apollonuv chram detail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86313" y="3500438"/>
            <a:ext cx="9652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8" descr="Apollonuv chram detail5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72188" y="3500438"/>
            <a:ext cx="9652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20" descr="http://upload.wikimedia.org/wikipedia/commons/thumb/0/0e/Apollonuv_chram_detail1.jpg/220px-Apollonuv_chram_detail1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857750" y="1214438"/>
            <a:ext cx="2571750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LEDNICKO-VALTICKÝ AREÁL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357188" y="3429000"/>
            <a:ext cx="8429625" cy="30003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Valtice –zámek </a:t>
            </a:r>
            <a:r>
              <a:rPr lang="cs-CZ" sz="2200" smtClean="0"/>
              <a:t>– původně gotický hrad ze 13. stol. , přestavěn na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renesanční zámek, později barokní zámek (1643-1730) Italem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D. Martinellim</a:t>
            </a:r>
          </a:p>
          <a:p>
            <a:pPr>
              <a:buFont typeface="Arial" charset="0"/>
              <a:buNone/>
            </a:pPr>
            <a:r>
              <a:rPr lang="cs-CZ" sz="2200" smtClean="0"/>
              <a:t>- </a:t>
            </a:r>
            <a:r>
              <a:rPr lang="cs-CZ" sz="2200" b="1" smtClean="0"/>
              <a:t>zámecká Salla terena </a:t>
            </a:r>
            <a:r>
              <a:rPr lang="cs-CZ" sz="2200" smtClean="0"/>
              <a:t>je od J. B. Fischera z Erlachu</a:t>
            </a:r>
          </a:p>
          <a:p>
            <a:pPr>
              <a:buFont typeface="Arial" charset="0"/>
              <a:buNone/>
            </a:pPr>
            <a:r>
              <a:rPr lang="cs-CZ" sz="2200" b="1" smtClean="0"/>
              <a:t>- zámecký park </a:t>
            </a:r>
            <a:r>
              <a:rPr lang="cs-CZ" sz="2200" smtClean="0"/>
              <a:t>– založen 1727 podle D. Girarda, v 19. stol. zahrada</a:t>
            </a:r>
          </a:p>
          <a:p>
            <a:pPr>
              <a:buFont typeface="Arial" charset="0"/>
              <a:buNone/>
            </a:pPr>
            <a:r>
              <a:rPr lang="cs-CZ" sz="2200" smtClean="0"/>
              <a:t>  rozšířena a přebudována v přírodní krajinářský park</a:t>
            </a:r>
          </a:p>
          <a:p>
            <a:pPr>
              <a:buFont typeface="Arial" charset="0"/>
              <a:buNone/>
            </a:pPr>
            <a:r>
              <a:rPr lang="cs-CZ" sz="2200" smtClean="0"/>
              <a:t>- </a:t>
            </a:r>
            <a:r>
              <a:rPr lang="cs-CZ" sz="2200" b="1" smtClean="0"/>
              <a:t>kolonáda (Rajsna) </a:t>
            </a:r>
            <a:r>
              <a:rPr lang="cs-CZ" sz="2200" smtClean="0"/>
              <a:t>postavena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smtClean="0"/>
              <a:t>na vrchu Homole v letech 1817-23</a:t>
            </a:r>
          </a:p>
        </p:txBody>
      </p:sp>
      <p:pic>
        <p:nvPicPr>
          <p:cNvPr id="21507" name="Picture 2" descr="Zámecké nádvoří">
            <a:hlinkClick r:id="rId2" tooltip="Zámecké nádvoří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38" y="1571625"/>
            <a:ext cx="241935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4" descr="http://upload.wikimedia.org/wikipedia/commons/thumb/f/fe/Valtice_colonnade.jpg/120px-Valtice_colonnad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1571625"/>
            <a:ext cx="2357437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LEDNICKO-VALTICKÝ AREÁL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28625" y="4714875"/>
            <a:ext cx="8286750" cy="14112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</a:t>
            </a:r>
            <a:r>
              <a:rPr lang="cs-CZ" sz="2200" b="1" smtClean="0"/>
              <a:t> Dianin chrám</a:t>
            </a:r>
            <a:r>
              <a:rPr lang="cs-CZ" sz="2200" smtClean="0"/>
              <a:t> (Redez- vous) –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smtClean="0"/>
              <a:t>romantická stavba v podobě římského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triumfálního oblouku  z let 1810-12 podle J. L. Hardmutha</a:t>
            </a:r>
          </a:p>
        </p:txBody>
      </p:sp>
      <p:pic>
        <p:nvPicPr>
          <p:cNvPr id="22531" name="Picture 8" descr="http://upload.wikimedia.org/wikipedia/commons/thumb/7/73/Dianin_chram.JPG/220px-Dianin_chram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88" y="1928813"/>
            <a:ext cx="4183062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6" descr="http://upload.wikimedia.org/wikipedia/commons/thumb/2/2c/Valtice_rendez-vous.JPG/120px-Valtice_rendez-vou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3" y="1928813"/>
            <a:ext cx="2693987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1900" dirty="0" smtClean="0">
                <a:latin typeface="Times New Roman" pitchFamily="18" charset="0"/>
              </a:rPr>
              <a:t>Muk, Jan; </a:t>
            </a:r>
            <a:r>
              <a:rPr lang="cs-CZ" sz="1900" dirty="0" err="1" smtClean="0">
                <a:latin typeface="Times New Roman" pitchFamily="18" charset="0"/>
              </a:rPr>
              <a:t>Šamánková</a:t>
            </a:r>
            <a:r>
              <a:rPr lang="cs-CZ" sz="1900" dirty="0" smtClean="0">
                <a:latin typeface="Times New Roman" pitchFamily="18" charset="0"/>
              </a:rPr>
              <a:t>, Eva: ABC kulturních památek Československa, </a:t>
            </a:r>
          </a:p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1900" dirty="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1900" u="sng" dirty="0" smtClean="0">
              <a:hlinkClick r:id="rId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3"/>
              </a:rPr>
              <a:t>http://cs.wikipedia.org/wiki/Lednicko-valtick%C3%BD_are%C3%A1l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4"/>
              </a:rPr>
              <a:t>http://cs.wikipedia.org/wiki/Valtice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5"/>
              </a:rPr>
              <a:t>http://cs.wikipedia.org/wiki/Lednice_(z%C3%A1mek)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6"/>
              </a:rPr>
              <a:t>http://cs.wikipedia.org/wiki/Lednick%C3%A9_rybn%C3%ADky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7"/>
              </a:rPr>
              <a:t>http://cs.wikipedia.org/wiki/Lednice_(okres_B%C5%99eclav)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8"/>
              </a:rPr>
              <a:t>http://cs.wikipedia.org/wiki/Jan%C5%AFv_hrad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9"/>
              </a:rPr>
              <a:t>http://cs.wikipedia.org/wiki/Loveck%C3%BD_z%C3%A1me%C4%8Dek_(Lednicko-valtick%C3%BD_are%C3%A1l)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10"/>
              </a:rPr>
              <a:t>http://cs.wikipedia.org/wiki/Kaple_svat%C3%A9ho_Huberta_(Lednicko-valtick%C3%BD_are%C3%A1l)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u="sng" smtClean="0">
                <a:hlinkClick r:id="rId2"/>
              </a:rPr>
              <a:t>http://cs.wikipedia.org/wiki/Hrani%C4%8Dn%C3%AD_z%C3%A1mek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u="sng" smtClean="0">
                <a:hlinkClick r:id="rId3"/>
              </a:rPr>
              <a:t>http://cs.wikipedia.org/wiki/T%C5%99i_Gr%C3%A1cie_(Lednicko-valtick%C3%BD_are%C3%A1l)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u="sng" smtClean="0">
                <a:hlinkClick r:id="rId4"/>
              </a:rPr>
              <a:t>http://cs.wikipedia.org/wiki/Rybni%C4%8Dn%C3%AD_z%C3%A1me%C4%8Dek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u="sng" smtClean="0">
                <a:hlinkClick r:id="rId5"/>
              </a:rPr>
              <a:t>http://cs.wikipedia.org/wiki/Apoll%C3%B3n%C5%AFv_chr%C3%A1m_(Lednicko-valtick%C3%BD_are%C3%A1l)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>
                <a:hlinkClick r:id="rId6"/>
              </a:rPr>
              <a:t>http://cs.wikipedia.org/wiki/Valtice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 </a:t>
            </a:r>
          </a:p>
          <a:p>
            <a:pPr>
              <a:buFont typeface="Arial" charset="0"/>
              <a:buNone/>
            </a:pPr>
            <a:endParaRPr lang="cs-CZ" sz="19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469</TotalTime>
  <Words>467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Calibri</vt:lpstr>
      <vt:lpstr>Arial</vt:lpstr>
      <vt:lpstr>Times New Roman</vt:lpstr>
      <vt:lpstr>Motiv sady Office</vt:lpstr>
      <vt:lpstr>LEDNICKO-VALTICKÝ AREÁL</vt:lpstr>
      <vt:lpstr>LEDNICKO-VALTICKÝ AREÁL</vt:lpstr>
      <vt:lpstr>LEDNICKO-VALTICKÝ AREÁL</vt:lpstr>
      <vt:lpstr>LEDNICKO-VALTICKÝ AREÁL</vt:lpstr>
      <vt:lpstr>LEDNICKO-VALTICKÝ AREÁL</vt:lpstr>
      <vt:lpstr>LEDNICKO-VALTICKÝ AREÁL</vt:lpstr>
      <vt:lpstr>LEDNICKO-VALTICKÝ AREÁL</vt:lpstr>
      <vt:lpstr>LEDNICKO-VALTICKÝ AREÁL</vt:lpstr>
      <vt:lpstr>LEDNICKO-VALTICKÝ AREÁL</vt:lpstr>
      <vt:lpstr>LEDNICKO-VALTICKÝ AREÁL</vt:lpstr>
      <vt:lpstr>Použitá literatura a zdroje: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LEDNICKO-VALTICKÝ AREÁL</dc:title>
  <dc:creator>Uzivatel</dc:creator>
  <cp:lastModifiedBy>Miluška</cp:lastModifiedBy>
  <cp:revision>46</cp:revision>
  <dcterms:created xsi:type="dcterms:W3CDTF">2013-01-05T15:33:32Z</dcterms:created>
  <dcterms:modified xsi:type="dcterms:W3CDTF">2013-01-09T08:09:28Z</dcterms:modified>
</cp:coreProperties>
</file>