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61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A2C30-07EC-44B7-B3AC-CE5B326AB4D2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992CD-D6F0-4A31-B04A-208B6D3B3D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A2C30-07EC-44B7-B3AC-CE5B326AB4D2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992CD-D6F0-4A31-B04A-208B6D3B3D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A2C30-07EC-44B7-B3AC-CE5B326AB4D2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992CD-D6F0-4A31-B04A-208B6D3B3D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A2C30-07EC-44B7-B3AC-CE5B326AB4D2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992CD-D6F0-4A31-B04A-208B6D3B3D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A2C30-07EC-44B7-B3AC-CE5B326AB4D2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992CD-D6F0-4A31-B04A-208B6D3B3D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A2C30-07EC-44B7-B3AC-CE5B326AB4D2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992CD-D6F0-4A31-B04A-208B6D3B3D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A2C30-07EC-44B7-B3AC-CE5B326AB4D2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992CD-D6F0-4A31-B04A-208B6D3B3D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A2C30-07EC-44B7-B3AC-CE5B326AB4D2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992CD-D6F0-4A31-B04A-208B6D3B3D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A2C30-07EC-44B7-B3AC-CE5B326AB4D2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992CD-D6F0-4A31-B04A-208B6D3B3D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A2C30-07EC-44B7-B3AC-CE5B326AB4D2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992CD-D6F0-4A31-B04A-208B6D3B3D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A2C30-07EC-44B7-B3AC-CE5B326AB4D2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992CD-D6F0-4A31-B04A-208B6D3B3D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8A2C30-07EC-44B7-B3AC-CE5B326AB4D2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1992CD-D6F0-4A31-B04A-208B6D3B3D7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hyperlink" Target="http://upload.wikimedia.org/wikipedia/commons/f/fa/Latimeria_Chalumnae_-_Coelacanth_-_NHMW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a/ad/Nautilus-JB-01.jpg" TargetMode="External"/><Relationship Id="rId5" Type="http://schemas.openxmlformats.org/officeDocument/2006/relationships/image" Target="../media/image3.jpeg"/><Relationship Id="rId4" Type="http://schemas.openxmlformats.org/officeDocument/2006/relationships/hyperlink" Target="http://upload.wikimedia.org/wikipedia/commons/7/7d/Ammonite_Asteroceras.jpg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f/f7/Plant_cell_structure_cs.svg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9796" y="2636912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VY_52_INOVACE_56_Doklady vývojové </a:t>
            </a:r>
            <a:r>
              <a:rPr lang="cs-CZ" sz="3200" b="1" dirty="0" smtClean="0"/>
              <a:t>teorie - </a:t>
            </a:r>
            <a:r>
              <a:rPr lang="cs-CZ" sz="3200" b="1" dirty="0" smtClean="0"/>
              <a:t>učební text</a:t>
            </a:r>
            <a:endParaRPr lang="cs-CZ" sz="32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5229200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755576" y="1484784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/>
              <a:t>Základní škola a Mateřská škola Choustník, okres Tábor</a:t>
            </a:r>
            <a:endParaRPr lang="cs-CZ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3050"/>
            <a:ext cx="3008313" cy="852488"/>
          </a:xfrm>
        </p:spPr>
        <p:txBody>
          <a:bodyPr>
            <a:noAutofit/>
          </a:bodyPr>
          <a:lstStyle/>
          <a:p>
            <a:r>
              <a:rPr lang="cs-CZ" sz="3200" b="1" u="sng" dirty="0" smtClean="0"/>
              <a:t>Doklady vývojové teorie</a:t>
            </a:r>
            <a:endParaRPr lang="cs-CZ" sz="3200" b="1" u="sng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4294967295"/>
          </p:nvPr>
        </p:nvSpPr>
        <p:spPr>
          <a:xfrm>
            <a:off x="0" y="1125538"/>
            <a:ext cx="3008313" cy="500062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1. porovnávání, pozorování přírodnin</a:t>
            </a:r>
          </a:p>
          <a:p>
            <a:pPr marL="0" indent="0">
              <a:buNone/>
            </a:pPr>
            <a:r>
              <a:rPr lang="cs-CZ" sz="2400" dirty="0" smtClean="0"/>
              <a:t>2. </a:t>
            </a:r>
            <a:r>
              <a:rPr lang="cs-CZ" sz="2400" u="sng" dirty="0" smtClean="0"/>
              <a:t>Paleontologické nálezy</a:t>
            </a:r>
          </a:p>
          <a:p>
            <a:pPr marL="0" indent="0">
              <a:buNone/>
            </a:pPr>
            <a:r>
              <a:rPr lang="cs-CZ" sz="2400" dirty="0" smtClean="0"/>
              <a:t>3. </a:t>
            </a:r>
            <a:r>
              <a:rPr lang="cs-CZ" sz="2400" u="sng" dirty="0" smtClean="0"/>
              <a:t>Podobnost stavby </a:t>
            </a:r>
            <a:r>
              <a:rPr lang="cs-CZ" sz="2400" u="sng" dirty="0" smtClean="0"/>
              <a:t>těla - </a:t>
            </a:r>
            <a:r>
              <a:rPr lang="cs-CZ" sz="2400" dirty="0" smtClean="0"/>
              <a:t>stavba kostry</a:t>
            </a:r>
          </a:p>
          <a:p>
            <a:pPr marL="0" indent="0">
              <a:buNone/>
            </a:pPr>
            <a:r>
              <a:rPr lang="cs-CZ" sz="2400" dirty="0" smtClean="0"/>
              <a:t>4. </a:t>
            </a:r>
            <a:r>
              <a:rPr lang="cs-CZ" sz="2400" u="sng" dirty="0" smtClean="0"/>
              <a:t>Shodnost orgánů </a:t>
            </a:r>
            <a:r>
              <a:rPr lang="cs-CZ" sz="2400" dirty="0" smtClean="0"/>
              <a:t>a jejich funkce </a:t>
            </a:r>
          </a:p>
          <a:p>
            <a:pPr marL="0" indent="0">
              <a:buNone/>
            </a:pPr>
            <a:r>
              <a:rPr lang="cs-CZ" sz="2400" dirty="0" smtClean="0"/>
              <a:t>5. </a:t>
            </a:r>
            <a:r>
              <a:rPr lang="cs-CZ" sz="2400" u="sng" dirty="0" smtClean="0"/>
              <a:t>Buněčná </a:t>
            </a:r>
            <a:r>
              <a:rPr lang="cs-CZ" sz="2400" u="sng" dirty="0" smtClean="0"/>
              <a:t>stavba -</a:t>
            </a:r>
            <a:r>
              <a:rPr lang="cs-CZ" sz="2400" dirty="0" smtClean="0"/>
              <a:t>shodnost organel a dějů</a:t>
            </a:r>
          </a:p>
          <a:p>
            <a:pPr marL="0" indent="0">
              <a:buNone/>
            </a:pPr>
            <a:r>
              <a:rPr lang="cs-CZ" sz="2400" dirty="0" smtClean="0"/>
              <a:t>6. </a:t>
            </a:r>
            <a:r>
              <a:rPr lang="cs-CZ" sz="2400" u="sng" dirty="0" smtClean="0"/>
              <a:t>Porovnávání vývoje </a:t>
            </a:r>
            <a:r>
              <a:rPr lang="cs-CZ" sz="2400" dirty="0" smtClean="0"/>
              <a:t>zárodků</a:t>
            </a:r>
          </a:p>
          <a:p>
            <a:pPr marL="0" indent="0">
              <a:buNone/>
            </a:pPr>
            <a:r>
              <a:rPr lang="cs-CZ" sz="2400" dirty="0" smtClean="0"/>
              <a:t>Šíření organizmů na </a:t>
            </a:r>
            <a:r>
              <a:rPr lang="cs-CZ" sz="2400" dirty="0" smtClean="0"/>
              <a:t>Zemi - </a:t>
            </a: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800" b="1" dirty="0" smtClean="0"/>
              <a:t>Vývoj je nevratný, vyhynutí druhů je definitivní</a:t>
            </a:r>
          </a:p>
          <a:p>
            <a:endParaRPr lang="cs-CZ" sz="2400" dirty="0"/>
          </a:p>
        </p:txBody>
      </p:sp>
      <p:pic>
        <p:nvPicPr>
          <p:cNvPr id="3074" name="Picture 2" descr="Soubor:Latimeria Chalumnae - Coelacanth - NHMW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32656"/>
            <a:ext cx="4783390" cy="1728000"/>
          </a:xfrm>
          <a:prstGeom prst="rect">
            <a:avLst/>
          </a:prstGeom>
          <a:noFill/>
        </p:spPr>
      </p:pic>
      <p:pic>
        <p:nvPicPr>
          <p:cNvPr id="3076" name="Picture 4" descr="Soubor:Ammonite Asteroceras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2276872"/>
            <a:ext cx="2857500" cy="2143125"/>
          </a:xfrm>
          <a:prstGeom prst="rect">
            <a:avLst/>
          </a:prstGeom>
          <a:noFill/>
        </p:spPr>
      </p:pic>
      <p:pic>
        <p:nvPicPr>
          <p:cNvPr id="3078" name="Picture 6" descr="Soubor:Nautilus-JB-01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32040" y="3645024"/>
            <a:ext cx="3984000" cy="298800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3275856" y="1700808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Obr.1</a:t>
            </a:r>
            <a:endParaRPr lang="cs-CZ" sz="1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012160" y="2996952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Obr.2</a:t>
            </a:r>
            <a:endParaRPr lang="cs-CZ" sz="1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707904" y="5085184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Obr.3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kenování00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237946">
            <a:off x="395535" y="338221"/>
            <a:ext cx="4392488" cy="630637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44008" y="1556792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Obr.4</a:t>
            </a:r>
            <a:r>
              <a:rPr lang="cs-CZ" dirty="0" smtClean="0"/>
              <a:t>- </a:t>
            </a:r>
            <a:r>
              <a:rPr lang="cs-CZ" sz="2400" b="1" dirty="0" smtClean="0"/>
              <a:t>Vývoj nervové soustavy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6453336"/>
            <a:ext cx="244827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kenování0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629976"/>
            <a:ext cx="7814472" cy="622802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300192" y="836712"/>
            <a:ext cx="1800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Obr.6</a:t>
            </a:r>
            <a:endParaRPr lang="cs-CZ" sz="1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635415"/>
            <a:ext cx="390723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Podobnost vývoje obratlovců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49685" cy="31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2730771" y="3440033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Obr.6</a:t>
            </a:r>
            <a:endParaRPr lang="cs-CZ" sz="1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-1" y="3717032"/>
            <a:ext cx="3450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Živočišná buňka</a:t>
            </a:r>
            <a:endParaRPr lang="cs-CZ" sz="2400" b="1" dirty="0"/>
          </a:p>
        </p:txBody>
      </p:sp>
      <p:pic>
        <p:nvPicPr>
          <p:cNvPr id="5" name="Picture 2" descr="Soubor:Plant cell structure cs.sv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2636912"/>
            <a:ext cx="4713489" cy="33120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203848" y="5589240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Obr.7</a:t>
            </a:r>
            <a:endParaRPr lang="cs-CZ" sz="12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5652120" y="1772816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smtClean="0"/>
              <a:t>Rostlinná buňka</a:t>
            </a:r>
            <a:endParaRPr lang="cs-CZ" sz="2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908720"/>
            <a:ext cx="7200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Zdroje obrázků:</a:t>
            </a:r>
          </a:p>
          <a:p>
            <a:r>
              <a:rPr lang="cs-CZ" sz="1200" dirty="0" smtClean="0"/>
              <a:t>Obr.1-http://cs.wikipedia.org/wiki/Soubor:Latimeria_Chalumnae_-_Coelacanth_-_NHMW.jpg</a:t>
            </a:r>
          </a:p>
          <a:p>
            <a:r>
              <a:rPr lang="cs-CZ" sz="1200" dirty="0" smtClean="0"/>
              <a:t>Obr.2-http://cs.wikipedia.org/wiki/Soubor:Ammonite_Asteroceras.jpg</a:t>
            </a:r>
          </a:p>
          <a:p>
            <a:r>
              <a:rPr lang="cs-CZ" sz="1200" dirty="0" smtClean="0"/>
              <a:t>Obr.3http://cs.wikipedia.org/wiki/Soubor:Nautilus-JB-01.jpg</a:t>
            </a:r>
          </a:p>
          <a:p>
            <a:r>
              <a:rPr lang="cs-CZ" sz="1200" dirty="0" smtClean="0"/>
              <a:t>Obr.4- učebnice: Ekologický přírodopis 9.ročník- Kvasničková</a:t>
            </a:r>
          </a:p>
          <a:p>
            <a:r>
              <a:rPr lang="cs-CZ" sz="1200" dirty="0" smtClean="0"/>
              <a:t>Obr.5-učebnice : Přírodopis 8.tř. </a:t>
            </a:r>
            <a:r>
              <a:rPr lang="cs-CZ" sz="1200" smtClean="0"/>
              <a:t>Biologie  člověka</a:t>
            </a:r>
            <a:endParaRPr lang="cs-CZ" sz="1200" dirty="0" smtClean="0"/>
          </a:p>
          <a:p>
            <a:r>
              <a:rPr lang="cs-CZ" sz="1200" dirty="0" smtClean="0"/>
              <a:t>Obr.6-http://upload.wikimedia.org/wikipedia/commons/1/1a/Biological_cell.svg</a:t>
            </a:r>
          </a:p>
          <a:p>
            <a:r>
              <a:rPr lang="cs-CZ" sz="1200" dirty="0" smtClean="0"/>
              <a:t>Obr.7-http://upload.wikimedia.org/wikipedia/commons/f/f7/Plant_cell_structure_cs.svg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123</Words>
  <Application>Microsoft Office PowerPoint</Application>
  <PresentationFormat>Předvádění na obrazovce (4:3)</PresentationFormat>
  <Paragraphs>31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VY_52_INOVACE_56_Doklady vývojové teorie - učební text</vt:lpstr>
      <vt:lpstr>Doklady vývojové teorie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VY_52_INOVACE_56</dc:title>
  <dc:creator>Hercík</dc:creator>
  <cp:lastModifiedBy>expert</cp:lastModifiedBy>
  <cp:revision>12</cp:revision>
  <dcterms:created xsi:type="dcterms:W3CDTF">2011-03-28T17:25:54Z</dcterms:created>
  <dcterms:modified xsi:type="dcterms:W3CDTF">2012-03-11T08:59:41Z</dcterms:modified>
</cp:coreProperties>
</file>