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209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448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347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145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164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071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890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749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275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004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255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CCC35B-5564-40FF-8B90-1B7D87493336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3DAA6-B488-463D-A0F6-40500D76CB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071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7val.com/wiki/Halogeny" TargetMode="External"/><Relationship Id="rId3" Type="http://schemas.openxmlformats.org/officeDocument/2006/relationships/hyperlink" Target="http://cs.wikipedia.org/wiki/Antarktida" TargetMode="External"/><Relationship Id="rId7" Type="http://schemas.openxmlformats.org/officeDocument/2006/relationships/hyperlink" Target="http://cs.wikipedia.7val.com/wiki/Chlor-fluorovan%C3%A9_uhlovod%C3%ADky" TargetMode="External"/><Relationship Id="rId2" Type="http://schemas.openxmlformats.org/officeDocument/2006/relationships/hyperlink" Target="http://cs.wikipedia.org/wiki/Ozonov%C3%A1_vrstv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7val.com/wiki/Uhlovod%C3%ADky" TargetMode="External"/><Relationship Id="rId5" Type="http://schemas.openxmlformats.org/officeDocument/2006/relationships/hyperlink" Target="http://cs.wikipedia.7val.com/wiki/Halogenderiv%C3%A1ty" TargetMode="External"/><Relationship Id="rId4" Type="http://schemas.openxmlformats.org/officeDocument/2006/relationships/hyperlink" Target="http://cs.wikipedia.org/wiki/2000" TargetMode="External"/><Relationship Id="rId9" Type="http://schemas.openxmlformats.org/officeDocument/2006/relationships/hyperlink" Target="http://cs.wikipedia.7val.com/wiki/Fluor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7val.com/wiki/Soubor:Chlorofluorocarbons_(space-filling_representation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hyperlink" Target="http://cs.wikipedia.7val.com/wiki/Uhlovod%C3%ADky" TargetMode="External"/><Relationship Id="rId7" Type="http://schemas.openxmlformats.org/officeDocument/2006/relationships/hyperlink" Target="http://cs.wikipedia.7val.com/wiki/Soubor:Chlorofluorocarbons_(space-filling_representation).jpg" TargetMode="External"/><Relationship Id="rId12" Type="http://schemas.openxmlformats.org/officeDocument/2006/relationships/hyperlink" Target="http://cs.wikipedia.org/wiki/2000" TargetMode="External"/><Relationship Id="rId2" Type="http://schemas.openxmlformats.org/officeDocument/2006/relationships/hyperlink" Target="http://cs.wikipedia.7val.com/wiki/Halogenderiv%C3%A1ty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7val.com/wiki/Fluor" TargetMode="External"/><Relationship Id="rId11" Type="http://schemas.openxmlformats.org/officeDocument/2006/relationships/hyperlink" Target="http://cs.wikipedia.org/wiki/Antarktida" TargetMode="External"/><Relationship Id="rId5" Type="http://schemas.openxmlformats.org/officeDocument/2006/relationships/hyperlink" Target="http://cs.wikipedia.7val.com/wiki/Halogeny" TargetMode="External"/><Relationship Id="rId10" Type="http://schemas.openxmlformats.org/officeDocument/2006/relationships/hyperlink" Target="http://cs.wikipedia.org/wiki/Ozonov%C3%A1_vrstva" TargetMode="External"/><Relationship Id="rId4" Type="http://schemas.openxmlformats.org/officeDocument/2006/relationships/hyperlink" Target="http://cs.wikipedia.7val.com/wiki/Chlor-fluorovan%C3%A9_uhlovod%C3%ADky" TargetMode="Externa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ikipedie:Ov%C4%9B%C5%99itelnost" TargetMode="External"/><Relationship Id="rId2" Type="http://schemas.openxmlformats.org/officeDocument/2006/relationships/hyperlink" Target="http://cs.wikipedia.org/wiki/Izolan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Chlazen%C3%AD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Ultrafialov%C3%A9_z%C3%A1%C5%99en%C3%AD" TargetMode="External"/><Relationship Id="rId3" Type="http://schemas.openxmlformats.org/officeDocument/2006/relationships/hyperlink" Target="http://cs.wikipedia.org/wiki/Ozonov%C3%A1_vrstva" TargetMode="External"/><Relationship Id="rId7" Type="http://schemas.openxmlformats.org/officeDocument/2006/relationships/hyperlink" Target="http://cs.wikipedia.org/wiki/Radik%C3%A1l" TargetMode="External"/><Relationship Id="rId12" Type="http://schemas.openxmlformats.org/officeDocument/2006/relationships/hyperlink" Target="http://cs.wikipedia.org/wiki/Oko" TargetMode="External"/><Relationship Id="rId2" Type="http://schemas.openxmlformats.org/officeDocument/2006/relationships/hyperlink" Target="http://cs.wikipedia.org/wiki/Dichlordifluormetha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ysl%C3%ADk" TargetMode="External"/><Relationship Id="rId11" Type="http://schemas.openxmlformats.org/officeDocument/2006/relationships/hyperlink" Target="http://cs.wikipedia.org/wiki/K%C5%AF%C5%BEe" TargetMode="External"/><Relationship Id="rId5" Type="http://schemas.openxmlformats.org/officeDocument/2006/relationships/hyperlink" Target="http://cs.wikipedia.org/wiki/Ozon" TargetMode="External"/><Relationship Id="rId10" Type="http://schemas.openxmlformats.org/officeDocument/2006/relationships/hyperlink" Target="http://cs.wikipedia.org/wiki/Rakovina" TargetMode="External"/><Relationship Id="rId4" Type="http://schemas.openxmlformats.org/officeDocument/2006/relationships/hyperlink" Target="http://cs.wikipedia.org/wiki/Chlor" TargetMode="External"/><Relationship Id="rId9" Type="http://schemas.openxmlformats.org/officeDocument/2006/relationships/hyperlink" Target="http://cs.wikipedia.org/wiki/Z%C3%A1n%C4%9Bt_spojivek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Freony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35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následující popisky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Rekordní oslabení </a:t>
            </a:r>
            <a:r>
              <a:rPr lang="cs-CZ" dirty="0" smtClean="0">
                <a:effectLst/>
                <a:hlinkClick r:id="rId2" tooltip="Ozonová vrstva"/>
              </a:rPr>
              <a:t>ozonové vrstvy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3" tooltip="Antarktida"/>
              </a:rPr>
              <a:t>Antarktida</a:t>
            </a:r>
            <a:r>
              <a:rPr lang="cs-CZ" dirty="0" smtClean="0">
                <a:effectLst/>
              </a:rPr>
              <a:t>, září </a:t>
            </a:r>
            <a:r>
              <a:rPr lang="cs-CZ" dirty="0" smtClean="0">
                <a:effectLst/>
                <a:hlinkClick r:id="rId4" tooltip="2000"/>
              </a:rPr>
              <a:t>2000</a:t>
            </a:r>
            <a:endParaRPr lang="cs-CZ" dirty="0" smtClean="0">
              <a:effectLst/>
            </a:endParaRPr>
          </a:p>
          <a:p>
            <a:r>
              <a:rPr lang="cs-CZ" b="1" dirty="0"/>
              <a:t>Freony</a:t>
            </a:r>
            <a:r>
              <a:rPr lang="cs-CZ" dirty="0"/>
              <a:t> je komerční označení pro takovou skupinu </a:t>
            </a:r>
            <a:r>
              <a:rPr lang="cs-CZ" u="sng" dirty="0" err="1">
                <a:hlinkClick r:id="rId5" tooltip="Halogenderiváty"/>
              </a:rPr>
              <a:t>halogenderivátů</a:t>
            </a:r>
            <a:r>
              <a:rPr lang="cs-CZ" dirty="0"/>
              <a:t> </a:t>
            </a:r>
            <a:r>
              <a:rPr lang="cs-CZ" u="sng" dirty="0">
                <a:hlinkClick r:id="rId6" tooltip="Uhlovodíky"/>
              </a:rPr>
              <a:t>uhlovodíků</a:t>
            </a:r>
            <a:r>
              <a:rPr lang="cs-CZ" dirty="0"/>
              <a:t> (podmnožinu </a:t>
            </a:r>
            <a:r>
              <a:rPr lang="cs-CZ" u="sng" dirty="0">
                <a:hlinkClick r:id="rId7" tooltip="Chlor-fluorované uhlovodíky"/>
              </a:rPr>
              <a:t>chlor-fluorovaných uhlovodíků</a:t>
            </a:r>
            <a:r>
              <a:rPr lang="cs-CZ" dirty="0"/>
              <a:t>), které obsahují alespoň 2 vázané </a:t>
            </a:r>
            <a:r>
              <a:rPr lang="cs-CZ" u="sng" dirty="0">
                <a:hlinkClick r:id="rId8" tooltip="Halogeny"/>
              </a:rPr>
              <a:t>halogeny</a:t>
            </a:r>
            <a:r>
              <a:rPr lang="cs-CZ" dirty="0"/>
              <a:t>, z nichž alespoň jeden musí být </a:t>
            </a:r>
            <a:r>
              <a:rPr lang="cs-CZ" u="sng" dirty="0">
                <a:hlinkClick r:id="rId9" tooltip="Fluor"/>
              </a:rPr>
              <a:t>fluor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3236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hlorofluorocarbons (space-filling representation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2232000" cy="22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16832"/>
            <a:ext cx="2340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417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900" b="1" dirty="0" smtClean="0"/>
              <a:t>Freony</a:t>
            </a:r>
            <a:r>
              <a:rPr lang="cs-CZ" sz="1900" dirty="0" smtClean="0"/>
              <a:t> je komerční označení pro takovou skupinu </a:t>
            </a:r>
            <a:r>
              <a:rPr lang="cs-CZ" sz="1900" u="sng" dirty="0" err="1" smtClean="0">
                <a:hlinkClick r:id="rId2" tooltip="Halogenderiváty"/>
              </a:rPr>
              <a:t>halogenderivátů</a:t>
            </a:r>
            <a:r>
              <a:rPr lang="cs-CZ" sz="1900" dirty="0" smtClean="0"/>
              <a:t> </a:t>
            </a:r>
            <a:r>
              <a:rPr lang="cs-CZ" sz="1900" u="sng" dirty="0" smtClean="0">
                <a:hlinkClick r:id="rId3" tooltip="Uhlovodíky"/>
              </a:rPr>
              <a:t>uhlovodíků</a:t>
            </a:r>
            <a:r>
              <a:rPr lang="cs-CZ" sz="1900" dirty="0" smtClean="0"/>
              <a:t> (podmnožinu </a:t>
            </a:r>
            <a:r>
              <a:rPr lang="cs-CZ" sz="1900" u="sng" dirty="0" smtClean="0">
                <a:hlinkClick r:id="rId4" tooltip="Chlor-fluorované uhlovodíky"/>
              </a:rPr>
              <a:t>chlor-fluorovaných uhlovodíků</a:t>
            </a:r>
            <a:r>
              <a:rPr lang="cs-CZ" sz="1900" dirty="0" smtClean="0"/>
              <a:t>), které obsahují alespoň 2 vázané </a:t>
            </a:r>
            <a:r>
              <a:rPr lang="cs-CZ" sz="1900" u="sng" dirty="0" smtClean="0">
                <a:hlinkClick r:id="rId5" tooltip="Halogeny"/>
              </a:rPr>
              <a:t>halogeny</a:t>
            </a:r>
            <a:r>
              <a:rPr lang="cs-CZ" sz="1900" dirty="0" smtClean="0"/>
              <a:t>, z nichž alespoň jeden musí být </a:t>
            </a:r>
            <a:r>
              <a:rPr lang="cs-CZ" sz="1900" u="sng" dirty="0" smtClean="0">
                <a:hlinkClick r:id="rId6" tooltip="Fluor"/>
              </a:rPr>
              <a:t>fluor</a:t>
            </a:r>
            <a:r>
              <a:rPr lang="cs-CZ" sz="1900" dirty="0" smtClean="0"/>
              <a:t>.</a:t>
            </a:r>
          </a:p>
          <a:p>
            <a:endParaRPr lang="cs-CZ" dirty="0"/>
          </a:p>
        </p:txBody>
      </p:sp>
      <p:pic>
        <p:nvPicPr>
          <p:cNvPr id="5" name="Picture 2" descr="Chlorofluorocarbons (space-filling representation).jpg">
            <a:hlinkClick r:id="rId7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61048"/>
            <a:ext cx="2016000" cy="20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594060" y="454588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effectLst/>
              </a:rPr>
              <a:t>Rekordní oslabení </a:t>
            </a:r>
            <a:r>
              <a:rPr lang="cs-CZ" dirty="0" smtClean="0">
                <a:effectLst/>
                <a:hlinkClick r:id="rId10" tooltip="Ozonová vrstva"/>
              </a:rPr>
              <a:t>ozonové vrstvy</a:t>
            </a:r>
            <a:r>
              <a:rPr lang="cs-CZ" dirty="0" smtClean="0">
                <a:effectLst/>
              </a:rPr>
              <a:t>, </a:t>
            </a:r>
            <a:r>
              <a:rPr lang="cs-CZ" dirty="0" smtClean="0">
                <a:effectLst/>
                <a:hlinkClick r:id="rId11" tooltip="Antarktida"/>
              </a:rPr>
              <a:t>Antarktida</a:t>
            </a:r>
            <a:r>
              <a:rPr lang="cs-CZ" dirty="0" smtClean="0">
                <a:effectLst/>
              </a:rPr>
              <a:t>, září </a:t>
            </a:r>
            <a:r>
              <a:rPr lang="cs-CZ" dirty="0" smtClean="0">
                <a:effectLst/>
                <a:hlinkClick r:id="rId12" tooltip="2000"/>
              </a:rPr>
              <a:t>2000</a:t>
            </a:r>
            <a:endParaRPr lang="cs-CZ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83994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freonů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výborné </a:t>
            </a:r>
            <a:r>
              <a:rPr lang="cs-CZ" dirty="0" smtClean="0">
                <a:hlinkClick r:id="rId2" tooltip="Izolant"/>
              </a:rPr>
              <a:t>izolanty</a:t>
            </a:r>
            <a:r>
              <a:rPr lang="cs-CZ" dirty="0" smtClean="0"/>
              <a:t> a rozpouštědla.</a:t>
            </a:r>
            <a:r>
              <a:rPr lang="cs-CZ" baseline="30000" dirty="0" smtClean="0"/>
              <a:t>[</a:t>
            </a:r>
            <a:r>
              <a:rPr lang="cs-CZ" baseline="30000" dirty="0" smtClean="0">
                <a:hlinkClick r:id="rId3" tooltip="Wikipedie:Ověřitelnost"/>
              </a:rPr>
              <a:t>zdroj?</a:t>
            </a:r>
            <a:r>
              <a:rPr lang="cs-CZ" baseline="30000" dirty="0" smtClean="0"/>
              <a:t>]</a:t>
            </a:r>
            <a:endParaRPr lang="cs-CZ" dirty="0" smtClean="0"/>
          </a:p>
          <a:p>
            <a:r>
              <a:rPr lang="cs-CZ" dirty="0" smtClean="0"/>
              <a:t>Dříve se freony ve velkém měřítku používaly v </a:t>
            </a:r>
            <a:r>
              <a:rPr lang="cs-CZ" dirty="0" smtClean="0">
                <a:hlinkClick r:id="rId4" tooltip="Chlazení"/>
              </a:rPr>
              <a:t>chladicích zařízeních</a:t>
            </a:r>
            <a:r>
              <a:rPr lang="cs-CZ" dirty="0" smtClean="0"/>
              <a:t>, jako hasicí prostředky nebo hnací médium ve sprejích.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265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je tedy problém?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Freony (např. </a:t>
            </a:r>
            <a:r>
              <a:rPr lang="cs-CZ" dirty="0" err="1" smtClean="0">
                <a:hlinkClick r:id="rId2" tooltip="Dichlordifluormethan"/>
              </a:rPr>
              <a:t>dichlordifluormethan</a:t>
            </a:r>
            <a:r>
              <a:rPr lang="cs-CZ" dirty="0" smtClean="0"/>
              <a:t> CCl</a:t>
            </a:r>
            <a:r>
              <a:rPr lang="cs-CZ" baseline="-25000" dirty="0" smtClean="0"/>
              <a:t>2</a:t>
            </a:r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) uvolňují v </a:t>
            </a:r>
            <a:r>
              <a:rPr lang="cs-CZ" dirty="0" smtClean="0">
                <a:hlinkClick r:id="rId3" tooltip="Ozonová vrstva"/>
              </a:rPr>
              <a:t>ozonové vrstvě</a:t>
            </a:r>
            <a:r>
              <a:rPr lang="cs-CZ" dirty="0" smtClean="0"/>
              <a:t> </a:t>
            </a:r>
            <a:r>
              <a:rPr lang="cs-CZ" dirty="0" smtClean="0">
                <a:hlinkClick r:id="rId4" tooltip="Chlor"/>
              </a:rPr>
              <a:t>chlor</a:t>
            </a:r>
            <a:r>
              <a:rPr lang="cs-CZ" dirty="0" smtClean="0"/>
              <a:t>, který zamezuje vzniku </a:t>
            </a:r>
            <a:r>
              <a:rPr lang="cs-CZ" dirty="0" smtClean="0">
                <a:hlinkClick r:id="rId5" tooltip="Ozon"/>
              </a:rPr>
              <a:t>ozónu</a:t>
            </a:r>
            <a:r>
              <a:rPr lang="cs-CZ" dirty="0" smtClean="0"/>
              <a:t>. Molekula ozónu O</a:t>
            </a:r>
            <a:r>
              <a:rPr lang="cs-CZ" baseline="-25000" dirty="0" smtClean="0"/>
              <a:t>3</a:t>
            </a:r>
            <a:r>
              <a:rPr lang="cs-CZ" dirty="0" smtClean="0"/>
              <a:t> se rozpadá na molekulu </a:t>
            </a:r>
            <a:r>
              <a:rPr lang="cs-CZ" dirty="0" smtClean="0">
                <a:hlinkClick r:id="rId6" tooltip="Kyslík"/>
              </a:rPr>
              <a:t>kyslíku</a:t>
            </a:r>
            <a:r>
              <a:rPr lang="cs-CZ" dirty="0" smtClean="0"/>
              <a:t> O</a:t>
            </a:r>
            <a:r>
              <a:rPr lang="cs-CZ" baseline="-25000" dirty="0" smtClean="0"/>
              <a:t>2</a:t>
            </a:r>
            <a:r>
              <a:rPr lang="cs-CZ" dirty="0" smtClean="0"/>
              <a:t> a </a:t>
            </a:r>
            <a:r>
              <a:rPr lang="cs-CZ" dirty="0" err="1" smtClean="0">
                <a:hlinkClick r:id="rId7" tooltip="Radikál"/>
              </a:rPr>
              <a:t>biradikál</a:t>
            </a:r>
            <a:r>
              <a:rPr lang="cs-CZ" dirty="0" smtClean="0"/>
              <a:t> kyslíku:</a:t>
            </a:r>
          </a:p>
          <a:p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→ O</a:t>
            </a:r>
            <a:r>
              <a:rPr lang="cs-CZ" baseline="-25000" dirty="0" smtClean="0"/>
              <a:t>2</a:t>
            </a:r>
            <a:r>
              <a:rPr lang="cs-CZ" dirty="0" smtClean="0"/>
              <a:t> + •O•.</a:t>
            </a:r>
          </a:p>
          <a:p>
            <a:r>
              <a:rPr lang="cs-CZ" dirty="0" smtClean="0"/>
              <a:t>Důsledkem je úbytek ozonové vrstvy a zvýšené pronikání </a:t>
            </a:r>
            <a:r>
              <a:rPr lang="cs-CZ" dirty="0" smtClean="0">
                <a:hlinkClick r:id="rId8" tooltip="Ultrafialové záření"/>
              </a:rPr>
              <a:t>UV záření</a:t>
            </a:r>
            <a:r>
              <a:rPr lang="cs-CZ" dirty="0" smtClean="0"/>
              <a:t> na povrch Země, díky čemuž vznikají nemoci, jako je třeba </a:t>
            </a:r>
            <a:r>
              <a:rPr lang="cs-CZ" dirty="0" smtClean="0">
                <a:hlinkClick r:id="rId9" tooltip="Zánět spojivek"/>
              </a:rPr>
              <a:t>zánět spojivek</a:t>
            </a:r>
            <a:r>
              <a:rPr lang="cs-CZ" dirty="0" smtClean="0"/>
              <a:t>, </a:t>
            </a:r>
            <a:r>
              <a:rPr lang="cs-CZ" dirty="0" smtClean="0">
                <a:hlinkClick r:id="rId10" tooltip="Rakovina"/>
              </a:rPr>
              <a:t>rakovina</a:t>
            </a:r>
            <a:r>
              <a:rPr lang="cs-CZ" dirty="0" smtClean="0"/>
              <a:t> </a:t>
            </a:r>
            <a:r>
              <a:rPr lang="cs-CZ" dirty="0" smtClean="0">
                <a:hlinkClick r:id="rId11" tooltip="Kůže"/>
              </a:rPr>
              <a:t>kůže</a:t>
            </a:r>
            <a:r>
              <a:rPr lang="cs-CZ" dirty="0" smtClean="0"/>
              <a:t> a poškození </a:t>
            </a:r>
            <a:r>
              <a:rPr lang="cs-CZ" dirty="0" smtClean="0">
                <a:hlinkClick r:id="rId12" tooltip="Oko"/>
              </a:rPr>
              <a:t>očí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20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effectLst/>
              </a:rPr>
              <a:t>AUTOR NEZNÁMÝ, Autor Neznámý. </a:t>
            </a:r>
            <a:r>
              <a:rPr lang="cs-CZ" sz="1800" i="1" dirty="0" smtClean="0">
                <a:effectLst/>
              </a:rPr>
              <a:t>Freon</a:t>
            </a:r>
            <a:r>
              <a:rPr lang="cs-CZ" sz="1800" dirty="0" smtClean="0">
                <a:effectLst/>
              </a:rPr>
              <a:t> [online]. [cit. 9.1.2013]. Dostupný na WWW: http://cs.wikipedia.org/wiki/Freon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1280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212</Words>
  <Application>Microsoft Office PowerPoint</Application>
  <PresentationFormat>Předvádění na obrazovce (4:3)</PresentationFormat>
  <Paragraphs>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Freony</vt:lpstr>
      <vt:lpstr>Přiřaď následující popisky k obrázkům</vt:lpstr>
      <vt:lpstr>Prezentace aplikace PowerPoint</vt:lpstr>
      <vt:lpstr>Odpověď</vt:lpstr>
      <vt:lpstr>Použití freonů</vt:lpstr>
      <vt:lpstr>Proč je tedy problém?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Freony</dc:title>
  <dc:creator>Husáková Jitka</dc:creator>
  <cp:lastModifiedBy>Husáková Jitka</cp:lastModifiedBy>
  <cp:revision>3</cp:revision>
  <dcterms:created xsi:type="dcterms:W3CDTF">2013-01-09T13:27:23Z</dcterms:created>
  <dcterms:modified xsi:type="dcterms:W3CDTF">2013-01-09T13:55:12Z</dcterms:modified>
</cp:coreProperties>
</file>