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407DB-6879-44C5-8B21-DF97C10B6DDA}" type="datetimeFigureOut">
              <a:rPr lang="cs-CZ" smtClean="0"/>
              <a:pPr/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3DA32-720E-4076-B7CE-6803FE9B26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ydravulgaris.jpg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hyperlink" Target="http://cs.wikipedia.org/wiki/Soubor:Metridium_senile_1.jpg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cs.wikipedia.org/wiki/Soubor:Rhistozoma_pulmo.jpg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://cs.wikipedia.org/wiki/Soubor:PillarCoral.jpg" TargetMode="External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f/f6/F._magna_adult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hyperlink" Target="http://cs.wikipedia.org/wiki/Soubor:Viviparus_contectus_met_operculum2.JPG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cs.wikipedia.org/wiki/Soubor:Posthornschnecke1.jpg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cs.wikipedia.org/wiki/Soubor:Spitzschlammschnecke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Soubor:Anodonta_cygnea1.jpg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1.png"/><Relationship Id="rId4" Type="http://schemas.openxmlformats.org/officeDocument/2006/relationships/hyperlink" Target="http://cs.wikipedia.org/wiki/Soubor:Anodonta_cygnea_glochidium.p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cs.wikipedia.org/wiki/Soubor:Leech-china.JPG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gif"/><Relationship Id="rId4" Type="http://schemas.openxmlformats.org/officeDocument/2006/relationships/hyperlink" Target="http://upload.wikimedia.org/wikipedia/commons/b/bd/TUBIFEX.gif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068960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VY_52_INOVACE_57_Vodní mnohobuněčné organizmy- učební text</a:t>
            </a:r>
            <a:endParaRPr lang="cs-CZ" sz="32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5157192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00286" y="1844824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Základní škola a Mateřská škola </a:t>
            </a:r>
            <a:r>
              <a:rPr lang="cs-CZ" sz="2400" dirty="0" err="1" smtClean="0"/>
              <a:t>Choustník</a:t>
            </a:r>
            <a:r>
              <a:rPr lang="cs-CZ" sz="2400" dirty="0" smtClean="0"/>
              <a:t>, okres Tábor</a:t>
            </a:r>
            <a:endParaRPr lang="cs-CZ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3050"/>
            <a:ext cx="3213993" cy="635670"/>
          </a:xfrm>
        </p:spPr>
        <p:txBody>
          <a:bodyPr>
            <a:noAutofit/>
          </a:bodyPr>
          <a:lstStyle/>
          <a:p>
            <a:r>
              <a:rPr lang="cs-CZ" sz="2800" dirty="0" smtClean="0"/>
              <a:t>Mnohobuněčné organizmy- žahavci: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/>
              <a:t>ramena    láčka    pupen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sz="2800" dirty="0" smtClean="0"/>
              <a:t>nožní terč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95536" y="836712"/>
            <a:ext cx="3600400" cy="5361459"/>
          </a:xfrm>
        </p:spPr>
        <p:txBody>
          <a:bodyPr>
            <a:normAutofit/>
          </a:bodyPr>
          <a:lstStyle/>
          <a:p>
            <a:r>
              <a:rPr lang="cs-CZ" sz="2000" b="1" u="sng" dirty="0" smtClean="0"/>
              <a:t>Žahavci:</a:t>
            </a:r>
            <a:endParaRPr lang="cs-CZ" sz="2000" b="1" u="sng" dirty="0"/>
          </a:p>
          <a:p>
            <a:r>
              <a:rPr lang="cs-CZ" sz="2000" u="sng" dirty="0" smtClean="0"/>
              <a:t>Nezmar hnědý-</a:t>
            </a:r>
          </a:p>
          <a:p>
            <a:r>
              <a:rPr lang="cs-CZ" sz="2000" dirty="0" smtClean="0"/>
              <a:t>Přisedlý k podkladu</a:t>
            </a:r>
          </a:p>
          <a:p>
            <a:r>
              <a:rPr lang="cs-CZ" sz="2000" dirty="0" smtClean="0"/>
              <a:t>Pohyblivá ramena- žahavé buňky</a:t>
            </a:r>
          </a:p>
          <a:p>
            <a:r>
              <a:rPr lang="cs-CZ" sz="2000" dirty="0" smtClean="0"/>
              <a:t>Regenerace- dorůstání</a:t>
            </a:r>
          </a:p>
          <a:p>
            <a:r>
              <a:rPr lang="cs-CZ" sz="2000" dirty="0" smtClean="0"/>
              <a:t>Vývoj- nepohlavní- pučením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- pohlavní- polypem</a:t>
            </a:r>
          </a:p>
          <a:p>
            <a:r>
              <a:rPr lang="cs-CZ" sz="2000" dirty="0" smtClean="0"/>
              <a:t>Zimu přežije jen polyp</a:t>
            </a:r>
          </a:p>
          <a:p>
            <a:r>
              <a:rPr lang="cs-CZ" sz="2000" dirty="0" smtClean="0"/>
              <a:t>Patří sem- korály, sasanky mořské, medúzy….</a:t>
            </a:r>
          </a:p>
          <a:p>
            <a:pPr>
              <a:buFont typeface="Arial" pitchFamily="34" charset="0"/>
              <a:buChar char="•"/>
            </a:pPr>
            <a:endParaRPr lang="cs-CZ" sz="2000" dirty="0"/>
          </a:p>
        </p:txBody>
      </p:sp>
      <p:pic>
        <p:nvPicPr>
          <p:cNvPr id="3074" name="Picture 2" descr="Sasanka karafiátová">
            <a:hlinkClick r:id="rId2" tooltip="Sasanka karafiátová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581128"/>
            <a:ext cx="2381250" cy="2076450"/>
          </a:xfrm>
          <a:prstGeom prst="rect">
            <a:avLst/>
          </a:prstGeom>
          <a:noFill/>
        </p:spPr>
      </p:pic>
      <p:pic>
        <p:nvPicPr>
          <p:cNvPr id="3076" name="Picture 4" descr="http://upload.wikimedia.org/wikipedia/commons/thumb/0/06/PillarCoral.jpg/220px-PillarCora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705225"/>
            <a:ext cx="2095500" cy="3152775"/>
          </a:xfrm>
          <a:prstGeom prst="rect">
            <a:avLst/>
          </a:prstGeom>
          <a:noFill/>
        </p:spPr>
      </p:pic>
      <p:pic>
        <p:nvPicPr>
          <p:cNvPr id="3078" name="Picture 6" descr="Kořenoústka plicnatá">
            <a:hlinkClick r:id="rId6" tooltip="Kořenoústka plicnatá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3690000"/>
            <a:ext cx="2013160" cy="3168000"/>
          </a:xfrm>
          <a:prstGeom prst="rect">
            <a:avLst/>
          </a:prstGeom>
          <a:noFill/>
        </p:spPr>
      </p:pic>
      <p:pic>
        <p:nvPicPr>
          <p:cNvPr id="6146" name="Picture 2" descr="Nezmar Hydra vulgaris">
            <a:hlinkClick r:id="rId8" tooltip="Nezmar Hydra vulgaris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168" y="836712"/>
            <a:ext cx="2457450" cy="2362200"/>
          </a:xfrm>
          <a:prstGeom prst="rect">
            <a:avLst/>
          </a:prstGeom>
          <a:noFill/>
        </p:spPr>
      </p:pic>
      <p:cxnSp>
        <p:nvCxnSpPr>
          <p:cNvPr id="10" name="Přímá spojovací šipka 9"/>
          <p:cNvCxnSpPr/>
          <p:nvPr/>
        </p:nvCxnSpPr>
        <p:spPr>
          <a:xfrm>
            <a:off x="4788024" y="548680"/>
            <a:ext cx="2160240" cy="7920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5076056" y="1268760"/>
            <a:ext cx="1800200" cy="158417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6200000" flipH="1">
            <a:off x="5976156" y="656692"/>
            <a:ext cx="1440160" cy="136815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5292080" y="2852936"/>
            <a:ext cx="1008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Obr.1</a:t>
            </a:r>
            <a:endParaRPr lang="cs-CZ" sz="1200" dirty="0"/>
          </a:p>
        </p:txBody>
      </p:sp>
      <p:sp>
        <p:nvSpPr>
          <p:cNvPr id="14" name="Obdélník 13"/>
          <p:cNvSpPr/>
          <p:nvPr/>
        </p:nvSpPr>
        <p:spPr>
          <a:xfrm>
            <a:off x="4226776" y="3284984"/>
            <a:ext cx="5612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Obr.3</a:t>
            </a:r>
            <a:endParaRPr lang="cs-CZ" sz="1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9512" y="6381328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Obr.2</a:t>
            </a:r>
            <a:endParaRPr lang="cs-CZ" sz="1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567936" y="6237312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Obr.4</a:t>
            </a:r>
            <a:endParaRPr lang="cs-CZ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3008313" cy="492125"/>
          </a:xfrm>
        </p:spPr>
        <p:txBody>
          <a:bodyPr>
            <a:noAutofit/>
          </a:bodyPr>
          <a:lstStyle/>
          <a:p>
            <a:r>
              <a:rPr lang="cs-CZ" sz="3200" dirty="0" smtClean="0"/>
              <a:t>Ploštěnci: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>
            <a:off x="0" y="765175"/>
            <a:ext cx="3455988" cy="3240088"/>
          </a:xfrm>
        </p:spPr>
        <p:txBody>
          <a:bodyPr>
            <a:normAutofit/>
          </a:bodyPr>
          <a:lstStyle/>
          <a:p>
            <a:r>
              <a:rPr lang="cs-CZ" sz="2400" b="1" u="sng" dirty="0" smtClean="0"/>
              <a:t>Ploštěnka mléčná:</a:t>
            </a:r>
          </a:p>
          <a:p>
            <a:r>
              <a:rPr lang="cs-CZ" sz="2400" dirty="0" smtClean="0"/>
              <a:t>Ploché tělo- přisedlé</a:t>
            </a:r>
          </a:p>
          <a:p>
            <a:r>
              <a:rPr lang="cs-CZ" sz="2400" dirty="0" smtClean="0"/>
              <a:t>Pohyb- řasinky</a:t>
            </a:r>
          </a:p>
          <a:p>
            <a:r>
              <a:rPr lang="cs-CZ" sz="2400" dirty="0" smtClean="0"/>
              <a:t>Primitivní ústa, oči, jedna tělní trubice</a:t>
            </a:r>
          </a:p>
          <a:p>
            <a:r>
              <a:rPr lang="cs-CZ" sz="2400" dirty="0" smtClean="0"/>
              <a:t>Regenerační schopnost</a:t>
            </a:r>
            <a:endParaRPr lang="cs-CZ" sz="2400" dirty="0"/>
          </a:p>
        </p:txBody>
      </p:sp>
      <p:pic>
        <p:nvPicPr>
          <p:cNvPr id="2050" name="Picture 2" descr="Soubor:F. magna adul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908720"/>
            <a:ext cx="3810000" cy="527685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907704" y="6237312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Obr.5</a:t>
            </a:r>
            <a:endParaRPr lang="cs-CZ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491654"/>
          </a:xfrm>
        </p:spPr>
        <p:txBody>
          <a:bodyPr>
            <a:noAutofit/>
          </a:bodyPr>
          <a:lstStyle/>
          <a:p>
            <a:r>
              <a:rPr lang="cs-CZ" sz="2800" dirty="0" smtClean="0"/>
              <a:t>Měkkýši: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764704"/>
            <a:ext cx="3923928" cy="5544616"/>
          </a:xfrm>
        </p:spPr>
        <p:txBody>
          <a:bodyPr>
            <a:noAutofit/>
          </a:bodyPr>
          <a:lstStyle/>
          <a:p>
            <a:r>
              <a:rPr lang="cs-CZ" sz="2000" dirty="0" smtClean="0"/>
              <a:t>Opakování- stavba těla, ochrana těla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u="sng" dirty="0" smtClean="0"/>
              <a:t>Plži:</a:t>
            </a:r>
          </a:p>
          <a:p>
            <a:pPr marL="457200" indent="-457200"/>
            <a:r>
              <a:rPr lang="cs-CZ" sz="2000" dirty="0" smtClean="0"/>
              <a:t>- dýchání žábrami- nebo plicní vak</a:t>
            </a:r>
          </a:p>
          <a:p>
            <a:pPr marL="457200" indent="-457200"/>
            <a:r>
              <a:rPr lang="cs-CZ" sz="2000" dirty="0" smtClean="0"/>
              <a:t>- ulita- plášťová dutina</a:t>
            </a:r>
          </a:p>
          <a:p>
            <a:pPr marL="457200" indent="-457200"/>
            <a:r>
              <a:rPr lang="cs-CZ" sz="2000" dirty="0" smtClean="0"/>
              <a:t>- všežraví</a:t>
            </a:r>
          </a:p>
          <a:p>
            <a:pPr marL="457200" indent="-457200"/>
            <a:r>
              <a:rPr lang="cs-CZ" sz="2000" dirty="0" smtClean="0"/>
              <a:t>- zima- snížení životních pochodů</a:t>
            </a:r>
          </a:p>
          <a:p>
            <a:pPr marL="457200" indent="-457200"/>
            <a:r>
              <a:rPr lang="cs-CZ" sz="2000" dirty="0" smtClean="0"/>
              <a:t>-tykadla- oči, hmat</a:t>
            </a:r>
          </a:p>
          <a:p>
            <a:pPr marL="457200" indent="-457200"/>
            <a:r>
              <a:rPr lang="cs-CZ" sz="2000" dirty="0" smtClean="0"/>
              <a:t>-ústa s radulou</a:t>
            </a:r>
          </a:p>
          <a:p>
            <a:pPr marL="457200" indent="-457200"/>
            <a:r>
              <a:rPr lang="cs-CZ" sz="2000" dirty="0" smtClean="0"/>
              <a:t>-oboupohlavní- přímý vývin</a:t>
            </a:r>
          </a:p>
          <a:p>
            <a:pPr marL="457200" indent="-457200"/>
            <a:r>
              <a:rPr lang="cs-CZ" sz="2000" b="1" dirty="0" smtClean="0"/>
              <a:t>Bahenka živorodá- žábry</a:t>
            </a:r>
          </a:p>
          <a:p>
            <a:pPr marL="457200" indent="-457200"/>
            <a:r>
              <a:rPr lang="cs-CZ" sz="2000" b="1" dirty="0" smtClean="0"/>
              <a:t>Plovatka bahenní</a:t>
            </a:r>
          </a:p>
          <a:p>
            <a:pPr marL="457200" indent="-457200"/>
            <a:r>
              <a:rPr lang="cs-CZ" sz="2000" b="1" dirty="0" smtClean="0"/>
              <a:t>Okružák ploský</a:t>
            </a:r>
            <a:endParaRPr lang="cs-CZ" sz="2000" b="1" dirty="0"/>
          </a:p>
        </p:txBody>
      </p:sp>
      <p:pic>
        <p:nvPicPr>
          <p:cNvPr id="17410" name="Picture 2" descr="Popis obrázku chybí">
            <a:hlinkClick r:id="rId2" tooltip="Popis obrázku chybí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7" y="404664"/>
            <a:ext cx="2372728" cy="2880000"/>
          </a:xfrm>
          <a:prstGeom prst="rect">
            <a:avLst/>
          </a:prstGeom>
          <a:noFill/>
        </p:spPr>
      </p:pic>
      <p:pic>
        <p:nvPicPr>
          <p:cNvPr id="17412" name="Picture 4" descr="Plovatka bahenní">
            <a:hlinkClick r:id="rId4" tooltip="Plovatka bahenní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4005064"/>
            <a:ext cx="2923667" cy="2196000"/>
          </a:xfrm>
          <a:prstGeom prst="rect">
            <a:avLst/>
          </a:prstGeom>
          <a:noFill/>
        </p:spPr>
      </p:pic>
      <p:pic>
        <p:nvPicPr>
          <p:cNvPr id="17414" name="Picture 6" descr="Okružák ploský">
            <a:hlinkClick r:id="rId6" tooltip="Okružák ploský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39" y="2852935"/>
            <a:ext cx="2340000" cy="23400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732240" y="1628801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Obr.6</a:t>
            </a:r>
            <a:endParaRPr lang="cs-CZ" sz="1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32240" y="1628800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Obr.6</a:t>
            </a:r>
            <a:endParaRPr lang="cs-CZ" sz="1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03848" y="6237312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Obr.7</a:t>
            </a:r>
            <a:endParaRPr lang="cs-CZ" sz="1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884368" y="5733256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Obr.8</a:t>
            </a:r>
            <a:endParaRPr lang="cs-CZ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0" y="404664"/>
            <a:ext cx="4355976" cy="5721499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2. MLŽI:</a:t>
            </a:r>
          </a:p>
          <a:p>
            <a:r>
              <a:rPr lang="cs-CZ" sz="2400" dirty="0" smtClean="0"/>
              <a:t>Škeble rybničná:</a:t>
            </a:r>
          </a:p>
          <a:p>
            <a:r>
              <a:rPr lang="cs-CZ" sz="2400" dirty="0" smtClean="0"/>
              <a:t>- lastura- 2 díly otvírá a zavírá se</a:t>
            </a:r>
          </a:p>
          <a:p>
            <a:pPr>
              <a:buFontTx/>
              <a:buChar char="-"/>
            </a:pPr>
            <a:r>
              <a:rPr lang="cs-CZ" sz="2400" dirty="0" smtClean="0"/>
              <a:t> nemá hlavovou část</a:t>
            </a:r>
          </a:p>
          <a:p>
            <a:pPr>
              <a:buFontTx/>
              <a:buChar char="-"/>
            </a:pPr>
            <a:r>
              <a:rPr lang="cs-CZ" sz="2400" dirty="0"/>
              <a:t> </a:t>
            </a:r>
            <a:r>
              <a:rPr lang="cs-CZ" sz="2400" dirty="0" smtClean="0"/>
              <a:t>má přijímací a </a:t>
            </a:r>
            <a:r>
              <a:rPr lang="cs-CZ" sz="2400" dirty="0" err="1" smtClean="0"/>
              <a:t>vyvrhovací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     otvor</a:t>
            </a:r>
          </a:p>
          <a:p>
            <a:pPr>
              <a:buFontTx/>
              <a:buChar char="-"/>
            </a:pPr>
            <a:r>
              <a:rPr lang="cs-CZ" sz="2400" dirty="0" smtClean="0"/>
              <a:t> vysouvací nohu</a:t>
            </a:r>
          </a:p>
          <a:p>
            <a:r>
              <a:rPr lang="cs-CZ" sz="2400" dirty="0" smtClean="0"/>
              <a:t>- nepřímý vývin- larva </a:t>
            </a:r>
          </a:p>
          <a:p>
            <a:r>
              <a:rPr lang="cs-CZ" sz="2400" dirty="0" smtClean="0"/>
              <a:t>   parazituje na rybách</a:t>
            </a:r>
            <a:endParaRPr lang="cs-CZ" sz="2400" dirty="0"/>
          </a:p>
        </p:txBody>
      </p:sp>
      <p:pic>
        <p:nvPicPr>
          <p:cNvPr id="18434" name="Picture 2" descr="lastury škeble rybničné">
            <a:hlinkClick r:id="rId2" tooltip="lastury škeble rybničné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980728"/>
            <a:ext cx="2143125" cy="2600325"/>
          </a:xfrm>
          <a:prstGeom prst="rect">
            <a:avLst/>
          </a:prstGeom>
          <a:noFill/>
        </p:spPr>
      </p:pic>
      <p:pic>
        <p:nvPicPr>
          <p:cNvPr id="18436" name="Picture 4" descr="http://upload.wikimedia.org/wikipedia/commons/thumb/a/aa/Anodonta_cygnea_glochidium.png/220px-Anodonta_cygnea_glochidium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221088"/>
            <a:ext cx="2016224" cy="1447801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067945" y="3244335"/>
            <a:ext cx="6480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Obr.9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3779912" y="5373216"/>
            <a:ext cx="100811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Obr.10</a:t>
            </a:r>
            <a:endParaRPr lang="cs-CZ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419646"/>
          </a:xfrm>
        </p:spPr>
        <p:txBody>
          <a:bodyPr>
            <a:noAutofit/>
          </a:bodyPr>
          <a:lstStyle/>
          <a:p>
            <a:r>
              <a:rPr lang="cs-CZ" sz="2800" dirty="0" smtClean="0"/>
              <a:t>KROUŽKOVCI: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512" y="692696"/>
            <a:ext cx="3744416" cy="5433467"/>
          </a:xfrm>
        </p:spPr>
        <p:txBody>
          <a:bodyPr>
            <a:normAutofit/>
          </a:bodyPr>
          <a:lstStyle/>
          <a:p>
            <a:r>
              <a:rPr lang="cs-CZ" sz="2000" dirty="0" smtClean="0"/>
              <a:t>Článkované tělo, opasek (pohlavní orgány), regenerace, přijímací a </a:t>
            </a:r>
            <a:r>
              <a:rPr lang="cs-CZ" sz="2000" dirty="0" err="1" smtClean="0"/>
              <a:t>vyvrhovací</a:t>
            </a:r>
            <a:r>
              <a:rPr lang="cs-CZ" sz="2000" dirty="0" smtClean="0"/>
              <a:t> otvor, dýchání povrchem těla, oboupohlavní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/>
              <a:t>Nitěnky:</a:t>
            </a:r>
          </a:p>
          <a:p>
            <a:pPr marL="457200" indent="-457200"/>
            <a:r>
              <a:rPr lang="cs-CZ" sz="2000" dirty="0" smtClean="0"/>
              <a:t>- zabořené v bahně</a:t>
            </a:r>
          </a:p>
          <a:p>
            <a:pPr marL="457200" indent="-457200"/>
            <a:r>
              <a:rPr lang="cs-CZ" sz="2000" dirty="0" smtClean="0"/>
              <a:t>- výživa- </a:t>
            </a:r>
            <a:r>
              <a:rPr lang="cs-CZ" sz="2000" dirty="0" err="1" smtClean="0"/>
              <a:t>rozkladač</a:t>
            </a:r>
            <a:r>
              <a:rPr lang="cs-CZ" sz="2000" dirty="0" smtClean="0"/>
              <a:t> i konzument</a:t>
            </a:r>
          </a:p>
          <a:p>
            <a:pPr marL="457200" indent="-457200"/>
            <a:r>
              <a:rPr lang="cs-CZ" sz="2000" dirty="0" smtClean="0"/>
              <a:t>- krmivo pro ryby</a:t>
            </a:r>
          </a:p>
          <a:p>
            <a:pPr marL="457200" indent="-457200"/>
            <a:endParaRPr lang="cs-CZ" sz="2000" dirty="0" smtClean="0"/>
          </a:p>
          <a:p>
            <a:pPr marL="457200" indent="-457200"/>
            <a:r>
              <a:rPr lang="cs-CZ" sz="2000" dirty="0" smtClean="0"/>
              <a:t>2</a:t>
            </a:r>
            <a:r>
              <a:rPr lang="cs-CZ" sz="2000" b="1" dirty="0" smtClean="0"/>
              <a:t>. pijavky:</a:t>
            </a:r>
          </a:p>
          <a:p>
            <a:pPr marL="457200" indent="-457200"/>
            <a:r>
              <a:rPr lang="cs-CZ" sz="2000" dirty="0" smtClean="0"/>
              <a:t>- svalnaté přísavky</a:t>
            </a:r>
          </a:p>
          <a:p>
            <a:pPr marL="457200" indent="-457200"/>
            <a:r>
              <a:rPr lang="cs-CZ" sz="2000" smtClean="0"/>
              <a:t>- vnější </a:t>
            </a:r>
            <a:r>
              <a:rPr lang="cs-CZ" sz="2000" dirty="0" smtClean="0"/>
              <a:t>parazit ryb</a:t>
            </a:r>
          </a:p>
          <a:p>
            <a:pPr marL="457200" indent="-457200"/>
            <a:r>
              <a:rPr lang="cs-CZ" sz="2000" dirty="0" smtClean="0"/>
              <a:t>- některé lovci</a:t>
            </a:r>
            <a:endParaRPr lang="cs-CZ" sz="2000" dirty="0"/>
          </a:p>
        </p:txBody>
      </p:sp>
      <p:pic>
        <p:nvPicPr>
          <p:cNvPr id="19458" name="Picture 2" descr="Popis obrázku chybí">
            <a:hlinkClick r:id="rId2" tooltip="Popis obrázku chybí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32656"/>
            <a:ext cx="2571750" cy="3429001"/>
          </a:xfrm>
          <a:prstGeom prst="rect">
            <a:avLst/>
          </a:prstGeom>
          <a:noFill/>
        </p:spPr>
      </p:pic>
      <p:pic>
        <p:nvPicPr>
          <p:cNvPr id="19460" name="Picture 4" descr="Soubor:TUBIFEX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3861048"/>
            <a:ext cx="2438400" cy="2066925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131841" y="3244335"/>
            <a:ext cx="7200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Obr.11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 flipH="1">
            <a:off x="4917222" y="4721662"/>
            <a:ext cx="11669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Obr.12</a:t>
            </a:r>
            <a:endParaRPr lang="cs-CZ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836712"/>
            <a:ext cx="828092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Zdroje obrázků:</a:t>
            </a:r>
          </a:p>
          <a:p>
            <a:r>
              <a:rPr lang="cs-CZ" sz="1200" dirty="0" smtClean="0"/>
              <a:t>Obr.1http://cs.wikipedia.org/wiki/Soubor:Hydravulgaris.jpg-</a:t>
            </a:r>
          </a:p>
          <a:p>
            <a:r>
              <a:rPr lang="cs-CZ" sz="1200" dirty="0" smtClean="0"/>
              <a:t>Obr.2-http://cs.wikipedia.org/wiki/Soubor:Metridium_senile_1.jpg</a:t>
            </a:r>
          </a:p>
          <a:p>
            <a:r>
              <a:rPr lang="cs-CZ" sz="1200" dirty="0" smtClean="0"/>
              <a:t>Obr.3-http://cs.wikipedia.org/wiki/Soubor:PillarCoral.jpg</a:t>
            </a:r>
          </a:p>
          <a:p>
            <a:r>
              <a:rPr lang="cs-CZ" sz="1200" dirty="0" smtClean="0"/>
              <a:t>Obr.4-http://cs.wikipedia.org/wiki/Soubor:Rhistozoma_pulmo.jpg</a:t>
            </a:r>
          </a:p>
          <a:p>
            <a:r>
              <a:rPr lang="cs-CZ" sz="1200" dirty="0" smtClean="0"/>
              <a:t>Obr.5-http://cs.wikipedia.org/wiki/Soubor:F._magna_adult.jpg</a:t>
            </a:r>
          </a:p>
          <a:p>
            <a:r>
              <a:rPr lang="cs-CZ" sz="1200" dirty="0" smtClean="0"/>
              <a:t>Obr.6-http://cs.wikipedia.org/wiki/Soubor:Viviparus_contectus_met_operculum2.JPG</a:t>
            </a:r>
          </a:p>
          <a:p>
            <a:r>
              <a:rPr lang="cs-CZ" sz="1200" dirty="0" smtClean="0"/>
              <a:t>Obr.7-http://upload.wikimedia.org/wikipedia/commons/2/25/Spitzschlammschnecke.jpg</a:t>
            </a:r>
          </a:p>
          <a:p>
            <a:r>
              <a:rPr lang="cs-CZ" sz="1200" dirty="0" smtClean="0"/>
              <a:t>Obr.8-http://cs.wikipedia.org/wiki/Soubor:Posthornschnecke1.jpg</a:t>
            </a:r>
          </a:p>
          <a:p>
            <a:r>
              <a:rPr lang="cs-CZ" sz="1200" dirty="0" smtClean="0"/>
              <a:t>Obr.9-http://cs.wikipedia.org/wiki/Soubor:Anodonta_cygnea1.jpg</a:t>
            </a:r>
          </a:p>
          <a:p>
            <a:r>
              <a:rPr lang="cs-CZ" sz="1200" dirty="0" smtClean="0"/>
              <a:t>Obr.10-http://cs.wikipedia.org/wiki/Soubor:Anodonta_cygnea_glochidium.png</a:t>
            </a:r>
          </a:p>
          <a:p>
            <a:r>
              <a:rPr lang="cs-CZ" sz="1200" dirty="0" smtClean="0"/>
              <a:t>Obr.11-http://cs.wikipedia.org/wiki/Soubor:Leech-china.JPG</a:t>
            </a:r>
          </a:p>
          <a:p>
            <a:r>
              <a:rPr lang="cs-CZ" sz="1200" dirty="0" smtClean="0"/>
              <a:t>Obr.12-http://cs.wikipedia.org/wiki/Soubor:TUBIFEX.gif</a:t>
            </a:r>
            <a:endParaRPr lang="cs-CZ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266</Words>
  <Application>Microsoft Office PowerPoint</Application>
  <PresentationFormat>Předvádění na obrazovce (4:3)</PresentationFormat>
  <Paragraphs>79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VY_52_INOVACE_57_Vodní mnohobuněčné organizmy- učební text</vt:lpstr>
      <vt:lpstr>Mnohobuněčné organizmy- žahavci:</vt:lpstr>
      <vt:lpstr>Ploštěnci:</vt:lpstr>
      <vt:lpstr>Měkkýši:</vt:lpstr>
      <vt:lpstr>Prezentace aplikace PowerPoint</vt:lpstr>
      <vt:lpstr>KROUŽKOVCI: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Hercík</dc:creator>
  <cp:lastModifiedBy>Hercíková</cp:lastModifiedBy>
  <cp:revision>14</cp:revision>
  <dcterms:created xsi:type="dcterms:W3CDTF">2011-03-30T18:32:17Z</dcterms:created>
  <dcterms:modified xsi:type="dcterms:W3CDTF">2011-06-29T11:06:57Z</dcterms:modified>
</cp:coreProperties>
</file>