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8" r:id="rId4"/>
    <p:sldId id="270" r:id="rId5"/>
    <p:sldId id="271" r:id="rId6"/>
    <p:sldId id="272" r:id="rId7"/>
    <p:sldId id="269" r:id="rId8"/>
    <p:sldId id="273" r:id="rId9"/>
    <p:sldId id="27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D4B05-07F9-429B-BF8A-364F6FA3FABE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9DB6-9EC6-4A4B-9B3A-98A228BACF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381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D4B05-07F9-429B-BF8A-364F6FA3FABE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9DB6-9EC6-4A4B-9B3A-98A228BACF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7369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D4B05-07F9-429B-BF8A-364F6FA3FABE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9DB6-9EC6-4A4B-9B3A-98A228BACF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237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D4B05-07F9-429B-BF8A-364F6FA3FABE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9DB6-9EC6-4A4B-9B3A-98A228BACF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59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D4B05-07F9-429B-BF8A-364F6FA3FABE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9DB6-9EC6-4A4B-9B3A-98A228BACF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18855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D4B05-07F9-429B-BF8A-364F6FA3FABE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9DB6-9EC6-4A4B-9B3A-98A228BACF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97807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D4B05-07F9-429B-BF8A-364F6FA3FABE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9DB6-9EC6-4A4B-9B3A-98A228BACF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9297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D4B05-07F9-429B-BF8A-364F6FA3FABE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9DB6-9EC6-4A4B-9B3A-98A228BACF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8055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D4B05-07F9-429B-BF8A-364F6FA3FABE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9DB6-9EC6-4A4B-9B3A-98A228BACF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7446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D4B05-07F9-429B-BF8A-364F6FA3FABE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9DB6-9EC6-4A4B-9B3A-98A228BACF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875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D4B05-07F9-429B-BF8A-364F6FA3FABE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9DB6-9EC6-4A4B-9B3A-98A228BACF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619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89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4D4B05-07F9-429B-BF8A-364F6FA3FABE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5E9DB6-9EC6-4A4B-9B3A-98A228BACF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928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13" Type="http://schemas.openxmlformats.org/officeDocument/2006/relationships/image" Target="../media/image27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12" Type="http://schemas.openxmlformats.org/officeDocument/2006/relationships/image" Target="../media/image26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11" Type="http://schemas.openxmlformats.org/officeDocument/2006/relationships/image" Target="../media/image25.jpeg"/><Relationship Id="rId5" Type="http://schemas.openxmlformats.org/officeDocument/2006/relationships/image" Target="../media/image19.jpeg"/><Relationship Id="rId10" Type="http://schemas.openxmlformats.org/officeDocument/2006/relationships/image" Target="../media/image24.JPG"/><Relationship Id="rId4" Type="http://schemas.openxmlformats.org/officeDocument/2006/relationships/image" Target="../media/image18.jpeg"/><Relationship Id="rId9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76872"/>
            <a:ext cx="6400800" cy="2448272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VY_32_INOVACE_07_Zeměpis_6.ročník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02_Ekosystémy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Rozčlenění krajiny do jednotlivých ekosystémů. Materiál </a:t>
            </a:r>
            <a:r>
              <a:rPr lang="cs-CZ" dirty="0" smtClean="0">
                <a:solidFill>
                  <a:schemeClr val="tx1"/>
                </a:solidFill>
              </a:rPr>
              <a:t>slouží k projekci na interaktivní </a:t>
            </a:r>
            <a:r>
              <a:rPr lang="cs-CZ" dirty="0" smtClean="0">
                <a:solidFill>
                  <a:schemeClr val="tx1"/>
                </a:solidFill>
              </a:rPr>
              <a:t>tabuli.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169" y="620688"/>
            <a:ext cx="5711825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1422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FF3300"/>
          </a:solidFill>
        </p:spPr>
        <p:txBody>
          <a:bodyPr>
            <a:normAutofit/>
          </a:bodyPr>
          <a:lstStyle/>
          <a:p>
            <a:r>
              <a:rPr lang="cs-CZ" sz="3200" b="1" dirty="0" smtClean="0"/>
              <a:t>E K O S Y S T É M 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Uceleným částem  </a:t>
            </a:r>
            <a:r>
              <a:rPr lang="cs-CZ" dirty="0" smtClean="0"/>
              <a:t>přírody se říká </a:t>
            </a:r>
            <a:r>
              <a:rPr lang="cs-CZ" b="1" dirty="0" smtClean="0"/>
              <a:t>EKOSYSTÉMY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Jsou to společenství rostlin a živočichů </a:t>
            </a:r>
          </a:p>
          <a:p>
            <a:pPr>
              <a:buFontTx/>
              <a:buChar char="-"/>
            </a:pPr>
            <a:r>
              <a:rPr lang="cs-CZ" dirty="0" smtClean="0"/>
              <a:t>ekosystém louky            - vinice</a:t>
            </a:r>
          </a:p>
          <a:p>
            <a:pPr>
              <a:buFontTx/>
              <a:buChar char="-"/>
            </a:pPr>
            <a:r>
              <a:rPr lang="cs-CZ" dirty="0" smtClean="0"/>
              <a:t>lesa                                   - rybníka</a:t>
            </a:r>
          </a:p>
          <a:p>
            <a:pPr>
              <a:buFontTx/>
              <a:buChar char="-"/>
            </a:pPr>
            <a:r>
              <a:rPr lang="cs-CZ" dirty="0" smtClean="0"/>
              <a:t>stepi                                 - sadu</a:t>
            </a:r>
          </a:p>
          <a:p>
            <a:pPr>
              <a:buFontTx/>
              <a:buChar char="-"/>
            </a:pPr>
            <a:r>
              <a:rPr lang="cs-CZ" dirty="0" smtClean="0"/>
              <a:t>jezera                               - pole</a:t>
            </a:r>
          </a:p>
          <a:p>
            <a:pPr>
              <a:buFontTx/>
              <a:buChar char="-"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7764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612068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Součástí je vedle živých organismů i neživá příroda (vzduch, voda, půda, horniny, sluneční záření).</a:t>
            </a:r>
            <a:endParaRPr lang="cs-CZ" dirty="0"/>
          </a:p>
          <a:p>
            <a:pPr marL="0" indent="0">
              <a:buNone/>
            </a:pPr>
            <a:r>
              <a:rPr lang="cs-CZ" sz="2400" u="sng" dirty="0" smtClean="0"/>
              <a:t>Živé organismy:</a:t>
            </a:r>
            <a:r>
              <a:rPr lang="cs-CZ" sz="2400" dirty="0" smtClean="0"/>
              <a:t>                       </a:t>
            </a:r>
            <a:r>
              <a:rPr lang="cs-CZ" sz="2400" u="sng" dirty="0" smtClean="0"/>
              <a:t>Neživé organismy:</a:t>
            </a:r>
            <a:endParaRPr lang="cs-CZ" sz="2400" u="sng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196" y="2564904"/>
            <a:ext cx="1523661" cy="114274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187" y="3933056"/>
            <a:ext cx="1655677" cy="124175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196" y="5401208"/>
            <a:ext cx="1595669" cy="119675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0012" y="2996952"/>
            <a:ext cx="1475656" cy="1142746"/>
          </a:xfrm>
          <a:prstGeom prst="rect">
            <a:avLst/>
          </a:prstGeom>
        </p:spPr>
      </p:pic>
      <p:pic>
        <p:nvPicPr>
          <p:cNvPr id="3075" name="Picture 3" descr="C:\Users\08D4\AppData\Local\Microsoft\Windows\Temporary Internet Files\Content.IE5\G0NFF22S\MP900262342[1]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388"/>
          <a:stretch/>
        </p:blipFill>
        <p:spPr bwMode="auto">
          <a:xfrm>
            <a:off x="6804248" y="3445686"/>
            <a:ext cx="1861176" cy="2121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4506447"/>
            <a:ext cx="1979712" cy="1484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069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04656"/>
          </a:xfrm>
        </p:spPr>
        <p:txBody>
          <a:bodyPr/>
          <a:lstStyle/>
          <a:p>
            <a:pPr marL="0" indent="0">
              <a:buNone/>
            </a:pPr>
            <a:r>
              <a:rPr lang="cs-CZ" sz="2400" u="sng" dirty="0" smtClean="0"/>
              <a:t>Podtrhni správný výraz: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Louky – pastviny - pole </a:t>
            </a:r>
            <a:r>
              <a:rPr lang="cs-CZ" dirty="0" smtClean="0"/>
              <a:t>– obhospodařované travní porosty, které se sečou 2x do roka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429000"/>
            <a:ext cx="3779912" cy="283493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2782" y="3573016"/>
            <a:ext cx="3587891" cy="2690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7849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76064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Pole – louky - pastviny </a:t>
            </a:r>
            <a:r>
              <a:rPr lang="cs-CZ" dirty="0" smtClean="0"/>
              <a:t>– místa, kde trávu spásá domácí dobytek</a:t>
            </a: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378774"/>
            <a:ext cx="3995936" cy="2996952"/>
          </a:xfrm>
          <a:prstGeom prst="rect">
            <a:avLst/>
          </a:prstGeom>
        </p:spPr>
      </p:pic>
      <p:pic>
        <p:nvPicPr>
          <p:cNvPr id="1027" name="Picture 3" descr="C:\Users\08D4\AppData\Local\Microsoft\Windows\Temporary Internet Files\Content.IE5\LA7IG1YU\MP90044851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399556"/>
            <a:ext cx="4355976" cy="290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7351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76064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Pastviny – louky - pole </a:t>
            </a:r>
            <a:r>
              <a:rPr lang="cs-CZ" dirty="0" smtClean="0"/>
              <a:t> - umělý ekosystém, pěstuje se zde jeden druh rostliny a plodiny se postupně střídají</a:t>
            </a: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273" t="12323" b="54141"/>
          <a:stretch/>
        </p:blipFill>
        <p:spPr>
          <a:xfrm>
            <a:off x="411832" y="3212976"/>
            <a:ext cx="3728120" cy="2664296"/>
          </a:xfrm>
          <a:prstGeom prst="rect">
            <a:avLst/>
          </a:prstGeom>
        </p:spPr>
      </p:pic>
      <p:pic>
        <p:nvPicPr>
          <p:cNvPr id="2050" name="Picture 2" descr="C:\Users\08D4\AppData\Local\Microsoft\Windows\Temporary Internet Files\Content.IE5\1YC3MQJD\MP90044840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212976"/>
            <a:ext cx="4206388" cy="2787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0995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1" y="332656"/>
            <a:ext cx="8692484" cy="6264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 smtClean="0"/>
              <a:t>Modře zakroužkuj, co patří do ekosystému rybníků:</a:t>
            </a:r>
          </a:p>
          <a:p>
            <a:pPr marL="0" indent="0">
              <a:buNone/>
            </a:pPr>
            <a:endParaRPr lang="cs-CZ" sz="2400" u="sng" dirty="0" smtClean="0"/>
          </a:p>
          <a:p>
            <a:pPr marL="0" indent="0">
              <a:buNone/>
            </a:pPr>
            <a:endParaRPr lang="cs-CZ" sz="2400" u="sng" dirty="0" smtClean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836712"/>
            <a:ext cx="3611894" cy="270892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4968044" y="980728"/>
            <a:ext cx="165618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labuť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192594" y="980728"/>
            <a:ext cx="165618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ryby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192594" y="1620416"/>
            <a:ext cx="165618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rákosí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204693" y="2354141"/>
            <a:ext cx="165618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obilí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233828" y="3067084"/>
            <a:ext cx="165618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ropucha 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249438" y="3717032"/>
            <a:ext cx="165618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vážky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249438" y="4437112"/>
            <a:ext cx="165618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srnec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287821" y="5157192"/>
            <a:ext cx="165618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žralok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287821" y="5949280"/>
            <a:ext cx="165618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smrk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968044" y="1675640"/>
            <a:ext cx="165618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klokan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968044" y="2353575"/>
            <a:ext cx="165618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leknín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968044" y="3003041"/>
            <a:ext cx="165618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sinice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968044" y="3717032"/>
            <a:ext cx="165618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racek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968044" y="4437112"/>
            <a:ext cx="165618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rosnička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968044" y="5157192"/>
            <a:ext cx="165618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čáp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968044" y="5983351"/>
            <a:ext cx="165618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kachna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196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 smtClean="0"/>
              <a:t>Škrtni, co nepatří do ekosystému lesa:</a:t>
            </a:r>
          </a:p>
          <a:p>
            <a:pPr marL="0" indent="0">
              <a:buNone/>
            </a:pPr>
            <a:endParaRPr lang="cs-CZ" sz="2400" u="sng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58" t="23637" r="30606" b="43030"/>
          <a:stretch/>
        </p:blipFill>
        <p:spPr>
          <a:xfrm>
            <a:off x="384157" y="1052736"/>
            <a:ext cx="1616667" cy="170993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745" y="3056028"/>
            <a:ext cx="1787691" cy="134076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745" y="4869160"/>
            <a:ext cx="2171733" cy="1628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8884" y="1052736"/>
            <a:ext cx="2059425" cy="15445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052736"/>
            <a:ext cx="2075723" cy="155679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1052736"/>
            <a:ext cx="1963583" cy="147268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6394" y="3039632"/>
            <a:ext cx="2075723" cy="15567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03" r="45151" b="35888"/>
          <a:stretch/>
        </p:blipFill>
        <p:spPr>
          <a:xfrm>
            <a:off x="4714325" y="2843766"/>
            <a:ext cx="2007749" cy="194852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36" r="53868" b="35888"/>
          <a:stretch/>
        </p:blipFill>
        <p:spPr>
          <a:xfrm>
            <a:off x="2771800" y="4869160"/>
            <a:ext cx="2202640" cy="181114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2840004"/>
            <a:ext cx="2075723" cy="15567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8696" y="5013176"/>
            <a:ext cx="1883701" cy="166168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2634" y="4869160"/>
            <a:ext cx="1835696" cy="1376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589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Citace: Použité ilustrace: archív autora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                           http</a:t>
            </a:r>
            <a:r>
              <a:rPr lang="cs-CZ" sz="2400" dirty="0"/>
              <a:t>//office.microsoft.com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Řešení:</a:t>
            </a:r>
          </a:p>
          <a:p>
            <a:pPr marL="0" indent="0">
              <a:buNone/>
            </a:pPr>
            <a:r>
              <a:rPr lang="cs-CZ" sz="2400" u="sng" dirty="0" smtClean="0"/>
              <a:t>Louky</a:t>
            </a:r>
            <a:r>
              <a:rPr lang="cs-CZ" sz="2400" dirty="0" smtClean="0"/>
              <a:t> – obhospodařované travní porosty, které se sečou 2x do roka</a:t>
            </a:r>
          </a:p>
          <a:p>
            <a:pPr marL="0" indent="0">
              <a:buNone/>
            </a:pPr>
            <a:r>
              <a:rPr lang="cs-CZ" sz="2400" u="sng" dirty="0" smtClean="0"/>
              <a:t>Pastviny</a:t>
            </a:r>
            <a:r>
              <a:rPr lang="cs-CZ" sz="2400" dirty="0" smtClean="0"/>
              <a:t> – místa, kde trávu spásá domácí dobytek</a:t>
            </a:r>
          </a:p>
          <a:p>
            <a:pPr marL="0" indent="0">
              <a:buNone/>
            </a:pPr>
            <a:r>
              <a:rPr lang="cs-CZ" sz="2400" u="sng" dirty="0" smtClean="0"/>
              <a:t>Pole</a:t>
            </a:r>
            <a:r>
              <a:rPr lang="cs-CZ" sz="2400" dirty="0" smtClean="0"/>
              <a:t> – umělý ekosystém, pěstuje se zde jeden druh rostliny a plodiny se postupně střídají</a:t>
            </a:r>
            <a:endParaRPr lang="cs-CZ" sz="2400" u="sng" dirty="0"/>
          </a:p>
          <a:p>
            <a:pPr marL="0" indent="0">
              <a:buNone/>
            </a:pPr>
            <a:r>
              <a:rPr lang="cs-CZ" sz="2400" u="sng" dirty="0" smtClean="0"/>
              <a:t>Ekosystém rybníků</a:t>
            </a:r>
            <a:r>
              <a:rPr lang="cs-CZ" sz="2400" dirty="0" smtClean="0"/>
              <a:t>:  labuť, leknín, sinice, racek, rosnička, čáp, kachna, ryby, rákosí, ropucha, vážky</a:t>
            </a:r>
          </a:p>
          <a:p>
            <a:pPr marL="0" indent="0">
              <a:buNone/>
            </a:pPr>
            <a:r>
              <a:rPr lang="cs-CZ" sz="2400" u="sng" dirty="0" smtClean="0"/>
              <a:t>Do ekosystému lesa nepatří</a:t>
            </a:r>
            <a:r>
              <a:rPr lang="cs-CZ" sz="2400" dirty="0" smtClean="0"/>
              <a:t>: labuť, ovce, luční květina, hlemýžď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8077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329</TotalTime>
  <Words>263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E K O S Y S T É M 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Citace: Použité ilustrace: archív autora                                              http//office.microsoft.com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08D4</cp:lastModifiedBy>
  <cp:revision>39</cp:revision>
  <dcterms:created xsi:type="dcterms:W3CDTF">2011-06-20T10:15:05Z</dcterms:created>
  <dcterms:modified xsi:type="dcterms:W3CDTF">2012-12-28T09:45:29Z</dcterms:modified>
</cp:coreProperties>
</file>