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74" r:id="rId3"/>
    <p:sldId id="269" r:id="rId4"/>
    <p:sldId id="270" r:id="rId5"/>
    <p:sldId id="271" r:id="rId6"/>
    <p:sldId id="275" r:id="rId7"/>
    <p:sldId id="27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CC25A"/>
    <a:srgbClr val="808000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40000">
              <a:srgbClr val="FAC77D"/>
            </a:gs>
            <a:gs pos="50000">
              <a:srgbClr val="FBA97D"/>
            </a:gs>
            <a:gs pos="71000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28.12.2012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VY_32_INOVACE_07_Zeměpis_8.ročník </a:t>
            </a:r>
            <a:endParaRPr lang="cs-CZ" sz="2000" dirty="0" smtClean="0">
              <a:solidFill>
                <a:schemeClr val="tx1"/>
              </a:solidFill>
            </a:endParaRPr>
          </a:p>
          <a:p>
            <a:r>
              <a:rPr lang="cs-CZ" sz="2000" dirty="0" smtClean="0">
                <a:solidFill>
                  <a:schemeClr val="tx1"/>
                </a:solidFill>
              </a:rPr>
              <a:t>04_Přírodní oblasti světa – II.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</a:rPr>
              <a:t>Žáci </a:t>
            </a:r>
            <a:r>
              <a:rPr lang="cs-CZ" sz="2000" dirty="0" smtClean="0">
                <a:solidFill>
                  <a:schemeClr val="tx1"/>
                </a:solidFill>
              </a:rPr>
              <a:t>vyhledávají rostliny a živočichy jednotlivých přírodních pásem, materiál slouží k projekci na interaktivní </a:t>
            </a:r>
            <a:r>
              <a:rPr lang="cs-CZ" sz="2000" dirty="0" smtClean="0">
                <a:solidFill>
                  <a:schemeClr val="tx1"/>
                </a:solidFill>
              </a:rPr>
              <a:t>tabuli.</a:t>
            </a:r>
            <a:endParaRPr lang="cs-CZ" sz="2000" dirty="0" smtClean="0">
              <a:solidFill>
                <a:schemeClr val="tx1"/>
              </a:solidFill>
            </a:endParaRP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8552" y="548680"/>
            <a:ext cx="7704856" cy="129614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 Ř Í R O D N Í   O B L A S T I   S V Ě T A   II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236222"/>
            <a:ext cx="3257384" cy="585356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Mírný pás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02825" y="2906009"/>
            <a:ext cx="4422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Střídání 4 ročních období - doplň:</a:t>
            </a:r>
            <a:endParaRPr lang="cs-CZ" sz="2400" dirty="0"/>
          </a:p>
        </p:txBody>
      </p:sp>
      <p:pic>
        <p:nvPicPr>
          <p:cNvPr id="1026" name="Picture 2" descr="C:\Users\08D4\AppData\Local\Microsoft\Windows\Temporary Internet Files\Content.IE5\1C5T4T4H\MP9004388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330" y="4117032"/>
            <a:ext cx="1411501" cy="21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4\AppData\Local\Microsoft\Windows\Temporary Internet Files\Content.IE5\G0NFF22S\MP9004327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6802" y="4117032"/>
            <a:ext cx="2336304" cy="1557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4\AppData\Local\Microsoft\Windows\Temporary Internet Files\Content.IE5\LA7IG1YU\MP9004034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462" y="4117032"/>
            <a:ext cx="1695810" cy="21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D4\AppData\Local\Microsoft\Windows\Temporary Internet Files\Content.IE5\J28KZAZ0\MP9004140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117032"/>
            <a:ext cx="1422598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5534" y="3684798"/>
            <a:ext cx="1468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684225" y="3694146"/>
            <a:ext cx="1454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……………………</a:t>
            </a:r>
          </a:p>
        </p:txBody>
      </p:sp>
      <p:sp>
        <p:nvSpPr>
          <p:cNvPr id="9" name="Obdélník 8"/>
          <p:cNvSpPr/>
          <p:nvPr/>
        </p:nvSpPr>
        <p:spPr>
          <a:xfrm>
            <a:off x="4976245" y="3684489"/>
            <a:ext cx="1454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……………………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844610" y="3651779"/>
            <a:ext cx="14542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……………………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02825" y="6237312"/>
            <a:ext cx="58185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Má 3 hlavní rostlinná a živočišná společenství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29724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974845" cy="634082"/>
          </a:xfrm>
          <a:solidFill>
            <a:srgbClr val="808000"/>
          </a:solidFill>
        </p:spPr>
        <p:txBody>
          <a:bodyPr>
            <a:normAutofit/>
          </a:bodyPr>
          <a:lstStyle/>
          <a:p>
            <a:r>
              <a:rPr lang="cs-CZ" sz="2400" dirty="0" smtClean="0"/>
              <a:t>1. Pásmo jehličnatých lesů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7642" y="1268760"/>
            <a:ext cx="8349158" cy="558924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rozkládá se na severním okraji mírného pásu</a:t>
            </a:r>
          </a:p>
          <a:p>
            <a:r>
              <a:rPr lang="cs-CZ" sz="2400" dirty="0" smtClean="0"/>
              <a:t>z rostlin převládají </a:t>
            </a:r>
            <a:r>
              <a:rPr lang="cs-CZ" sz="2400" b="1" dirty="0" smtClean="0"/>
              <a:t>smrky, borovice, jedle </a:t>
            </a:r>
            <a:r>
              <a:rPr lang="cs-CZ" sz="2400" dirty="0" smtClean="0"/>
              <a:t>a </a:t>
            </a:r>
            <a:r>
              <a:rPr lang="cs-CZ" sz="2400" b="1" dirty="0" smtClean="0"/>
              <a:t>modříny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r>
              <a:rPr lang="cs-CZ" sz="2400" dirty="0" smtClean="0"/>
              <a:t>ze živočichů zde žijí velké šelmy, např. </a:t>
            </a:r>
            <a:r>
              <a:rPr lang="cs-CZ" sz="2400" b="1" dirty="0" smtClean="0"/>
              <a:t>medvěd, rys, vlk, puma </a:t>
            </a:r>
            <a:r>
              <a:rPr lang="cs-CZ" sz="2400" i="1" u="sng" dirty="0" smtClean="0"/>
              <a:t>pojmenuj šelmy na obrázcích: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5" name="Picture 3" descr="C:\Users\08D4\AppData\Local\Microsoft\Windows\Temporary Internet Files\Content.IE5\G0NFF22S\MP9004068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885992"/>
            <a:ext cx="1152128" cy="1727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08D4\AppData\Local\Microsoft\Windows\Temporary Internet Files\Content.IE5\2OGP0OIX\MP9004252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663" y="4885992"/>
            <a:ext cx="1150443" cy="172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4\AppData\Local\Microsoft\Windows\Temporary Internet Files\Content.IE5\LA7IG1YU\MP9004068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885992"/>
            <a:ext cx="1158874" cy="1737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4\AppData\Local\Microsoft\Windows\Temporary Internet Files\Content.IE5\1SPQWJAL\MP9004073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885992"/>
            <a:ext cx="2089663" cy="1394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504986" y="4757902"/>
            <a:ext cx="78541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                       2.                       3.			4.             </a:t>
            </a:r>
            <a:endParaRPr lang="cs-CZ" sz="2400" dirty="0"/>
          </a:p>
        </p:txBody>
      </p:sp>
      <p:pic>
        <p:nvPicPr>
          <p:cNvPr id="2058" name="Picture 10" descr="C:\Users\08D4\AppData\Local\Microsoft\Windows\Temporary Internet Files\Content.IE5\EQ3XVSGK\MP9003996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445" y="2204864"/>
            <a:ext cx="1813227" cy="1450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4\AppData\Local\Microsoft\Windows\Temporary Internet Files\Content.IE5\KV4F4LCW\MP90042521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242403"/>
            <a:ext cx="2180042" cy="1427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D4\AppData\Local\Microsoft\Windows\Temporary Internet Files\Content.IE5\LA7IG1YU\MP90040751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228200"/>
            <a:ext cx="1696376" cy="14556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4620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navazuje na lesy jehličnaté</a:t>
            </a:r>
          </a:p>
          <a:p>
            <a:r>
              <a:rPr lang="cs-CZ" sz="2400" dirty="0" smtClean="0"/>
              <a:t>v opadavých listnatých lesích převládají </a:t>
            </a:r>
            <a:r>
              <a:rPr lang="cs-CZ" sz="2400" b="1" dirty="0" smtClean="0"/>
              <a:t>buky, břízy, duby </a:t>
            </a:r>
            <a:r>
              <a:rPr lang="cs-CZ" sz="2400" dirty="0" smtClean="0"/>
              <a:t>a </a:t>
            </a:r>
            <a:r>
              <a:rPr lang="cs-CZ" sz="2400" b="1" dirty="0" smtClean="0"/>
              <a:t>javory</a:t>
            </a:r>
          </a:p>
          <a:p>
            <a:r>
              <a:rPr lang="cs-CZ" sz="2400" dirty="0" smtClean="0"/>
              <a:t>z živočichů pak </a:t>
            </a:r>
            <a:r>
              <a:rPr lang="cs-CZ" sz="2400" b="1" dirty="0" smtClean="0"/>
              <a:t>srnci, jeleni, lišky </a:t>
            </a:r>
            <a:r>
              <a:rPr lang="cs-CZ" sz="2400" dirty="0" smtClean="0"/>
              <a:t>a velké množství </a:t>
            </a:r>
            <a:r>
              <a:rPr lang="cs-CZ" sz="2400" b="1" dirty="0" smtClean="0"/>
              <a:t>hlodavců </a:t>
            </a:r>
            <a:r>
              <a:rPr lang="cs-CZ" sz="2400" dirty="0" smtClean="0"/>
              <a:t>a </a:t>
            </a:r>
            <a:r>
              <a:rPr lang="cs-CZ" sz="2400" b="1" dirty="0" smtClean="0"/>
              <a:t>ptáků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/>
          </a:p>
          <a:p>
            <a:pPr marL="0" indent="0">
              <a:buNone/>
            </a:pPr>
            <a:endParaRPr lang="cs-CZ" sz="2400" i="1" u="sng" dirty="0" smtClean="0"/>
          </a:p>
          <a:p>
            <a:pPr marL="0" indent="0">
              <a:buNone/>
            </a:pPr>
            <a:endParaRPr lang="cs-CZ" sz="2400" i="1" u="sng" dirty="0"/>
          </a:p>
          <a:p>
            <a:pPr marL="0" indent="0">
              <a:buNone/>
            </a:pPr>
            <a:endParaRPr lang="cs-CZ" sz="2400" i="1" u="sng" dirty="0" smtClean="0"/>
          </a:p>
          <a:p>
            <a:pPr marL="0" indent="0">
              <a:buNone/>
            </a:pPr>
            <a:endParaRPr lang="cs-CZ" sz="2400" i="1" u="sng" dirty="0"/>
          </a:p>
          <a:p>
            <a:pPr marL="0" indent="0">
              <a:buNone/>
            </a:pPr>
            <a:r>
              <a:rPr lang="cs-CZ" sz="2400" i="1" u="sng" dirty="0" smtClean="0"/>
              <a:t>Leží zde Česko? </a:t>
            </a:r>
            <a:r>
              <a:rPr lang="cs-CZ" sz="2400" dirty="0" smtClean="0"/>
              <a:t>    ANO   -   NE</a:t>
            </a:r>
            <a:endParaRPr lang="cs-CZ" sz="2400" i="1" u="sng" dirty="0"/>
          </a:p>
          <a:p>
            <a:pPr marL="0" indent="0">
              <a:buNone/>
            </a:pPr>
            <a:endParaRPr lang="cs-CZ" sz="2400" i="1" u="sng" dirty="0"/>
          </a:p>
          <a:p>
            <a:pPr marL="0" indent="0">
              <a:buNone/>
            </a:pPr>
            <a:endParaRPr lang="cs-CZ" sz="2400" i="1" u="sng" dirty="0" smtClean="0"/>
          </a:p>
          <a:p>
            <a:pPr marL="0" indent="0">
              <a:buNone/>
            </a:pPr>
            <a:endParaRPr lang="cs-CZ" sz="2400" i="1" u="sng" dirty="0"/>
          </a:p>
        </p:txBody>
      </p:sp>
      <p:sp>
        <p:nvSpPr>
          <p:cNvPr id="4" name="Obdélník 3"/>
          <p:cNvSpPr/>
          <p:nvPr/>
        </p:nvSpPr>
        <p:spPr>
          <a:xfrm>
            <a:off x="323528" y="352843"/>
            <a:ext cx="5112568" cy="576064"/>
          </a:xfrm>
          <a:prstGeom prst="rect">
            <a:avLst/>
          </a:prstGeom>
          <a:solidFill>
            <a:srgbClr val="2CC25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2. Pásmo smíšených a listnatých lesů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" name="Picture 2" descr="C:\Users\08D4\AppData\Local\Microsoft\Windows\Temporary Internet Files\Content.IE5\1C5T4T4H\MP9004386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748" y="3764844"/>
            <a:ext cx="1175170" cy="17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89351" y="5074604"/>
            <a:ext cx="7805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Buk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3075" name="Picture 3" descr="C:\Users\08D4\AppData\Local\Microsoft\Windows\Temporary Internet Files\Content.IE5\EQ3XVSGK\MP9004068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990" y="3284984"/>
            <a:ext cx="1867644" cy="1245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949672" y="3303179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Jelen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8" name="Picture 5" descr="C:\Users\08D4\AppData\Local\Microsoft\Windows\Temporary Internet Files\Content.IE5\PXKZTWBK\MP9003996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5990" y="4620282"/>
            <a:ext cx="1867644" cy="1277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970215" y="5517232"/>
            <a:ext cx="133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Bříza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0" name="Picture 6" descr="C:\Users\08D4\AppData\Local\Microsoft\Windows\Temporary Internet Files\Content.IE5\EQ3XVSGK\MP900411688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77" t="13981" r="32450" b="19384"/>
          <a:stretch/>
        </p:blipFill>
        <p:spPr bwMode="auto">
          <a:xfrm>
            <a:off x="4427984" y="4589296"/>
            <a:ext cx="1749882" cy="1308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355976" y="5466031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Buk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2" name="Picture 7" descr="C:\Users\08D4\AppData\Local\Microsoft\Windows\Temporary Internet Files\Content.IE5\LA7IG1YU\MP9004066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919" y="2881989"/>
            <a:ext cx="1151099" cy="1725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236296" y="412763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Zajíc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4" name="Picture 8" descr="C:\Users\08D4\AppData\Local\Microsoft\Windows\Temporary Internet Files\Content.IE5\PXKZTWBK\MP90043413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158" y="4699516"/>
            <a:ext cx="1615309" cy="121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6479704" y="464496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Holub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16" name="Picture 9" descr="C:\Users\08D4\AppData\Local\Microsoft\Windows\Temporary Internet Files\Content.IE5\G0NFF22S\MP90014425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211" y="2994488"/>
            <a:ext cx="2285493" cy="1500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4644008" y="4033630"/>
            <a:ext cx="22317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Listnatý les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586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75898"/>
            <a:ext cx="8229600" cy="626469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sz="2400" dirty="0" smtClean="0"/>
              <a:t>vyznačují se suchými a horkými léty</a:t>
            </a:r>
          </a:p>
          <a:p>
            <a:r>
              <a:rPr lang="cs-CZ" sz="2400" dirty="0" smtClean="0"/>
              <a:t>velmi chladné zimy</a:t>
            </a:r>
          </a:p>
          <a:p>
            <a:r>
              <a:rPr lang="cs-CZ" sz="2400" dirty="0" smtClean="0"/>
              <a:t>step je porostlá </a:t>
            </a:r>
            <a:r>
              <a:rPr lang="cs-CZ" sz="2400" b="1" dirty="0" smtClean="0"/>
              <a:t>trávou, bylinami </a:t>
            </a:r>
            <a:r>
              <a:rPr lang="cs-CZ" sz="2400" dirty="0" smtClean="0"/>
              <a:t>a</a:t>
            </a:r>
            <a:r>
              <a:rPr lang="cs-CZ" sz="2400" b="1" dirty="0" smtClean="0"/>
              <a:t> nízkými křovinami</a:t>
            </a:r>
          </a:p>
          <a:p>
            <a:pPr marL="0" indent="0">
              <a:buNone/>
            </a:pPr>
            <a:r>
              <a:rPr lang="cs-CZ" sz="2400" i="1" u="sng" dirty="0" smtClean="0"/>
              <a:t>Vyber živočichy žijící na stepi:</a:t>
            </a:r>
            <a:endParaRPr lang="cs-CZ" sz="2400" dirty="0"/>
          </a:p>
          <a:p>
            <a:pPr marL="0" indent="0">
              <a:buNone/>
            </a:pPr>
            <a:endParaRPr lang="cs-CZ" sz="2400" i="1" u="sng" dirty="0" smtClean="0"/>
          </a:p>
          <a:p>
            <a:pPr marL="0" indent="0">
              <a:buNone/>
            </a:pPr>
            <a:endParaRPr lang="cs-CZ" sz="2400" i="1" u="sng" dirty="0"/>
          </a:p>
          <a:p>
            <a:pPr marL="0" indent="0">
              <a:buNone/>
            </a:pPr>
            <a:endParaRPr lang="cs-CZ" sz="2400" i="1" u="sng" dirty="0" smtClean="0"/>
          </a:p>
          <a:p>
            <a:pPr marL="0" indent="0">
              <a:buNone/>
            </a:pPr>
            <a:endParaRPr lang="cs-CZ" sz="2400" i="1" u="sng" dirty="0"/>
          </a:p>
          <a:p>
            <a:pPr marL="0" indent="0">
              <a:buNone/>
            </a:pPr>
            <a:endParaRPr lang="cs-CZ" sz="2400" i="1" u="sng" dirty="0" smtClean="0"/>
          </a:p>
        </p:txBody>
      </p:sp>
      <p:sp>
        <p:nvSpPr>
          <p:cNvPr id="4" name="Obdélník 3"/>
          <p:cNvSpPr/>
          <p:nvPr/>
        </p:nvSpPr>
        <p:spPr>
          <a:xfrm>
            <a:off x="467544" y="476672"/>
            <a:ext cx="1944216" cy="576064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3. Stepi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Users\08D4\AppData\Local\Microsoft\Windows\Temporary Internet Files\Content.IE5\T8USHPFU\MP9001804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45" y="3284984"/>
            <a:ext cx="2412451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4\AppData\Local\Microsoft\Windows\Temporary Internet Files\Content.IE5\L038WXQG\MP9004317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140968"/>
            <a:ext cx="2005772" cy="1534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D4\AppData\Local\Microsoft\Windows\Temporary Internet Files\Content.IE5\1SPQWJAL\MP90017875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324" y="4869160"/>
            <a:ext cx="2473648" cy="1657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08D4\AppData\Local\Microsoft\Windows\Temporary Internet Files\Content.IE5\5VOX50YL\MP900179967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83"/>
          <a:stretch/>
        </p:blipFill>
        <p:spPr bwMode="auto">
          <a:xfrm>
            <a:off x="363645" y="5229200"/>
            <a:ext cx="1494430" cy="120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08D4\AppData\Local\Microsoft\Windows\Temporary Internet Files\Content.IE5\2OGP0OIX\MP90026296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64110"/>
            <a:ext cx="1597536" cy="1610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08D4\AppData\Local\Microsoft\Windows\Temporary Internet Files\Content.IE5\Z9SZQGMB\MP90040383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284984"/>
            <a:ext cx="1352133" cy="2027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08D4\AppData\Local\Microsoft\Windows\Temporary Internet Files\Content.IE5\1SPQWJAL\MP90018070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7420" y="5360629"/>
            <a:ext cx="1900808" cy="1248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08D4\AppData\Local\Microsoft\Windows\Temporary Internet Files\Content.IE5\W7DK78J1\MP90018065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420275"/>
            <a:ext cx="1719143" cy="112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1507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04664"/>
            <a:ext cx="2736304" cy="64807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Polární pás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398378"/>
            <a:ext cx="1654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Arktida</a:t>
            </a:r>
            <a:r>
              <a:rPr lang="cs-CZ" sz="2400" b="1" dirty="0" smtClean="0"/>
              <a:t> </a:t>
            </a:r>
            <a:r>
              <a:rPr lang="cs-CZ" sz="2400" dirty="0" smtClean="0"/>
              <a:t> 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990682"/>
            <a:ext cx="54766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za severním polárním kruhem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většinu území pokrývá věčný mořský led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tundra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218198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/>
              <a:t>Podtrhni živočichy, kteří zde volně žijí:</a:t>
            </a:r>
            <a:endParaRPr lang="cs-CZ" sz="2400" i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1623" y="3761617"/>
            <a:ext cx="604300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krávy, sobi, lachtani, losi, lední medvědi, srnky, </a:t>
            </a:r>
            <a:br>
              <a:rPr lang="cs-CZ" sz="2400" dirty="0" smtClean="0"/>
            </a:br>
            <a:r>
              <a:rPr lang="cs-CZ" sz="2400" dirty="0" smtClean="0"/>
              <a:t>polární lišky, divoký králík, zajíc bělák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329" y="4886962"/>
            <a:ext cx="44109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u="sng" dirty="0" smtClean="0"/>
              <a:t>Škrtni, které ryby zde v moři nežijí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73033" y="5432557"/>
            <a:ext cx="69821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treska, kapr, </a:t>
            </a:r>
            <a:r>
              <a:rPr lang="cs-CZ" sz="2400" dirty="0" err="1" smtClean="0"/>
              <a:t>amur</a:t>
            </a:r>
            <a:r>
              <a:rPr lang="cs-CZ" sz="2400" dirty="0" smtClean="0"/>
              <a:t>, </a:t>
            </a:r>
            <a:r>
              <a:rPr lang="cs-CZ" sz="2400" dirty="0" err="1" smtClean="0"/>
              <a:t>platýz</a:t>
            </a:r>
            <a:r>
              <a:rPr lang="cs-CZ" sz="2400" dirty="0" smtClean="0"/>
              <a:t>, mořský pstruh, sumec, losos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4463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04664"/>
            <a:ext cx="1654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Antarktida</a:t>
            </a:r>
            <a:r>
              <a:rPr lang="cs-CZ" sz="2400" b="1" dirty="0" smtClean="0"/>
              <a:t> </a:t>
            </a:r>
            <a:r>
              <a:rPr lang="cs-CZ" sz="2400" dirty="0" smtClean="0"/>
              <a:t> 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27483" y="1844824"/>
            <a:ext cx="7095469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Antarktida je nejjižnější -   nejsevernější  světadíl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teplota na Antarktidě může být až:    - 80 °C     + 80 °C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Antarktida je není trvale osídlena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žijí zde hlavně lachtani, delfíni, tučňáci, velryby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dirty="0" smtClean="0"/>
              <a:t>plankton je soubor drobných živočichů volně se</a:t>
            </a:r>
            <a:br>
              <a:rPr lang="cs-CZ" sz="2400" dirty="0" smtClean="0"/>
            </a:br>
            <a:r>
              <a:rPr lang="cs-CZ" sz="2400" dirty="0" smtClean="0"/>
              <a:t>vznášejících ve vodě nebo přirozená plocha, kde</a:t>
            </a:r>
            <a:br>
              <a:rPr lang="cs-CZ" sz="2400" dirty="0" smtClean="0"/>
            </a:br>
            <a:r>
              <a:rPr lang="cs-CZ" sz="2400" dirty="0" smtClean="0"/>
              <a:t>žijí rostliny a živočichové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sz="24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729260" y="1104773"/>
            <a:ext cx="40706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u="sng" dirty="0" smtClean="0"/>
              <a:t>Zakroužkuj správnou odpověď:</a:t>
            </a:r>
            <a:endParaRPr lang="cs-CZ" sz="2400" i="1" u="sng" dirty="0"/>
          </a:p>
        </p:txBody>
      </p:sp>
    </p:spTree>
    <p:extLst>
      <p:ext uri="{BB962C8B-B14F-4D97-AF65-F5344CB8AC3E}">
        <p14:creationId xmlns:p14="http://schemas.microsoft.com/office/powerpoint/2010/main" val="3144583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811172"/>
            <a:ext cx="80648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Citace: Použité ilustrace: </a:t>
            </a:r>
            <a:r>
              <a:rPr lang="cs-CZ" dirty="0">
                <a:hlinkClick r:id="rId2"/>
              </a:rPr>
              <a:t>www.office.microsoft.com</a:t>
            </a: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r>
              <a:rPr lang="cs-CZ" dirty="0" smtClean="0"/>
              <a:t>Řešení: </a:t>
            </a:r>
          </a:p>
          <a:p>
            <a:endParaRPr lang="cs-CZ" dirty="0" smtClean="0"/>
          </a:p>
          <a:p>
            <a:r>
              <a:rPr lang="cs-CZ" i="1" dirty="0" smtClean="0"/>
              <a:t>Mírný pás</a:t>
            </a:r>
            <a:r>
              <a:rPr lang="cs-CZ" dirty="0" smtClean="0"/>
              <a:t>: jaro, léto, podzim, zima</a:t>
            </a:r>
          </a:p>
          <a:p>
            <a:endParaRPr lang="cs-CZ" dirty="0"/>
          </a:p>
          <a:p>
            <a:r>
              <a:rPr lang="cs-CZ" i="1" dirty="0" smtClean="0"/>
              <a:t>Pásmo jehličnatých lesů</a:t>
            </a:r>
            <a:r>
              <a:rPr lang="cs-CZ" dirty="0" smtClean="0"/>
              <a:t>:  1 - vlk, 2 - medvěd, 3 - puma, 4 - rys</a:t>
            </a:r>
          </a:p>
          <a:p>
            <a:endParaRPr lang="cs-CZ" dirty="0"/>
          </a:p>
          <a:p>
            <a:r>
              <a:rPr lang="cs-CZ" i="1" dirty="0" smtClean="0"/>
              <a:t>Pásmo smíšených a listnatých lesů</a:t>
            </a:r>
            <a:r>
              <a:rPr lang="cs-CZ" dirty="0" smtClean="0"/>
              <a:t>:  Ano</a:t>
            </a:r>
          </a:p>
          <a:p>
            <a:endParaRPr lang="cs-CZ" dirty="0"/>
          </a:p>
          <a:p>
            <a:r>
              <a:rPr lang="cs-CZ" i="1" dirty="0" smtClean="0"/>
              <a:t>Stepi</a:t>
            </a:r>
            <a:r>
              <a:rPr lang="cs-CZ" dirty="0" smtClean="0"/>
              <a:t>:  bizon, skot, divocí koně</a:t>
            </a:r>
          </a:p>
          <a:p>
            <a:endParaRPr lang="cs-CZ" dirty="0" smtClean="0"/>
          </a:p>
          <a:p>
            <a:r>
              <a:rPr lang="cs-CZ" i="1" dirty="0" smtClean="0"/>
              <a:t>Polární pás: </a:t>
            </a:r>
            <a:r>
              <a:rPr lang="cs-CZ" dirty="0" smtClean="0"/>
              <a:t>sobi</a:t>
            </a:r>
            <a:r>
              <a:rPr lang="cs-CZ" dirty="0"/>
              <a:t>, </a:t>
            </a:r>
            <a:r>
              <a:rPr lang="cs-CZ" dirty="0" smtClean="0"/>
              <a:t>losi, </a:t>
            </a:r>
            <a:r>
              <a:rPr lang="cs-CZ" dirty="0"/>
              <a:t>lední medvědi, </a:t>
            </a:r>
            <a:r>
              <a:rPr lang="cs-CZ" dirty="0" smtClean="0"/>
              <a:t>polární </a:t>
            </a:r>
            <a:r>
              <a:rPr lang="cs-CZ" dirty="0"/>
              <a:t>lišky, </a:t>
            </a:r>
            <a:r>
              <a:rPr lang="cs-CZ" dirty="0" smtClean="0"/>
              <a:t>zajíc </a:t>
            </a:r>
            <a:r>
              <a:rPr lang="cs-CZ" dirty="0"/>
              <a:t>bělák</a:t>
            </a:r>
          </a:p>
          <a:p>
            <a:endParaRPr lang="cs-CZ" i="1" dirty="0"/>
          </a:p>
          <a:p>
            <a:r>
              <a:rPr lang="cs-CZ" i="1" dirty="0" smtClean="0"/>
              <a:t>Arktida:  </a:t>
            </a:r>
            <a:r>
              <a:rPr lang="cs-CZ" dirty="0" smtClean="0"/>
              <a:t>kapr</a:t>
            </a:r>
            <a:r>
              <a:rPr lang="cs-CZ" dirty="0"/>
              <a:t>, </a:t>
            </a:r>
            <a:r>
              <a:rPr lang="cs-CZ" dirty="0" smtClean="0"/>
              <a:t> </a:t>
            </a:r>
            <a:r>
              <a:rPr lang="cs-CZ" dirty="0" err="1" smtClean="0"/>
              <a:t>amur</a:t>
            </a:r>
            <a:r>
              <a:rPr lang="cs-CZ" dirty="0"/>
              <a:t>, </a:t>
            </a:r>
            <a:r>
              <a:rPr lang="cs-CZ" dirty="0" smtClean="0"/>
              <a:t> sumec</a:t>
            </a:r>
            <a:endParaRPr lang="cs-CZ" dirty="0"/>
          </a:p>
          <a:p>
            <a:endParaRPr lang="cs-CZ" i="1" dirty="0"/>
          </a:p>
          <a:p>
            <a:r>
              <a:rPr lang="cs-CZ" i="1" dirty="0" smtClean="0"/>
              <a:t>Antarktida:  </a:t>
            </a:r>
            <a:r>
              <a:rPr lang="cs-CZ" dirty="0" smtClean="0"/>
              <a:t>nejjižnější; -80 °C; není; lachtani</a:t>
            </a:r>
            <a:r>
              <a:rPr lang="cs-CZ" dirty="0"/>
              <a:t>, </a:t>
            </a:r>
            <a:r>
              <a:rPr lang="cs-CZ" dirty="0" smtClean="0"/>
              <a:t> tučňáci</a:t>
            </a:r>
            <a:r>
              <a:rPr lang="cs-CZ" dirty="0"/>
              <a:t>, </a:t>
            </a:r>
            <a:r>
              <a:rPr lang="cs-CZ" dirty="0" smtClean="0"/>
              <a:t>velryby; </a:t>
            </a:r>
            <a:r>
              <a:rPr lang="cs-CZ" dirty="0"/>
              <a:t>soubor drobných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                živočichů </a:t>
            </a:r>
            <a:r>
              <a:rPr lang="cs-CZ" dirty="0"/>
              <a:t>volně </a:t>
            </a:r>
            <a:r>
              <a:rPr lang="cs-CZ" dirty="0" smtClean="0"/>
              <a:t>se vznášejících </a:t>
            </a:r>
            <a:r>
              <a:rPr lang="cs-CZ" dirty="0"/>
              <a:t>ve vodě </a:t>
            </a:r>
            <a:r>
              <a:rPr lang="cs-CZ" dirty="0" smtClean="0"/>
              <a:t>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693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1112</TotalTime>
  <Words>300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1. Pásmo jehličnatých lesů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90</cp:revision>
  <dcterms:created xsi:type="dcterms:W3CDTF">2011-06-19T09:19:17Z</dcterms:created>
  <dcterms:modified xsi:type="dcterms:W3CDTF">2012-12-28T09:58:22Z</dcterms:modified>
</cp:coreProperties>
</file>