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2" r:id="rId3"/>
    <p:sldId id="263" r:id="rId4"/>
    <p:sldId id="264" r:id="rId5"/>
    <p:sldId id="265" r:id="rId6"/>
    <p:sldId id="266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2CC25A"/>
    <a:srgbClr val="F8A15A"/>
    <a:srgbClr val="FFCC66"/>
    <a:srgbClr val="C3CF2B"/>
    <a:srgbClr val="8EB149"/>
    <a:srgbClr val="80800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89768-F5F4-4A4B-885F-996867BDCF92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38BFB-6EC7-4457-999D-A19B1A8B85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81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5200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800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02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0286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349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6519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2214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5485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911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7344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031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0">
              <a:srgbClr val="66008F"/>
            </a:gs>
            <a:gs pos="2000">
              <a:srgbClr val="BA0066">
                <a:lumMod val="37000"/>
                <a:lumOff val="63000"/>
                <a:alpha val="13000"/>
              </a:srgbClr>
            </a:gs>
            <a:gs pos="40000">
              <a:srgbClr val="FF0000">
                <a:lumMod val="0"/>
                <a:lumOff val="100000"/>
              </a:srgbClr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F1F3E-BFB1-4129-BFF5-30CCCC06F1B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59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348880"/>
            <a:ext cx="6400800" cy="3528392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Základní škola, Hrádek 203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Projekt: CZ.1.07/1.400/21.1220</a:t>
            </a:r>
          </a:p>
          <a:p>
            <a:r>
              <a:rPr lang="cs-CZ" sz="2000" smtClean="0">
                <a:solidFill>
                  <a:schemeClr val="tx1"/>
                </a:solidFill>
              </a:rPr>
              <a:t>VY_32_INOVACE_07_Zeměpis_9.ročník </a:t>
            </a:r>
            <a:endParaRPr lang="cs-CZ" sz="2000" dirty="0" smtClean="0">
              <a:solidFill>
                <a:schemeClr val="tx1"/>
              </a:solidFill>
            </a:endParaRPr>
          </a:p>
          <a:p>
            <a:r>
              <a:rPr lang="cs-CZ" sz="2000" dirty="0" smtClean="0">
                <a:solidFill>
                  <a:schemeClr val="tx1"/>
                </a:solidFill>
              </a:rPr>
              <a:t>06_Opakování jihozápadní Asie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Autor: Mgr. Jana Štruncová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Anotace: Opakování polohy a povrchu jihozápadní Asie, definování charakteristiky jednotlivých zemí, určení demografického složení obyvatelstva. Materiál </a:t>
            </a:r>
            <a:r>
              <a:rPr lang="cs-CZ" sz="2000" dirty="0">
                <a:solidFill>
                  <a:schemeClr val="tx1"/>
                </a:solidFill>
              </a:rPr>
              <a:t>slouží  k </a:t>
            </a:r>
            <a:r>
              <a:rPr lang="cs-CZ" sz="2000" dirty="0" smtClean="0">
                <a:solidFill>
                  <a:schemeClr val="tx1"/>
                </a:solidFill>
              </a:rPr>
              <a:t>projekci </a:t>
            </a:r>
            <a:r>
              <a:rPr lang="cs-CZ" sz="2000" dirty="0">
                <a:solidFill>
                  <a:schemeClr val="tx1"/>
                </a:solidFill>
              </a:rPr>
              <a:t>na interaktivní tabuli</a:t>
            </a:r>
          </a:p>
          <a:p>
            <a:endParaRPr lang="cs-CZ" sz="2000" dirty="0" smtClean="0">
              <a:solidFill>
                <a:schemeClr val="tx1"/>
              </a:solidFill>
            </a:endParaRPr>
          </a:p>
          <a:p>
            <a:endParaRPr lang="cs-CZ" sz="2000" dirty="0" smtClean="0"/>
          </a:p>
          <a:p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152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995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609922"/>
            <a:ext cx="74888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400" i="1" u="sng" dirty="0" smtClean="0"/>
              <a:t>Oblast jihozápadní Asie leží převážně na:</a:t>
            </a:r>
            <a:br>
              <a:rPr lang="cs-CZ" sz="2400" i="1" u="sng" dirty="0" smtClean="0"/>
            </a:br>
            <a:endParaRPr lang="cs-CZ" sz="2400" i="1" u="sng" dirty="0" smtClean="0"/>
          </a:p>
          <a:p>
            <a:pPr marL="800100" lvl="1" indent="-342900">
              <a:buFont typeface="+mj-lt"/>
              <a:buAutoNum type="alphaLcPeriod"/>
            </a:pPr>
            <a:r>
              <a:rPr lang="cs-CZ" sz="2400" dirty="0" smtClean="0"/>
              <a:t>Arabském a Skandinávském poloostrově</a:t>
            </a:r>
          </a:p>
          <a:p>
            <a:pPr marL="800100" lvl="1" indent="-342900">
              <a:buFont typeface="+mj-lt"/>
              <a:buAutoNum type="alphaLcPeriod"/>
            </a:pPr>
            <a:r>
              <a:rPr lang="cs-CZ" sz="2400" dirty="0" smtClean="0"/>
              <a:t>poloostrově Malá Asie a Arabském poloostrově</a:t>
            </a:r>
          </a:p>
          <a:p>
            <a:pPr marL="800100" lvl="1" indent="-342900">
              <a:buFont typeface="+mj-lt"/>
              <a:buAutoNum type="alphaLcPeriod"/>
            </a:pPr>
            <a:r>
              <a:rPr lang="cs-CZ" sz="2400" dirty="0" smtClean="0"/>
              <a:t>poloostrově Malá Asie a Apeninském poloostrově</a:t>
            </a:r>
          </a:p>
          <a:p>
            <a:pPr marL="800100" lvl="1" indent="-342900">
              <a:buFont typeface="+mj-lt"/>
              <a:buAutoNum type="alphaLcPeriod"/>
            </a:pPr>
            <a:endParaRPr lang="cs-CZ" sz="2400" dirty="0"/>
          </a:p>
          <a:p>
            <a:pPr lvl="1"/>
            <a:endParaRPr lang="cs-CZ" dirty="0"/>
          </a:p>
          <a:p>
            <a:pPr lvl="1"/>
            <a:endParaRPr lang="cs-CZ" dirty="0" smtClean="0"/>
          </a:p>
          <a:p>
            <a:pPr marL="800100" lvl="1" indent="-342900">
              <a:buFont typeface="+mj-lt"/>
              <a:buAutoNum type="alphaLcPeriod"/>
            </a:pP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3733580"/>
            <a:ext cx="5616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  </a:t>
            </a:r>
            <a:r>
              <a:rPr lang="cs-CZ" sz="2400" i="1" u="sng" dirty="0" smtClean="0"/>
              <a:t>Nejdelšími řekami v této oblasti jsou:</a:t>
            </a:r>
            <a:br>
              <a:rPr lang="cs-CZ" sz="2400" i="1" u="sng" dirty="0" smtClean="0"/>
            </a:br>
            <a:endParaRPr lang="cs-CZ" sz="2400" i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84303" y="4437112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eriod"/>
            </a:pPr>
            <a:r>
              <a:rPr lang="cs-CZ" sz="2400" dirty="0" smtClean="0"/>
              <a:t>Eufrat a Tigris</a:t>
            </a:r>
          </a:p>
          <a:p>
            <a:pPr marL="342900" indent="-342900">
              <a:buFont typeface="+mj-lt"/>
              <a:buAutoNum type="alphaLcPeriod"/>
            </a:pPr>
            <a:r>
              <a:rPr lang="cs-CZ" sz="2400" dirty="0" smtClean="0"/>
              <a:t>Nil a Lena</a:t>
            </a:r>
          </a:p>
          <a:p>
            <a:pPr marL="342900" indent="-342900">
              <a:buFont typeface="+mj-lt"/>
              <a:buAutoNum type="alphaLcPeriod"/>
            </a:pPr>
            <a:r>
              <a:rPr lang="cs-CZ" sz="2400" dirty="0" smtClean="0"/>
              <a:t>Ob a Jenisej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611560" y="476672"/>
            <a:ext cx="7128792" cy="64807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OPAKOVÁNÍ JIHOZÁPADNÍ ASIE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86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92197" y="506097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u="sng" dirty="0" smtClean="0"/>
              <a:t>3.  Přiřaď správně moře v oblasti:</a:t>
            </a:r>
            <a:endParaRPr lang="cs-CZ" sz="2400" i="1" u="sng" dirty="0"/>
          </a:p>
        </p:txBody>
      </p:sp>
      <p:pic>
        <p:nvPicPr>
          <p:cNvPr id="1031" name="Obrázek 103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" t="2729" r="29173" b="5694"/>
          <a:stretch/>
        </p:blipFill>
        <p:spPr>
          <a:xfrm>
            <a:off x="286603" y="1460310"/>
            <a:ext cx="5418162" cy="4012442"/>
          </a:xfrm>
          <a:prstGeom prst="rect">
            <a:avLst/>
          </a:prstGeom>
        </p:spPr>
      </p:pic>
      <p:sp>
        <p:nvSpPr>
          <p:cNvPr id="1033" name="Obdélník 1032"/>
          <p:cNvSpPr/>
          <p:nvPr/>
        </p:nvSpPr>
        <p:spPr>
          <a:xfrm>
            <a:off x="6300834" y="1628800"/>
            <a:ext cx="1871566" cy="764889"/>
          </a:xfrm>
          <a:prstGeom prst="rect">
            <a:avLst/>
          </a:prstGeom>
          <a:noFill/>
          <a:ln w="412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Středozemní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moře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6309139" y="2636912"/>
            <a:ext cx="1871566" cy="720080"/>
          </a:xfrm>
          <a:prstGeom prst="rect">
            <a:avLst/>
          </a:prstGeom>
          <a:noFill/>
          <a:ln w="412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Kaspické 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moře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6308497" y="3645024"/>
            <a:ext cx="1872208" cy="826565"/>
          </a:xfrm>
          <a:prstGeom prst="rect">
            <a:avLst/>
          </a:prstGeom>
          <a:noFill/>
          <a:ln w="412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Arabské 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moře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6300834" y="4752672"/>
            <a:ext cx="1871566" cy="720080"/>
          </a:xfrm>
          <a:prstGeom prst="rect">
            <a:avLst/>
          </a:prstGeom>
          <a:noFill/>
          <a:ln w="412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Rudé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moře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60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05879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u="sng" dirty="0" smtClean="0"/>
              <a:t>4. Vyber státy této oblasti a přiřaď správné tvrzení:</a:t>
            </a:r>
            <a:endParaRPr lang="cs-CZ" sz="2400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281926"/>
            <a:ext cx="266429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/>
              <a:t>Kavkaz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/>
              <a:t>Turecko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/>
              <a:t>Saúdská Arábie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/>
              <a:t>Etiopie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/>
              <a:t>Súdán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/>
              <a:t>Írán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/>
              <a:t>Irák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/>
              <a:t>Kuvajt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cs-CZ" sz="2400" dirty="0" smtClean="0"/>
              <a:t>Izrael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88024" y="1844824"/>
            <a:ext cx="356309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cs-CZ" sz="2400" dirty="0" smtClean="0"/>
              <a:t>nachází se převážně v</a:t>
            </a:r>
            <a:br>
              <a:rPr lang="cs-CZ" sz="2400" dirty="0" smtClean="0"/>
            </a:br>
            <a:r>
              <a:rPr lang="cs-CZ" sz="2400" dirty="0" smtClean="0"/>
              <a:t>Mezopotámské nížině</a:t>
            </a:r>
          </a:p>
          <a:p>
            <a:pPr marL="457200" indent="-457200">
              <a:lnSpc>
                <a:spcPct val="150000"/>
              </a:lnSpc>
              <a:buFont typeface="+mj-lt"/>
              <a:buAutoNum type="alphaUcPeriod"/>
            </a:pPr>
            <a:r>
              <a:rPr lang="cs-CZ" sz="2400" dirty="0" smtClean="0"/>
              <a:t>perské koberce</a:t>
            </a:r>
          </a:p>
          <a:p>
            <a:pPr marL="457200" indent="-457200">
              <a:lnSpc>
                <a:spcPct val="150000"/>
              </a:lnSpc>
              <a:buFont typeface="+mj-lt"/>
              <a:buAutoNum type="alphaUcPeriod"/>
            </a:pPr>
            <a:r>
              <a:rPr lang="cs-CZ" sz="2400" dirty="0" smtClean="0"/>
              <a:t>hlavní město Jeruzalém</a:t>
            </a:r>
          </a:p>
          <a:p>
            <a:pPr marL="457200" indent="-457200">
              <a:lnSpc>
                <a:spcPct val="150000"/>
              </a:lnSpc>
              <a:buFont typeface="+mj-lt"/>
              <a:buAutoNum type="alphaUcPeriod"/>
            </a:pPr>
            <a:r>
              <a:rPr lang="cs-CZ" sz="2400" dirty="0" smtClean="0"/>
              <a:t>přístav Istanbul</a:t>
            </a:r>
          </a:p>
          <a:p>
            <a:pPr marL="457200" indent="-457200">
              <a:buFont typeface="+mj-lt"/>
              <a:buAutoNum type="alphaUcPeriod"/>
            </a:pPr>
            <a:r>
              <a:rPr lang="cs-CZ" sz="2400" dirty="0" smtClean="0"/>
              <a:t>patří mezi nejbohatší</a:t>
            </a:r>
            <a:br>
              <a:rPr lang="cs-CZ" sz="2400" dirty="0" smtClean="0"/>
            </a:br>
            <a:r>
              <a:rPr lang="cs-CZ" sz="2400" dirty="0" smtClean="0"/>
              <a:t>státy světa</a:t>
            </a:r>
          </a:p>
          <a:p>
            <a:pPr marL="457200" indent="-457200">
              <a:lnSpc>
                <a:spcPct val="150000"/>
              </a:lnSpc>
              <a:buFont typeface="+mj-lt"/>
              <a:buAutoNum type="alphaUcPeriod"/>
            </a:pPr>
            <a:r>
              <a:rPr lang="cs-CZ" sz="2400" dirty="0" smtClean="0"/>
              <a:t>těžba ropy</a:t>
            </a:r>
            <a:endParaRPr lang="cs-CZ" sz="2400" dirty="0"/>
          </a:p>
        </p:txBody>
      </p:sp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86633"/>
              </p:ext>
            </p:extLst>
          </p:nvPr>
        </p:nvGraphicFramePr>
        <p:xfrm>
          <a:off x="3179928" y="1419367"/>
          <a:ext cx="887105" cy="4735773"/>
        </p:xfrm>
        <a:graphic>
          <a:graphicData uri="http://schemas.openxmlformats.org/drawingml/2006/table">
            <a:tbl>
              <a:tblPr>
                <a:tableStyleId>{FABFCF23-3B69-468F-B69F-88F6DE6A72F2}</a:tableStyleId>
              </a:tblPr>
              <a:tblGrid>
                <a:gridCol w="887105"/>
              </a:tblGrid>
              <a:tr h="526197">
                <a:tc>
                  <a:txBody>
                    <a:bodyPr/>
                    <a:lstStyle/>
                    <a:p>
                      <a:endParaRPr lang="cs-CZ" dirty="0">
                        <a:ln w="3810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197">
                <a:tc>
                  <a:txBody>
                    <a:bodyPr/>
                    <a:lstStyle/>
                    <a:p>
                      <a:endParaRPr lang="cs-CZ" dirty="0">
                        <a:ln w="3810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197">
                <a:tc>
                  <a:txBody>
                    <a:bodyPr/>
                    <a:lstStyle/>
                    <a:p>
                      <a:endParaRPr lang="cs-CZ" dirty="0">
                        <a:ln w="3810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197">
                <a:tc>
                  <a:txBody>
                    <a:bodyPr/>
                    <a:lstStyle/>
                    <a:p>
                      <a:endParaRPr lang="cs-CZ" dirty="0">
                        <a:ln w="3810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197">
                <a:tc>
                  <a:txBody>
                    <a:bodyPr/>
                    <a:lstStyle/>
                    <a:p>
                      <a:endParaRPr lang="cs-CZ" dirty="0">
                        <a:ln w="3810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197">
                <a:tc>
                  <a:txBody>
                    <a:bodyPr/>
                    <a:lstStyle/>
                    <a:p>
                      <a:endParaRPr lang="cs-CZ" dirty="0">
                        <a:ln w="3810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197">
                <a:tc>
                  <a:txBody>
                    <a:bodyPr/>
                    <a:lstStyle/>
                    <a:p>
                      <a:endParaRPr lang="cs-CZ" dirty="0">
                        <a:ln w="3810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197">
                <a:tc>
                  <a:txBody>
                    <a:bodyPr/>
                    <a:lstStyle/>
                    <a:p>
                      <a:endParaRPr lang="cs-CZ" dirty="0">
                        <a:ln w="3810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6197">
                <a:tc>
                  <a:txBody>
                    <a:bodyPr/>
                    <a:lstStyle/>
                    <a:p>
                      <a:endParaRPr lang="cs-CZ" dirty="0">
                        <a:ln w="38100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669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55480"/>
            <a:ext cx="1864569" cy="1242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C:\Users\08D4\AppData\Local\Microsoft\Windows\Temporary Internet Files\Content.IE5\ZRGPI3UF\MP90043328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717127"/>
            <a:ext cx="2048479" cy="1364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8D4\AppData\Local\Microsoft\Windows\Temporary Internet Files\Content.IE5\T8USHPFU\MP90040083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568" y="4755480"/>
            <a:ext cx="1609678" cy="1287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08D4\AppData\Local\Microsoft\Windows\Temporary Internet Files\Content.IE5\1SPQWJAL\MP90018509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247617"/>
            <a:ext cx="123444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34744" y="317115"/>
            <a:ext cx="500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u="sng" dirty="0" smtClean="0"/>
              <a:t>5. Přiřaď správný text k obrázku:</a:t>
            </a:r>
            <a:endParaRPr lang="cs-CZ" sz="2400" i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828703" y="4755480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>
                    <a:lumMod val="75000"/>
                  </a:schemeClr>
                </a:solidFill>
              </a:rPr>
              <a:t>A</a:t>
            </a:r>
            <a:endParaRPr lang="cs-CZ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327366" y="4247617"/>
            <a:ext cx="373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>
                    <a:lumMod val="75000"/>
                  </a:schemeClr>
                </a:solidFill>
              </a:rPr>
              <a:t>D</a:t>
            </a:r>
            <a:endParaRPr lang="cs-CZ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526277" y="4717127"/>
            <a:ext cx="348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>
                    <a:lumMod val="75000"/>
                  </a:schemeClr>
                </a:solidFill>
              </a:rPr>
              <a:t>C</a:t>
            </a:r>
            <a:endParaRPr lang="cs-CZ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828991" y="4768363"/>
            <a:ext cx="351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>
                    <a:lumMod val="75000"/>
                  </a:schemeClr>
                </a:solidFill>
              </a:rPr>
              <a:t>B</a:t>
            </a:r>
            <a:endParaRPr lang="cs-CZ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39602" y="1096875"/>
            <a:ext cx="1801408" cy="792088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Vlajka Izraele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55108" y="2083342"/>
            <a:ext cx="1801408" cy="792088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Hotel v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Dubaji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536600" y="2083342"/>
            <a:ext cx="1801408" cy="792088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Vlajka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Turecka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525958" y="2102768"/>
            <a:ext cx="2160802" cy="792088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Severní ledový oceán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434838" y="2102768"/>
            <a:ext cx="1801408" cy="792088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Ropná 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plošina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544016" y="1100411"/>
            <a:ext cx="2142743" cy="792088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Mešita v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Istanbulu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427239" y="1097124"/>
            <a:ext cx="1801408" cy="792088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Perský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záliv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529001" y="1096875"/>
            <a:ext cx="1801408" cy="792088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Televizní 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vysílač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4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908720"/>
            <a:ext cx="52332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u="sng" dirty="0" smtClean="0"/>
              <a:t>6. Napiš nejpočetnější skupiny obyvatel: </a:t>
            </a:r>
            <a:endParaRPr lang="cs-CZ" sz="2400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44008" y="1567293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620873" y="2869905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______________________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620874" y="2179913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______________________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922600" y="3846239"/>
            <a:ext cx="61400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u="sng" dirty="0" smtClean="0"/>
              <a:t>7. Jaké náboženství vyznávají lidé v této oblasti: </a:t>
            </a:r>
            <a:endParaRPr lang="cs-CZ" sz="2400" i="1" u="sng" dirty="0"/>
          </a:p>
        </p:txBody>
      </p:sp>
      <p:sp>
        <p:nvSpPr>
          <p:cNvPr id="10" name="Obdélník 9"/>
          <p:cNvSpPr/>
          <p:nvPr/>
        </p:nvSpPr>
        <p:spPr>
          <a:xfrm>
            <a:off x="4620870" y="5805264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______________________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4620871" y="5157192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______________________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4620872" y="4570750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368538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46805" y="292007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Citace: Použité ilustrace: </a:t>
            </a:r>
            <a:r>
              <a:rPr lang="cs-CZ" dirty="0" smtClean="0">
                <a:hlinkClick r:id="rId2"/>
              </a:rPr>
              <a:t>www.office.microsoft.com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</a:t>
            </a:r>
          </a:p>
        </p:txBody>
      </p:sp>
      <p:sp>
        <p:nvSpPr>
          <p:cNvPr id="2" name="Obdélník 1"/>
          <p:cNvSpPr/>
          <p:nvPr/>
        </p:nvSpPr>
        <p:spPr>
          <a:xfrm>
            <a:off x="381121" y="659715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TITONI, Thomas. </a:t>
            </a:r>
            <a:r>
              <a:rPr lang="cs-CZ" i="1" dirty="0"/>
              <a:t>cs.wikipedia.org</a:t>
            </a:r>
            <a:r>
              <a:rPr lang="cs-CZ" dirty="0"/>
              <a:t> [online]. [cit. 7.10.2012]. Dostupný na WWW: &lt;http://cs.wikipedia.org/wiki/Soubor:Burj_Al_Arab_and_360_degree_club,_Dubai,_UAE.jpg&gt;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39552" y="2132856"/>
            <a:ext cx="81369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Řešení: </a:t>
            </a:r>
          </a:p>
          <a:p>
            <a:endParaRPr lang="cs-CZ" dirty="0"/>
          </a:p>
          <a:p>
            <a:r>
              <a:rPr lang="cs-CZ" dirty="0" smtClean="0"/>
              <a:t>1</a:t>
            </a:r>
            <a:r>
              <a:rPr lang="cs-CZ" i="1" dirty="0" smtClean="0"/>
              <a:t>: </a:t>
            </a:r>
            <a:r>
              <a:rPr lang="cs-CZ" dirty="0" smtClean="0"/>
              <a:t> na poloostrově Malá Asie a Arabském poloostrově</a:t>
            </a:r>
          </a:p>
          <a:p>
            <a:r>
              <a:rPr lang="cs-CZ" dirty="0" smtClean="0"/>
              <a:t>2:  Eufrat a Tigris</a:t>
            </a:r>
          </a:p>
          <a:p>
            <a:r>
              <a:rPr lang="cs-CZ" dirty="0" smtClean="0"/>
              <a:t>3: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291248"/>
            <a:ext cx="3108400" cy="1745866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514079" y="5157192"/>
            <a:ext cx="73448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4:  2D, 3E, 6B, 7A, 8F, 9C</a:t>
            </a:r>
          </a:p>
          <a:p>
            <a:r>
              <a:rPr lang="cs-CZ" dirty="0" smtClean="0"/>
              <a:t>5:  A - hotel v Dubaji, B – vlajka Izraele, C – Perský záliv, D – ropná plošina</a:t>
            </a:r>
          </a:p>
          <a:p>
            <a:r>
              <a:rPr lang="cs-CZ" dirty="0" smtClean="0"/>
              <a:t>6:  Arabové, Íránci, Turci</a:t>
            </a:r>
          </a:p>
          <a:p>
            <a:r>
              <a:rPr lang="cs-CZ" dirty="0" smtClean="0"/>
              <a:t>7:  židovství, křesťanství, islám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693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1720</TotalTime>
  <Words>244</Words>
  <Application>Microsoft Office PowerPoint</Application>
  <PresentationFormat>Předvádění na obrazovce (4:3)</PresentationFormat>
  <Paragraphs>81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08D4</dc:creator>
  <cp:lastModifiedBy>08D4</cp:lastModifiedBy>
  <cp:revision>128</cp:revision>
  <dcterms:created xsi:type="dcterms:W3CDTF">2011-06-19T09:19:17Z</dcterms:created>
  <dcterms:modified xsi:type="dcterms:W3CDTF">2012-12-28T10:05:36Z</dcterms:modified>
</cp:coreProperties>
</file>