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70" r:id="rId3"/>
    <p:sldId id="271" r:id="rId4"/>
    <p:sldId id="272" r:id="rId5"/>
    <p:sldId id="273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916832"/>
            <a:ext cx="6400800" cy="396044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11_Povrch České republiky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Nížiny a vysočiny v ČR, pěstované plodiny v těchto oblastech, žáci přiřazují k daným pohořím v ČR nejvyšší hory a po vyhledání v mapě i nadmořskou výšku , materiál slouží k projekci na interaktivní tabuli.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06090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/>
              </a:rPr>
              <a:t>Povrch České republiky</a:t>
            </a:r>
            <a:endParaRPr lang="cs-CZ" sz="32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5229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u="sng" dirty="0" smtClean="0"/>
              <a:t>Krajinu České republiky tvoří nížiny i vysočiny.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ROVINY </a:t>
            </a:r>
            <a:r>
              <a:rPr lang="cs-CZ" sz="2400" dirty="0" smtClean="0"/>
              <a:t> - při toku řeky Labe – </a:t>
            </a:r>
            <a:r>
              <a:rPr lang="cs-CZ" sz="2400" b="1" i="1" dirty="0" smtClean="0"/>
              <a:t>Polabská nížina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</a:t>
            </a:r>
            <a:r>
              <a:rPr lang="cs-CZ" sz="2400" dirty="0" smtClean="0"/>
              <a:t>- při toku řeky Moravy – </a:t>
            </a:r>
            <a:r>
              <a:rPr lang="cs-CZ" sz="2400" b="1" i="1" dirty="0" smtClean="0"/>
              <a:t>Dolnomoravský úval,        	 	     Hornomoravský úval, Dyjsko-svratecký úval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</a:t>
            </a:r>
            <a:r>
              <a:rPr lang="cs-CZ" sz="2400" dirty="0" smtClean="0"/>
              <a:t>- pánve – </a:t>
            </a:r>
            <a:r>
              <a:rPr lang="cs-CZ" sz="2400" b="1" i="1" dirty="0" smtClean="0"/>
              <a:t>Třeboňská pánev</a:t>
            </a:r>
          </a:p>
          <a:p>
            <a:pPr marL="0" indent="0">
              <a:buNone/>
            </a:pPr>
            <a:endParaRPr lang="cs-CZ" sz="24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Převažují pole – pěstují se obiloviny, ovoce, zelenina, cukrová řepa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L038WXQG\MP900423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85184"/>
            <a:ext cx="2304256" cy="153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T8USHPFU\MP9001442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196752"/>
            <a:ext cx="117957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EQ3XVSGK\MP9004005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85184"/>
            <a:ext cx="1362766" cy="170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KV4F4LCW\MP9001826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174208"/>
            <a:ext cx="1055439" cy="159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05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PAHORKATINY</a:t>
            </a:r>
            <a:r>
              <a:rPr lang="cs-CZ" sz="2400" dirty="0" smtClean="0"/>
              <a:t> – pole, louky, lesy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</a:t>
            </a:r>
            <a:r>
              <a:rPr lang="cs-CZ" sz="2400" dirty="0" smtClean="0"/>
              <a:t>- pěstují se brambory a obilí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- </a:t>
            </a:r>
            <a:r>
              <a:rPr lang="cs-CZ" sz="2400" b="1" i="1" dirty="0" smtClean="0"/>
              <a:t>Středočeská pahorkatina</a:t>
            </a:r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endParaRPr lang="cs-CZ" sz="2400" b="1" i="1" dirty="0"/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VRCHOVINY</a:t>
            </a:r>
            <a:r>
              <a:rPr lang="cs-CZ" sz="2400" dirty="0" smtClean="0"/>
              <a:t>   – příkřejší svahy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</a:t>
            </a:r>
            <a:r>
              <a:rPr lang="cs-CZ" sz="2400" dirty="0" smtClean="0"/>
              <a:t>-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lesy, louky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</a:t>
            </a:r>
            <a:r>
              <a:rPr lang="cs-CZ" sz="2400" b="1" i="1" dirty="0" smtClean="0"/>
              <a:t>- Českomoravská vrchovina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                   </a:t>
            </a:r>
            <a:endParaRPr lang="cs-CZ" sz="24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3782913" cy="2481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05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84976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b="1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HORNATINY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- hodně zalesněny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</a:t>
            </a:r>
            <a:r>
              <a:rPr lang="cs-CZ" sz="2400" dirty="0" smtClean="0"/>
              <a:t> - nehodí se pro zemědělství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</a:t>
            </a:r>
            <a:r>
              <a:rPr lang="cs-CZ" sz="2400" dirty="0" smtClean="0"/>
              <a:t>- v ČR u hranic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</a:t>
            </a:r>
            <a:r>
              <a:rPr lang="cs-CZ" sz="2400" b="1" i="1" dirty="0" smtClean="0"/>
              <a:t>- Krkonoše, Šumava, Jeseníky, Beskydy, Krušné 	             hory, Jizerské hory, Orlické hory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0768"/>
            <a:ext cx="2095500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78"/>
            <a:ext cx="2671564" cy="200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77533"/>
            <a:ext cx="2664459" cy="200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154" y="4205988"/>
            <a:ext cx="2633624" cy="1975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01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/>
              <a:t>Přiřaď k pohoří horu a její nadmořskou výšku:</a:t>
            </a:r>
            <a:endParaRPr lang="cs-CZ" sz="2400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412913" y="1196752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Ještěd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12913" y="2008134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2913" y="4265356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Praděd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12913" y="2782919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Klínovec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2913" y="3487867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Velká Deštná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9523" y="3453052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Krušné hory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8544" y="2782919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Beskydy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2913" y="5025721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Plechý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12913" y="5805264"/>
            <a:ext cx="2016224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Lysá hora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0248" y="4265356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Orlické hory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9523" y="5025721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Jizerské hory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0248" y="5805264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Jeseníky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9523" y="2008134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Šumava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0248" y="1196752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Krkonoše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94177" y="5805264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93705" y="5043411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1378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94177" y="4265356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294177" y="3528151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93705" y="2782919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1491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93705" y="1954560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1602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53986" y="1196752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1115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46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6330"/>
          </a:xfrm>
        </p:spPr>
        <p:txBody>
          <a:bodyPr>
            <a:normAutofit/>
          </a:bodyPr>
          <a:lstStyle/>
          <a:p>
            <a:r>
              <a:rPr lang="cs-CZ" sz="1200" dirty="0"/>
              <a:t>Citace: použité ilustrace : http//</a:t>
            </a:r>
            <a:r>
              <a:rPr lang="cs-CZ" sz="1200" dirty="0" smtClean="0"/>
              <a:t>office.microsoft.com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</a:t>
            </a:r>
            <a:r>
              <a:rPr lang="cs-CZ" sz="1200" dirty="0">
                <a:effectLst/>
              </a:rPr>
              <a:t>GUTTE, </a:t>
            </a:r>
            <a:r>
              <a:rPr lang="cs-CZ" sz="1200" dirty="0" err="1">
                <a:effectLst/>
              </a:rPr>
              <a:t>Bernd</a:t>
            </a:r>
            <a:r>
              <a:rPr lang="cs-CZ" sz="1200" dirty="0">
                <a:effectLst/>
              </a:rPr>
              <a:t>. </a:t>
            </a:r>
            <a:r>
              <a:rPr lang="cs-CZ" sz="1200" i="1" dirty="0" err="1">
                <a:effectLst/>
              </a:rPr>
              <a:t>wikipedia</a:t>
            </a:r>
            <a:r>
              <a:rPr lang="cs-CZ" sz="1200" dirty="0">
                <a:effectLst/>
              </a:rPr>
              <a:t> [online]. [cit. 23.10.2012]. Dostupný na WWW: &lt;http://cs.wikipedia.org/wiki/</a:t>
            </a:r>
            <a:r>
              <a:rPr lang="cs-CZ" sz="1200" dirty="0" err="1">
                <a:effectLst/>
              </a:rPr>
              <a:t>Soubor:Jested.jpg</a:t>
            </a:r>
            <a:r>
              <a:rPr lang="cs-CZ" sz="1200" dirty="0">
                <a:effectLst/>
              </a:rPr>
              <a:t>&gt;. </a:t>
            </a: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               PILSAK</a:t>
            </a:r>
            <a:r>
              <a:rPr lang="cs-CZ" sz="1200" dirty="0">
                <a:effectLst/>
              </a:rPr>
              <a:t>, Walter. </a:t>
            </a:r>
            <a:r>
              <a:rPr lang="cs-CZ" sz="1200" i="1" dirty="0" err="1">
                <a:effectLst/>
              </a:rPr>
              <a:t>wikimedia</a:t>
            </a:r>
            <a:r>
              <a:rPr lang="cs-CZ" sz="1200" dirty="0">
                <a:effectLst/>
              </a:rPr>
              <a:t> [online]. [cit. 23.10.2012]. Dostupný na WWW</a:t>
            </a:r>
            <a:r>
              <a:rPr lang="cs-CZ" sz="1200" dirty="0" smtClean="0">
                <a:effectLst/>
              </a:rPr>
              <a:t>: &lt;</a:t>
            </a:r>
            <a:r>
              <a:rPr lang="cs-CZ" sz="1200" dirty="0">
                <a:effectLst/>
              </a:rPr>
              <a:t>http://cs.wikipedia.org/wiki/Soubor:Milleschau-WJP-1.jpg&gt;. </a:t>
            </a:r>
            <a:br>
              <a:rPr lang="cs-CZ" sz="1200" dirty="0">
                <a:effectLst/>
              </a:rPr>
            </a:br>
            <a:r>
              <a:rPr lang="cs-CZ" sz="1200" dirty="0" smtClean="0">
                <a:effectLst/>
              </a:rPr>
              <a:t>               BRIX</a:t>
            </a:r>
            <a:r>
              <a:rPr lang="cs-CZ" sz="1200" dirty="0">
                <a:effectLst/>
              </a:rPr>
              <a:t>, Rafael. </a:t>
            </a:r>
            <a:r>
              <a:rPr lang="cs-CZ" sz="1200" i="1" dirty="0" err="1">
                <a:effectLst/>
              </a:rPr>
              <a:t>wikipedia</a:t>
            </a:r>
            <a:r>
              <a:rPr lang="cs-CZ" sz="1200" dirty="0">
                <a:effectLst/>
              </a:rPr>
              <a:t> [online]. [cit. 23.10.2012]. Dostupný na WWW: &lt;http://cs.wikipedia.org/wiki/</a:t>
            </a:r>
            <a:r>
              <a:rPr lang="cs-CZ" sz="1200" dirty="0" err="1">
                <a:effectLst/>
              </a:rPr>
              <a:t>Soubor:Klinovec_von_haj_aus.jpg</a:t>
            </a:r>
            <a:r>
              <a:rPr lang="cs-CZ" sz="1200" dirty="0" smtClean="0">
                <a:effectLst/>
              </a:rPr>
              <a:t>&gt;.</a:t>
            </a:r>
            <a:br>
              <a:rPr lang="cs-CZ" sz="1200" dirty="0" smtClean="0">
                <a:effectLst/>
              </a:rPr>
            </a:br>
            <a:r>
              <a:rPr lang="cs-CZ" sz="1200" dirty="0">
                <a:effectLst/>
              </a:rPr>
              <a:t> </a:t>
            </a:r>
            <a:r>
              <a:rPr lang="cs-CZ" sz="1200" dirty="0" smtClean="0">
                <a:effectLst/>
              </a:rPr>
              <a:t>              </a:t>
            </a:r>
            <a:r>
              <a:rPr lang="cs-CZ" sz="1200" dirty="0">
                <a:effectLst/>
              </a:rPr>
              <a:t>DERBETH. </a:t>
            </a:r>
            <a:r>
              <a:rPr lang="cs-CZ" sz="1200" i="1" dirty="0" err="1">
                <a:effectLst/>
              </a:rPr>
              <a:t>wikipedia</a:t>
            </a:r>
            <a:r>
              <a:rPr lang="cs-CZ" sz="1200" dirty="0">
                <a:effectLst/>
              </a:rPr>
              <a:t> [online]. [cit. 23.10.2012]. Dostupný na WWW: &lt;http://cs.wikipedia.org/wiki/Soubor:%C5%9Anie%C5%BCka_z_zachodu.jpg</a:t>
            </a:r>
            <a:r>
              <a:rPr lang="cs-CZ" sz="1200" dirty="0" smtClean="0">
                <a:effectLst/>
              </a:rPr>
              <a:t>&gt;.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 </a:t>
            </a:r>
            <a:r>
              <a:rPr lang="cs-CZ" sz="1200" dirty="0">
                <a:effectLst/>
              </a:rPr>
              <a:t> </a:t>
            </a:r>
            <a:r>
              <a:rPr lang="cs-CZ" sz="1200" dirty="0" smtClean="0">
                <a:effectLst/>
              </a:rPr>
              <a:t>             MARZPER</a:t>
            </a:r>
            <a:r>
              <a:rPr lang="cs-CZ" sz="1200" dirty="0">
                <a:effectLst/>
              </a:rPr>
              <a:t>. </a:t>
            </a:r>
            <a:r>
              <a:rPr lang="cs-CZ" sz="1200" i="1" dirty="0" err="1">
                <a:effectLst/>
              </a:rPr>
              <a:t>wikipedia</a:t>
            </a:r>
            <a:r>
              <a:rPr lang="cs-CZ" sz="1200" dirty="0">
                <a:effectLst/>
              </a:rPr>
              <a:t> [online]. [cit. 23.10.2012]. Dostupný na WWW: &lt;http://cs.wikipedia.org/wiki/Soubor:Praded_prosinec_2007.JPG&gt;. 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Řešení:</a:t>
            </a:r>
          </a:p>
          <a:p>
            <a:pPr marL="0" indent="0">
              <a:buNone/>
            </a:pPr>
            <a:r>
              <a:rPr lang="cs-CZ" sz="1800" dirty="0" smtClean="0"/>
              <a:t>Krkonoše – Sněžka – 1602</a:t>
            </a:r>
          </a:p>
          <a:p>
            <a:pPr marL="0" indent="0">
              <a:buNone/>
            </a:pPr>
            <a:r>
              <a:rPr lang="cs-CZ" sz="1800" dirty="0" smtClean="0"/>
              <a:t>Jeseníky – Praděd – 1491</a:t>
            </a:r>
          </a:p>
          <a:p>
            <a:pPr marL="0" indent="0">
              <a:buNone/>
            </a:pPr>
            <a:r>
              <a:rPr lang="cs-CZ" sz="1800" dirty="0" smtClean="0"/>
              <a:t>Beskydy – Lysá hora – 1323</a:t>
            </a:r>
          </a:p>
          <a:p>
            <a:pPr marL="0" indent="0">
              <a:buNone/>
            </a:pPr>
            <a:r>
              <a:rPr lang="cs-CZ" sz="1800" dirty="0" smtClean="0"/>
              <a:t>Šumava – Plechý – 1378</a:t>
            </a:r>
          </a:p>
          <a:p>
            <a:pPr marL="0" indent="0">
              <a:buNone/>
            </a:pPr>
            <a:r>
              <a:rPr lang="cs-CZ" sz="1800" dirty="0" smtClean="0"/>
              <a:t>Krušné hory – Klínovec – </a:t>
            </a:r>
            <a:r>
              <a:rPr lang="cs-CZ" sz="1800" dirty="0" smtClean="0"/>
              <a:t>1214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Jizerské hory – Ještěd – 1012</a:t>
            </a:r>
          </a:p>
          <a:p>
            <a:pPr marL="0" indent="0">
              <a:buNone/>
            </a:pPr>
            <a:r>
              <a:rPr lang="cs-CZ" sz="1800" dirty="0" smtClean="0"/>
              <a:t>Orlické hory – Velká Deštná - 1115</a:t>
            </a:r>
          </a:p>
        </p:txBody>
      </p:sp>
    </p:spTree>
    <p:extLst>
      <p:ext uri="{BB962C8B-B14F-4D97-AF65-F5344CB8AC3E}">
        <p14:creationId xmlns:p14="http://schemas.microsoft.com/office/powerpoint/2010/main" val="218683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488</TotalTime>
  <Words>232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 </vt:lpstr>
      <vt:lpstr>Povrch České republiky</vt:lpstr>
      <vt:lpstr>Prezentace aplikace PowerPoint</vt:lpstr>
      <vt:lpstr>Prezentace aplikace PowerPoint</vt:lpstr>
      <vt:lpstr>Prezentace aplikace PowerPoint</vt:lpstr>
      <vt:lpstr>Citace: použité ilustrace : http//office.microsoft.com                GUTTE, Bernd. wikipedia [online]. [cit. 23.10.2012]. Dostupný na WWW: &lt;http://cs.wikipedia.org/wiki/Soubor:Jested.jpg&gt;.                 PILSAK, Walter. wikimedia [online]. [cit. 23.10.2012]. Dostupný na WWW: &lt;http://cs.wikipedia.org/wiki/Soubor:Milleschau-WJP-1.jpg&gt;.                 BRIX, Rafael. wikipedia [online]. [cit. 23.10.2012]. Dostupný na WWW: &lt;http://cs.wikipedia.org/wiki/Soubor:Klinovec_von_haj_aus.jpg&gt;.                DERBETH. wikipedia [online]. [cit. 23.10.2012]. Dostupný na WWW: &lt;http://cs.wikipedia.org/wiki/Soubor:%C5%9Anie%C5%BCka_z_zachodu.jpg&gt;.                MARZPER. wikipedia [online]. [cit. 23.10.2012]. Dostupný na WWW: &lt;http://cs.wikipedia.org/wiki/Soubor:Praded_prosinec_2007.JPG&gt;.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59</cp:revision>
  <dcterms:created xsi:type="dcterms:W3CDTF">2011-06-19T09:19:17Z</dcterms:created>
  <dcterms:modified xsi:type="dcterms:W3CDTF">2012-10-24T16:05:29Z</dcterms:modified>
</cp:coreProperties>
</file>