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77" r:id="rId2"/>
    <p:sldId id="270" r:id="rId3"/>
    <p:sldId id="271" r:id="rId4"/>
    <p:sldId id="272" r:id="rId5"/>
    <p:sldId id="274" r:id="rId6"/>
    <p:sldId id="273" r:id="rId7"/>
    <p:sldId id="275" r:id="rId8"/>
    <p:sldId id="276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515019" y="2348880"/>
            <a:ext cx="6400800" cy="39604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VY_32_INOVACE_07_Zeměpis_6.ročník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13_Vodstvo ČR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Řeky v Čechách a na Moravě a jejich přítoky, přehrady a rybníky v ČR, žáci kromě nových informací doplňují již  známé údaje, materiál slouží k projekci na interaktivní tabuli.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6399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08D4\AppData\Local\Microsoft\Windows\Temporary Internet Files\Content.IE5\1C5T4T4H\MP90014904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19"/>
          <a:stretch/>
        </p:blipFill>
        <p:spPr bwMode="auto">
          <a:xfrm>
            <a:off x="5148064" y="4509120"/>
            <a:ext cx="3657600" cy="1952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706090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effectLst/>
              </a:rPr>
              <a:t>Vodstvo ČR</a:t>
            </a:r>
            <a:endParaRPr lang="cs-CZ" sz="3200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547260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Voda povrchová (řeky, rybníky, přehrady)</a:t>
            </a:r>
          </a:p>
          <a:p>
            <a:r>
              <a:rPr lang="cs-CZ" dirty="0" smtClean="0"/>
              <a:t>Voda podzemní</a:t>
            </a:r>
          </a:p>
          <a:p>
            <a:endParaRPr lang="cs-CZ" sz="2400" dirty="0"/>
          </a:p>
          <a:p>
            <a:pPr marL="0" indent="0">
              <a:buNone/>
            </a:pPr>
            <a:r>
              <a:rPr lang="cs-CZ" i="1" u="sng" dirty="0" smtClean="0"/>
              <a:t>Řeka </a:t>
            </a:r>
            <a:r>
              <a:rPr lang="cs-CZ" b="1" u="sng" dirty="0" smtClean="0"/>
              <a:t>LABE</a:t>
            </a:r>
          </a:p>
          <a:p>
            <a:pPr>
              <a:buFontTx/>
              <a:buChar char="-"/>
            </a:pPr>
            <a:r>
              <a:rPr lang="cs-CZ" sz="2400" dirty="0" smtClean="0"/>
              <a:t>pramení v ___________________</a:t>
            </a:r>
          </a:p>
          <a:p>
            <a:pPr>
              <a:buFontTx/>
              <a:buChar char="-"/>
            </a:pPr>
            <a:r>
              <a:rPr lang="cs-CZ" dirty="0" smtClean="0"/>
              <a:t>protéká _________________ nížinou</a:t>
            </a:r>
          </a:p>
          <a:p>
            <a:pPr marL="0" indent="0">
              <a:buNone/>
            </a:pPr>
            <a:r>
              <a:rPr lang="cs-CZ" sz="2400" dirty="0" smtClean="0"/>
              <a:t>Doplň města na Labi: __________   __________   __________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Labe má hodně vody – lodní doprava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Velké znečištění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1556792"/>
            <a:ext cx="2688298" cy="2016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051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i="1" u="sng" dirty="0" smtClean="0">
                <a:solidFill>
                  <a:schemeClr val="tx1"/>
                </a:solidFill>
              </a:rPr>
              <a:t>Řeka </a:t>
            </a:r>
            <a:r>
              <a:rPr lang="cs-CZ" b="1" u="sng" dirty="0" smtClean="0">
                <a:solidFill>
                  <a:schemeClr val="tx1"/>
                </a:solidFill>
              </a:rPr>
              <a:t>VLTAVA</a:t>
            </a:r>
            <a:endParaRPr lang="cs-CZ" u="sng" dirty="0" smtClean="0">
              <a:solidFill>
                <a:schemeClr val="tx1"/>
              </a:solidFill>
            </a:endParaRPr>
          </a:p>
          <a:p>
            <a:pPr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největší přítok  __________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</a:t>
            </a:r>
            <a:r>
              <a:rPr lang="cs-CZ" sz="2400" dirty="0" smtClean="0">
                <a:solidFill>
                  <a:schemeClr val="tx1"/>
                </a:solidFill>
              </a:rPr>
              <a:t>Vlévá se do této řeky u města __________.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pramení na  __________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Doplň největší město, kterým protéká:  ___________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Přehrady na Vltavě:  __________   __________   __________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zabraňují povodním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 jsou zásobárnou vody pro města a závody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 slouží k rekreaci a sportu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 jsou zde vodní elektrárny, které vyrábějí elektřinu</a:t>
            </a:r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5051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>
                <a:solidFill>
                  <a:schemeClr val="tx1"/>
                </a:solidFill>
              </a:rPr>
              <a:t>Doplň </a:t>
            </a:r>
            <a:r>
              <a:rPr lang="cs-CZ" i="1" dirty="0" smtClean="0">
                <a:solidFill>
                  <a:schemeClr val="tx1"/>
                </a:solidFill>
              </a:rPr>
              <a:t>názvy řek:</a:t>
            </a:r>
          </a:p>
          <a:p>
            <a:pPr marL="0" indent="0">
              <a:buNone/>
            </a:pPr>
            <a:endParaRPr lang="cs-CZ" sz="2400" i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i="1" dirty="0" smtClean="0">
              <a:solidFill>
                <a:schemeClr val="tx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348880"/>
            <a:ext cx="6925945" cy="4170958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3409416"/>
              </p:ext>
            </p:extLst>
          </p:nvPr>
        </p:nvGraphicFramePr>
        <p:xfrm>
          <a:off x="1674604" y="692696"/>
          <a:ext cx="6096000" cy="1483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1.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5.</a:t>
                      </a:r>
                      <a:endParaRPr lang="cs-CZ" dirty="0">
                        <a:solidFill>
                          <a:schemeClr val="tx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2.</a:t>
                      </a:r>
                      <a:endParaRPr lang="cs-CZ" dirty="0">
                        <a:solidFill>
                          <a:schemeClr val="tx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6.</a:t>
                      </a:r>
                      <a:endParaRPr lang="cs-CZ" dirty="0">
                        <a:solidFill>
                          <a:schemeClr val="tx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10.</a:t>
                      </a:r>
                      <a:endParaRPr lang="cs-CZ" dirty="0">
                        <a:solidFill>
                          <a:schemeClr val="tx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3.</a:t>
                      </a:r>
                      <a:endParaRPr lang="cs-CZ" dirty="0">
                        <a:solidFill>
                          <a:schemeClr val="tx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11.</a:t>
                      </a:r>
                      <a:endParaRPr lang="cs-CZ" dirty="0">
                        <a:solidFill>
                          <a:schemeClr val="tx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4.</a:t>
                      </a:r>
                      <a:endParaRPr lang="cs-CZ" dirty="0">
                        <a:solidFill>
                          <a:schemeClr val="tx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12.</a:t>
                      </a:r>
                      <a:endParaRPr lang="cs-CZ" dirty="0">
                        <a:solidFill>
                          <a:schemeClr val="tx1">
                            <a:lumMod val="9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9012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/>
          <a:lstStyle/>
          <a:p>
            <a:pPr marL="0" indent="0">
              <a:buNone/>
            </a:pPr>
            <a:r>
              <a:rPr lang="cs-CZ" i="1" u="sng" dirty="0" smtClean="0"/>
              <a:t>Řeka </a:t>
            </a:r>
            <a:r>
              <a:rPr lang="cs-CZ" b="1" u="sng" dirty="0" smtClean="0"/>
              <a:t>MORAVA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pramení pod  __________________</a:t>
            </a:r>
          </a:p>
          <a:p>
            <a:pPr>
              <a:buFontTx/>
              <a:buChar char="-"/>
            </a:pPr>
            <a:r>
              <a:rPr lang="cs-CZ" dirty="0" smtClean="0"/>
              <a:t>protéká  ______________________________ úvalem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Kterým velkým moravským městem protéká?  ____________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i="1" u="sng" dirty="0" smtClean="0"/>
          </a:p>
          <a:p>
            <a:pPr marL="0" indent="0">
              <a:buNone/>
            </a:pPr>
            <a:endParaRPr lang="cs-CZ" i="1" u="sng" dirty="0"/>
          </a:p>
          <a:p>
            <a:pPr marL="0" indent="0">
              <a:buNone/>
            </a:pPr>
            <a:r>
              <a:rPr lang="cs-CZ" i="1" u="sng" dirty="0" smtClean="0"/>
              <a:t>Řeka </a:t>
            </a:r>
            <a:r>
              <a:rPr lang="cs-CZ" b="1" u="sng" dirty="0" smtClean="0"/>
              <a:t>DYJE</a:t>
            </a:r>
          </a:p>
          <a:p>
            <a:pPr>
              <a:buFontTx/>
              <a:buChar char="-"/>
            </a:pPr>
            <a:r>
              <a:rPr lang="cs-CZ" dirty="0" smtClean="0"/>
              <a:t>přítok řeky  ___________</a:t>
            </a:r>
          </a:p>
          <a:p>
            <a:pPr>
              <a:buFontTx/>
              <a:buChar char="-"/>
            </a:pPr>
            <a:r>
              <a:rPr lang="cs-CZ" dirty="0" smtClean="0"/>
              <a:t>protéká  _____________  úvalem</a:t>
            </a:r>
          </a:p>
          <a:p>
            <a:pPr>
              <a:buFontTx/>
              <a:buChar char="-"/>
            </a:pPr>
            <a:r>
              <a:rPr lang="cs-CZ" dirty="0" smtClean="0"/>
              <a:t>přítokem Dyje je řeka  _____________</a:t>
            </a:r>
          </a:p>
          <a:p>
            <a:pPr>
              <a:buFontTx/>
              <a:buChar char="-"/>
            </a:pPr>
            <a:r>
              <a:rPr lang="cs-CZ" dirty="0" smtClean="0"/>
              <a:t>přehrady:  __________   __________   __________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780928"/>
            <a:ext cx="2987824" cy="2240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500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/>
              <a:t>Řeka </a:t>
            </a:r>
            <a:r>
              <a:rPr lang="cs-CZ" sz="2400" b="1" u="sng" dirty="0" smtClean="0"/>
              <a:t>ODRA</a:t>
            </a:r>
          </a:p>
          <a:p>
            <a:pPr>
              <a:buFontTx/>
              <a:buChar char="-"/>
            </a:pPr>
            <a:r>
              <a:rPr lang="cs-CZ" dirty="0" smtClean="0"/>
              <a:t>odvodňuje sever Moravy</a:t>
            </a:r>
          </a:p>
          <a:p>
            <a:pPr>
              <a:buFontTx/>
              <a:buChar char="-"/>
            </a:pPr>
            <a:r>
              <a:rPr lang="cs-CZ" sz="2400" dirty="0" smtClean="0"/>
              <a:t>z ČR teče do  __________ republiky </a:t>
            </a:r>
          </a:p>
          <a:p>
            <a:pPr>
              <a:buFontTx/>
              <a:buChar char="-"/>
            </a:pPr>
            <a:r>
              <a:rPr lang="cs-CZ" dirty="0" smtClean="0"/>
              <a:t>ústí do  __________ moře</a:t>
            </a: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492896"/>
            <a:ext cx="2688299" cy="20162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4149080"/>
            <a:ext cx="2699792" cy="20248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2448272"/>
            <a:ext cx="2747797" cy="2060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469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76664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většina byla vybudována ve středověku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chov ryb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rekreace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nejvíce rybníků je na jihu Čech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– největší je rybník  ___________ u Třeboně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Názvy dalších rybníků:  _________________________________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476672"/>
            <a:ext cx="2376264" cy="64807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u="sng" dirty="0" smtClean="0">
                <a:solidFill>
                  <a:schemeClr val="accent5">
                    <a:lumMod val="75000"/>
                  </a:schemeClr>
                </a:solidFill>
              </a:rPr>
              <a:t>Rybníky</a:t>
            </a:r>
            <a:endParaRPr lang="cs-CZ" sz="3200" b="1" i="1" u="sng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581128"/>
            <a:ext cx="2555776" cy="191683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26"/>
          <a:stretch/>
        </p:blipFill>
        <p:spPr>
          <a:xfrm>
            <a:off x="5076056" y="4761148"/>
            <a:ext cx="2535266" cy="1556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463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podzemní vody, které obsahují minerální látky nebo mají </a:t>
            </a:r>
          </a:p>
          <a:p>
            <a:pPr marL="0" indent="0">
              <a:buNone/>
            </a:pPr>
            <a:r>
              <a:rPr lang="cs-CZ" dirty="0" smtClean="0"/>
              <a:t>    větší teplotu</a:t>
            </a:r>
          </a:p>
          <a:p>
            <a:pPr marL="0" indent="0">
              <a:buNone/>
            </a:pPr>
            <a:r>
              <a:rPr lang="cs-CZ" dirty="0" smtClean="0"/>
              <a:t>Tam, kde vyvěrají na povrch, vznikly lázně.</a:t>
            </a:r>
          </a:p>
          <a:p>
            <a:pPr marL="0" indent="0">
              <a:buNone/>
            </a:pPr>
            <a:r>
              <a:rPr lang="cs-CZ" dirty="0" smtClean="0"/>
              <a:t>Nejvíce lázní je v západních Čechách.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Lázeňská města: ___________   ___________   ___________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___________   ___________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517386"/>
            <a:ext cx="3456384" cy="83695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u="sng" dirty="0" smtClean="0">
                <a:solidFill>
                  <a:schemeClr val="accent5">
                    <a:lumMod val="75000"/>
                  </a:schemeClr>
                </a:solidFill>
              </a:rPr>
              <a:t>Minerální prameny</a:t>
            </a:r>
            <a:endParaRPr lang="cs-CZ" sz="3200" b="1" i="1" u="sng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2204864"/>
            <a:ext cx="1872208" cy="2496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023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52128"/>
          </a:xfrm>
        </p:spPr>
        <p:txBody>
          <a:bodyPr>
            <a:normAutofit fontScale="90000"/>
          </a:bodyPr>
          <a:lstStyle/>
          <a:p>
            <a:r>
              <a:rPr lang="cs-CZ" sz="2700" dirty="0"/>
              <a:t>Citace</a:t>
            </a:r>
            <a:r>
              <a:rPr lang="cs-CZ" sz="2700" dirty="0" smtClean="0"/>
              <a:t>: </a:t>
            </a:r>
            <a:r>
              <a:rPr lang="cs-CZ" sz="2700" dirty="0"/>
              <a:t>Použité ilustrace: </a:t>
            </a:r>
            <a:r>
              <a:rPr lang="cs-CZ" sz="2700" dirty="0" smtClean="0">
                <a:hlinkClick r:id="rId2"/>
              </a:rPr>
              <a:t>www.office.microsoft.com</a:t>
            </a:r>
            <a:r>
              <a:rPr lang="cs-CZ" sz="2700" dirty="0" smtClean="0"/>
              <a:t>, </a:t>
            </a:r>
            <a:br>
              <a:rPr lang="cs-CZ" sz="2700" dirty="0" smtClean="0"/>
            </a:br>
            <a:r>
              <a:rPr lang="cs-CZ" sz="2700" dirty="0"/>
              <a:t> </a:t>
            </a:r>
            <a:r>
              <a:rPr lang="cs-CZ" sz="2700" dirty="0" smtClean="0"/>
              <a:t>          archív autora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r>
              <a:rPr lang="cs-CZ" sz="1800" dirty="0" smtClean="0"/>
              <a:t>Řešení:</a:t>
            </a:r>
          </a:p>
          <a:p>
            <a:pPr marL="342900" indent="-342900">
              <a:buAutoNum type="arabicPeriod"/>
            </a:pPr>
            <a:r>
              <a:rPr lang="cs-CZ" sz="1800" dirty="0" smtClean="0"/>
              <a:t>Labe pramení v Krkonoších, protéká Polabskou nížinou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Města na Labi: Hradec Králové, Pardubice, Děčín</a:t>
            </a:r>
          </a:p>
          <a:p>
            <a:pPr marL="0" indent="0">
              <a:buNone/>
            </a:pPr>
            <a:r>
              <a:rPr lang="cs-CZ" sz="1800" dirty="0" smtClean="0"/>
              <a:t>2. Vltava je největší přítok Labe, vlévá se do něho u Mělníka, pramení na Šumavě,   protéká Prahou. Přehrady: Lipno, Orlík, </a:t>
            </a:r>
            <a:r>
              <a:rPr lang="cs-CZ" sz="1800" dirty="0" smtClean="0"/>
              <a:t>Slapy</a:t>
            </a:r>
          </a:p>
          <a:p>
            <a:pPr marL="0" indent="0" fontAlgn="t">
              <a:buNone/>
            </a:pPr>
            <a:r>
              <a:rPr lang="cs-CZ" sz="1800" dirty="0" smtClean="0"/>
              <a:t>3.   1. Ohře, 2. Berounka, 3. Vltava, 4. Jizerka, 5. Labe, 6. Sázava, 7. Dyje,</a:t>
            </a:r>
            <a:br>
              <a:rPr lang="cs-CZ" sz="1800" dirty="0" smtClean="0"/>
            </a:br>
            <a:r>
              <a:rPr lang="cs-CZ" sz="1800" dirty="0" smtClean="0"/>
              <a:t>      8. Jihlava, 9. Svratka, 10. Morava, 11. Odra, 12. Bečva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4</a:t>
            </a:r>
            <a:r>
              <a:rPr lang="cs-CZ" sz="1800" dirty="0" smtClean="0"/>
              <a:t>. Morava pramení pod Kralickým Sněžníkem, protéká Hornomoravským a Dolnomoravským úvalem.</a:t>
            </a:r>
          </a:p>
          <a:p>
            <a:pPr marL="0" indent="0">
              <a:buNone/>
            </a:pPr>
            <a:r>
              <a:rPr lang="cs-CZ" sz="1800" dirty="0" smtClean="0"/>
              <a:t>Dyje je přítok Moravy, protéká Dyjsko-svrateckým úvalem, přítokem je řeka Svratka. Přehrady: Vranovská, Znojemská, Nové Mlýny</a:t>
            </a:r>
          </a:p>
          <a:p>
            <a:pPr marL="0" indent="0">
              <a:buNone/>
            </a:pPr>
            <a:r>
              <a:rPr lang="cs-CZ" sz="1800" dirty="0" smtClean="0"/>
              <a:t>5. Odra teče do Polské republiky a ústí do Baltského moře</a:t>
            </a:r>
          </a:p>
          <a:p>
            <a:pPr marL="0" indent="0">
              <a:buNone/>
            </a:pPr>
            <a:r>
              <a:rPr lang="cs-CZ" sz="1800" dirty="0" smtClean="0"/>
              <a:t>6. Největší je rybník Rožmberk.</a:t>
            </a:r>
          </a:p>
        </p:txBody>
      </p:sp>
    </p:spTree>
    <p:extLst>
      <p:ext uri="{BB962C8B-B14F-4D97-AF65-F5344CB8AC3E}">
        <p14:creationId xmlns:p14="http://schemas.microsoft.com/office/powerpoint/2010/main" val="2186837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771</TotalTime>
  <Words>379</Words>
  <Application>Microsoft Office PowerPoint</Application>
  <PresentationFormat>Předvádění na obrazovce (4:3)</PresentationFormat>
  <Paragraphs>96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Prezentace aplikace PowerPoint</vt:lpstr>
      <vt:lpstr>Vodstvo ČR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 Použité ilustrace: www.office.microsoft.com,             archív autora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74</cp:revision>
  <dcterms:created xsi:type="dcterms:W3CDTF">2011-06-19T09:19:17Z</dcterms:created>
  <dcterms:modified xsi:type="dcterms:W3CDTF">2012-11-06T19:59:13Z</dcterms:modified>
</cp:coreProperties>
</file>