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6" r:id="rId2"/>
    <p:sldId id="269" r:id="rId3"/>
    <p:sldId id="276" r:id="rId4"/>
    <p:sldId id="277" r:id="rId5"/>
    <p:sldId id="278" r:id="rId6"/>
    <p:sldId id="279" r:id="rId7"/>
    <p:sldId id="280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E94B"/>
    <a:srgbClr val="606060"/>
    <a:srgbClr val="777777"/>
    <a:srgbClr val="4D4D4D"/>
    <a:srgbClr val="000099"/>
    <a:srgbClr val="FF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1" autoAdjust="0"/>
    <p:restoredTop sz="94660"/>
  </p:normalViewPr>
  <p:slideViewPr>
    <p:cSldViewPr>
      <p:cViewPr varScale="1">
        <p:scale>
          <a:sx n="69" d="100"/>
          <a:sy n="69" d="100"/>
        </p:scale>
        <p:origin x="-7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6060"/>
            </a:gs>
            <a:gs pos="18000">
              <a:srgbClr val="777777"/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VY_32_INOVACE_07_Zeměpis_8.ročník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15_Evropská unie, NATO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Prezentace </a:t>
            </a:r>
            <a:r>
              <a:rPr lang="cs-CZ" sz="2000" dirty="0" smtClean="0">
                <a:solidFill>
                  <a:schemeClr val="tx1"/>
                </a:solidFill>
              </a:rPr>
              <a:t>Evropské unie a NATO </a:t>
            </a:r>
            <a:r>
              <a:rPr lang="cs-CZ" sz="2000" dirty="0" smtClean="0">
                <a:solidFill>
                  <a:schemeClr val="tx1"/>
                </a:solidFill>
              </a:rPr>
              <a:t>– </a:t>
            </a:r>
            <a:r>
              <a:rPr lang="cs-CZ" sz="2000" dirty="0" smtClean="0">
                <a:solidFill>
                  <a:schemeClr val="tx1"/>
                </a:solidFill>
              </a:rPr>
              <a:t>státy. </a:t>
            </a:r>
            <a:r>
              <a:rPr lang="cs-CZ" sz="2000" dirty="0" smtClean="0">
                <a:solidFill>
                  <a:schemeClr val="tx1"/>
                </a:solidFill>
              </a:rPr>
              <a:t>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88256" y="337011"/>
            <a:ext cx="5880088" cy="57606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 Evropská unie, NATO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3568" y="1196752"/>
            <a:ext cx="7416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/>
              <a:t>EU je mezinárodní společenství evropských států.</a:t>
            </a:r>
            <a:br>
              <a:rPr lang="cs-CZ" sz="2400" b="1" i="1" dirty="0" smtClean="0"/>
            </a:br>
            <a:endParaRPr lang="cs-CZ" sz="2400" b="1" i="1" dirty="0" smtClean="0"/>
          </a:p>
          <a:p>
            <a:r>
              <a:rPr lang="cs-CZ" sz="2400" b="1" i="1" dirty="0" smtClean="0"/>
              <a:t>Byla vytvořena v roce 1992, ale základy byly položeny již dříve.</a:t>
            </a:r>
          </a:p>
          <a:p>
            <a:endParaRPr lang="cs-CZ" sz="2400" b="1" i="1" dirty="0"/>
          </a:p>
        </p:txBody>
      </p:sp>
      <p:sp>
        <p:nvSpPr>
          <p:cNvPr id="3" name="Obdélník 2"/>
          <p:cNvSpPr/>
          <p:nvPr/>
        </p:nvSpPr>
        <p:spPr>
          <a:xfrm>
            <a:off x="827584" y="3645024"/>
            <a:ext cx="7416824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/>
              <a:t>Členské státy EU se zavázaly spolupracovat v zájmu míru a zlepšování životní úrovně.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085184"/>
            <a:ext cx="77011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Dříve spolupráce zaměřena na ekonomiku, nyní se řeší i problémy </a:t>
            </a:r>
          </a:p>
          <a:p>
            <a:r>
              <a:rPr lang="cs-CZ" sz="2400" dirty="0" smtClean="0"/>
              <a:t>každodenního života (svoboda, bezpečnost, kultura, právo, …)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4066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27584" y="404664"/>
            <a:ext cx="2664296" cy="576064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Členské státy EU</a:t>
            </a:r>
            <a:endParaRPr lang="cs-CZ" sz="2400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377206"/>
              </p:ext>
            </p:extLst>
          </p:nvPr>
        </p:nvGraphicFramePr>
        <p:xfrm>
          <a:off x="827584" y="1412776"/>
          <a:ext cx="7224464" cy="489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5712296"/>
              </a:tblGrid>
              <a:tr h="542032">
                <a:tc>
                  <a:txBody>
                    <a:bodyPr/>
                    <a:lstStyle/>
                    <a:p>
                      <a:r>
                        <a:rPr lang="cs-CZ" sz="2400" smtClean="0">
                          <a:solidFill>
                            <a:schemeClr val="bg1"/>
                          </a:solidFill>
                        </a:rPr>
                        <a:t>   Od </a:t>
                      </a:r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roku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Členský stát EU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  1 9 5 7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Belgie, Nizozemsko, Lucembursko, Německo,</a:t>
                      </a:r>
                      <a:br>
                        <a:rPr lang="cs-CZ" sz="2400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Itálie, Francie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  1 9 7 3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Velká Británie, Irsko, Dánsko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  1 9 8 1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Řecko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  1 9 8 6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Španělsko, Portugalsko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  1 9 9 6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Rakousko, Švédsko, Finsko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  2 0 0 4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Česko, Slovensko, Polsko, Maďarsko, Slovinsko,</a:t>
                      </a:r>
                      <a:br>
                        <a:rPr lang="cs-CZ" sz="2400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Litva, Lotyšsko, Estonsko, Malta, Kypr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2032">
                <a:tc>
                  <a:txBody>
                    <a:bodyPr/>
                    <a:lstStyle/>
                    <a:p>
                      <a:r>
                        <a:rPr lang="cs-CZ" sz="2400" smtClean="0">
                          <a:solidFill>
                            <a:schemeClr val="bg1"/>
                          </a:solidFill>
                        </a:rPr>
                        <a:t>   2 0 0 7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</a:rPr>
                        <a:t> Rumunsko, Bulharsko</a:t>
                      </a:r>
                      <a:endParaRPr lang="cs-CZ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217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4\AppData\Local\Microsoft\Windows\Temporary Internet Files\Content.IE5\1SPQWJAL\MP9003994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815" y="1461445"/>
            <a:ext cx="6441001" cy="415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11319" y="476672"/>
            <a:ext cx="2664296" cy="576064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Vlajka EU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75933" y="2060848"/>
            <a:ext cx="5788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 zlatých hvězd představuje solidaritu a harmonii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11319" y="3731550"/>
            <a:ext cx="75622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Vlajka EU se vyvěšuje při slavnostních příležitostech (např. státní </a:t>
            </a:r>
          </a:p>
          <a:p>
            <a:r>
              <a:rPr lang="cs-CZ" sz="2400" dirty="0" smtClean="0"/>
              <a:t>svátky) společně se státní vlajkou.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7150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543000"/>
            <a:ext cx="3024336" cy="72008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Společná měna - euro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2132856"/>
            <a:ext cx="802655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Euro nepoužívají všechny členské státy.</a:t>
            </a:r>
          </a:p>
          <a:p>
            <a:endParaRPr lang="cs-CZ" sz="2400" dirty="0"/>
          </a:p>
          <a:p>
            <a:r>
              <a:rPr lang="cs-CZ" sz="2400" dirty="0" smtClean="0"/>
              <a:t>Eurem se platí v Rakousku, Slovensku, Řecku, Slovinsku,  Německu, </a:t>
            </a:r>
          </a:p>
          <a:p>
            <a:r>
              <a:rPr lang="cs-CZ" sz="2400" dirty="0" smtClean="0"/>
              <a:t>Itálii, Francii, Španělsku, Portugalsku, Belgii, Nizozemí, Lucembursku</a:t>
            </a:r>
          </a:p>
          <a:p>
            <a:r>
              <a:rPr lang="cs-CZ" sz="2400" dirty="0" smtClean="0"/>
              <a:t> a Irsku</a:t>
            </a:r>
            <a:r>
              <a:rPr lang="cs-CZ" sz="2400" dirty="0"/>
              <a:t>.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653136"/>
            <a:ext cx="73949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Fondy EU – platí se z nich mnoho užitečných projektů (vybavení</a:t>
            </a:r>
          </a:p>
          <a:p>
            <a:r>
              <a:rPr lang="cs-CZ" sz="2400" dirty="0" smtClean="0"/>
              <a:t>škol, opravy a výstavba silnic, cyklostezky, opravy památek</a:t>
            </a:r>
            <a:endParaRPr lang="cs-CZ" sz="2400" dirty="0"/>
          </a:p>
        </p:txBody>
      </p:sp>
      <p:pic>
        <p:nvPicPr>
          <p:cNvPr id="2050" name="Picture 2" descr="C:\Users\08D4\AppData\Local\Microsoft\Windows\Temporary Internet Files\Content.IE5\2OGP0OIX\MP90039010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561" y="271332"/>
            <a:ext cx="2535421" cy="180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4\AppData\Local\Microsoft\Windows\Temporary Internet Files\Content.IE5\RY5UQ1H2\MP9004236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185" y="282839"/>
            <a:ext cx="2416820" cy="241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21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83568" y="692696"/>
            <a:ext cx="2808312" cy="64807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Orgány EU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1988840"/>
            <a:ext cx="589937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Evropská rada</a:t>
            </a:r>
            <a:r>
              <a:rPr lang="cs-CZ" sz="2400" dirty="0" smtClean="0"/>
              <a:t> – nejvyšší orgán</a:t>
            </a:r>
          </a:p>
          <a:p>
            <a:endParaRPr lang="cs-CZ" sz="2400" b="1" u="sng" dirty="0"/>
          </a:p>
          <a:p>
            <a:r>
              <a:rPr lang="cs-CZ" sz="2400" b="1" u="sng" dirty="0" smtClean="0"/>
              <a:t>Evropský parlament</a:t>
            </a:r>
            <a:r>
              <a:rPr lang="cs-CZ" sz="2400" dirty="0" smtClean="0"/>
              <a:t> – plnění každodenních úkolů</a:t>
            </a:r>
          </a:p>
          <a:p>
            <a:endParaRPr lang="cs-CZ" sz="2400" b="1" u="sng" dirty="0"/>
          </a:p>
          <a:p>
            <a:r>
              <a:rPr lang="cs-CZ" sz="2400" b="1" u="sng" dirty="0" smtClean="0"/>
              <a:t>Rada EU</a:t>
            </a:r>
          </a:p>
          <a:p>
            <a:endParaRPr lang="cs-CZ" sz="2400" b="1" u="sng" dirty="0"/>
          </a:p>
          <a:p>
            <a:r>
              <a:rPr lang="cs-CZ" sz="2400" b="1" u="sng" dirty="0" smtClean="0"/>
              <a:t>Evropská komise</a:t>
            </a:r>
          </a:p>
          <a:p>
            <a:endParaRPr lang="cs-CZ" sz="2400" b="1" u="sng" dirty="0"/>
          </a:p>
          <a:p>
            <a:r>
              <a:rPr lang="cs-CZ" sz="2400" b="1" u="sng" dirty="0" smtClean="0"/>
              <a:t>Evropský soudní dvůr</a:t>
            </a:r>
            <a:endParaRPr lang="cs-CZ" sz="2400" b="1" u="sng" dirty="0"/>
          </a:p>
        </p:txBody>
      </p:sp>
      <p:pic>
        <p:nvPicPr>
          <p:cNvPr id="3074" name="Picture 2" descr="C:\Users\08D4\AppData\Local\Microsoft\Windows\Temporary Internet Files\Content.IE5\L038WXQG\MP9004279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92696"/>
            <a:ext cx="2627784" cy="175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4\AppData\Local\Microsoft\Windows\Temporary Internet Files\Content.IE5\J28KZAZ0\MP9004038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477" y="3501008"/>
            <a:ext cx="3383403" cy="225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4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5688124" y="545111"/>
            <a:ext cx="2736304" cy="2634678"/>
          </a:xfrm>
          <a:prstGeom prst="ellipse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Čtyřcípá hvězda 1"/>
          <p:cNvSpPr/>
          <p:nvPr/>
        </p:nvSpPr>
        <p:spPr>
          <a:xfrm>
            <a:off x="5292080" y="170262"/>
            <a:ext cx="3528392" cy="3384376"/>
          </a:xfrm>
          <a:prstGeom prst="star4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30885" y="332803"/>
            <a:ext cx="4392488" cy="7920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Severoatlantický pakt – </a:t>
            </a:r>
            <a:r>
              <a:rPr lang="cs-CZ" sz="2800" dirty="0" smtClean="0">
                <a:solidFill>
                  <a:schemeClr val="bg1"/>
                </a:solidFill>
              </a:rPr>
              <a:t>NATO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37335" y="1730468"/>
            <a:ext cx="75041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NATO</a:t>
            </a:r>
            <a:r>
              <a:rPr lang="cs-CZ" sz="2400" dirty="0" smtClean="0"/>
              <a:t> </a:t>
            </a:r>
            <a:r>
              <a:rPr lang="cs-CZ" sz="2400" dirty="0" smtClean="0"/>
              <a:t>je </a:t>
            </a:r>
            <a:r>
              <a:rPr lang="cs-CZ" sz="2400" dirty="0" err="1" smtClean="0"/>
              <a:t>vojensko</a:t>
            </a:r>
            <a:r>
              <a:rPr lang="cs-CZ" sz="2400" dirty="0" smtClean="0"/>
              <a:t> – ochranné </a:t>
            </a:r>
            <a:r>
              <a:rPr lang="cs-CZ" sz="2400" dirty="0" smtClean="0"/>
              <a:t>sdružení evropských států + USA </a:t>
            </a:r>
          </a:p>
          <a:p>
            <a:r>
              <a:rPr lang="cs-CZ" sz="2400" dirty="0" smtClean="0"/>
              <a:t>a Kanada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0120" y="2948956"/>
            <a:ext cx="4958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Od roku 1999 je členem i Česká republika.</a:t>
            </a:r>
            <a:endParaRPr lang="cs-CZ" sz="2400" dirty="0"/>
          </a:p>
        </p:txBody>
      </p:sp>
      <p:pic>
        <p:nvPicPr>
          <p:cNvPr id="4098" name="Picture 2" descr="C:\Users\08D4\AppData\Local\Microsoft\Windows\Temporary Internet Files\Content.IE5\RY5UQ1H2\MP9004224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514" y="3907574"/>
            <a:ext cx="2535720" cy="181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4\AppData\Local\Microsoft\Windows\Temporary Internet Files\Content.IE5\2OGP0OIX\MP9004224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32" y="3907573"/>
            <a:ext cx="2527459" cy="181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D4\AppData\Local\Microsoft\Windows\Temporary Internet Files\Content.IE5\EQ3XVSGK\MP9004224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07574"/>
            <a:ext cx="2483768" cy="175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20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332656"/>
            <a:ext cx="784691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Citace: použité ilustrace: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http://office.microsoft.com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335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1248</TotalTime>
  <Words>317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Horizont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117</cp:revision>
  <dcterms:created xsi:type="dcterms:W3CDTF">2011-06-19T09:19:17Z</dcterms:created>
  <dcterms:modified xsi:type="dcterms:W3CDTF">2012-11-17T20:40:09Z</dcterms:modified>
</cp:coreProperties>
</file>