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0"/>
  </p:notesMasterIdLst>
  <p:sldIdLst>
    <p:sldId id="256" r:id="rId2"/>
    <p:sldId id="269" r:id="rId3"/>
    <p:sldId id="276" r:id="rId4"/>
    <p:sldId id="277" r:id="rId5"/>
    <p:sldId id="278" r:id="rId6"/>
    <p:sldId id="279" r:id="rId7"/>
    <p:sldId id="280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3E94B"/>
    <a:srgbClr val="606060"/>
    <a:srgbClr val="777777"/>
    <a:srgbClr val="4D4D4D"/>
    <a:srgbClr val="000099"/>
    <a:srgbClr val="FF0066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51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669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001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252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400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159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697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277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908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356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398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574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9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5030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hyperlink" Target="//upload.wikimedia.org/wikipedia/commons/8/8b/Kyjovka_-_Bohuslavice.jpg" TargetMode="External"/><Relationship Id="rId7" Type="http://schemas.openxmlformats.org/officeDocument/2006/relationships/hyperlink" Target="//upload.wikimedia.org/wikipedia/commons/f/fa/Pisecne_7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hyperlink" Target="//upload.wikimedia.org/wikipedia/commons/c/c3/Pribyslavice_jihlava_river.jpg" TargetMode="External"/><Relationship Id="rId10" Type="http://schemas.openxmlformats.org/officeDocument/2006/relationships/image" Target="../media/image10.jpeg"/><Relationship Id="rId4" Type="http://schemas.openxmlformats.org/officeDocument/2006/relationships/image" Target="../media/image7.jpeg"/><Relationship Id="rId9" Type="http://schemas.openxmlformats.org/officeDocument/2006/relationships/hyperlink" Target="//upload.wikimedia.org/wikipedia/commons/c/ce/Hrad_B%C3%ADtov_nad_Vranovskou_p%C5%99ehradou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7/7c/DolniVestonice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VY_32_INOVACE_07_Zeměpis_6.ročník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16_Řeka Dyje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Prezentace informací a zajímavostí o řece Dyji, která protéká místním regionem.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88256" y="337011"/>
            <a:ext cx="5880088" cy="576064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i="1" dirty="0" smtClean="0">
                <a:solidFill>
                  <a:schemeClr val="tx1"/>
                </a:solidFill>
              </a:rPr>
              <a:t>ŘEKA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b="1" i="1" dirty="0" smtClean="0">
                <a:solidFill>
                  <a:schemeClr val="tx1"/>
                </a:solidFill>
              </a:rPr>
              <a:t>DYJE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1916832"/>
            <a:ext cx="741682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Délka toku: </a:t>
            </a:r>
            <a:r>
              <a:rPr lang="cs-CZ" sz="2400" dirty="0" smtClean="0"/>
              <a:t>235,4 km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Zdroj: </a:t>
            </a:r>
            <a:r>
              <a:rPr lang="cs-CZ" sz="2400" dirty="0" smtClean="0"/>
              <a:t>Rakouská Dyje, Moravská Dyje</a:t>
            </a:r>
          </a:p>
          <a:p>
            <a:endParaRPr lang="cs-CZ" sz="2400" b="1" dirty="0"/>
          </a:p>
          <a:p>
            <a:r>
              <a:rPr lang="cs-CZ" sz="2400" b="1" dirty="0" smtClean="0"/>
              <a:t>Ústí: </a:t>
            </a:r>
            <a:r>
              <a:rPr lang="cs-CZ" sz="2400" dirty="0" smtClean="0"/>
              <a:t>do řeky Moravy</a:t>
            </a:r>
          </a:p>
          <a:p>
            <a:endParaRPr lang="cs-CZ" sz="2400" b="1" dirty="0"/>
          </a:p>
          <a:p>
            <a:r>
              <a:rPr lang="cs-CZ" sz="2400" b="1" dirty="0" smtClean="0"/>
              <a:t>Protéká: </a:t>
            </a:r>
            <a:r>
              <a:rPr lang="cs-CZ" sz="2400" dirty="0" smtClean="0"/>
              <a:t>Českem a Rakouskem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Úmoří: </a:t>
            </a:r>
            <a:r>
              <a:rPr lang="cs-CZ" sz="2400" dirty="0" smtClean="0"/>
              <a:t>Černé moře (Morava, Dunaj)</a:t>
            </a:r>
            <a:endParaRPr lang="cs-CZ" sz="2400" b="1" dirty="0" smtClean="0"/>
          </a:p>
          <a:p>
            <a:endParaRPr lang="cs-CZ" sz="2400" b="1" dirty="0"/>
          </a:p>
        </p:txBody>
      </p:sp>
      <p:pic>
        <p:nvPicPr>
          <p:cNvPr id="1026" name="Picture 2" descr="C:\Users\08D4\AppData\Local\Microsoft\Windows\Temporary Internet Files\Content.IE5\T8USHPFU\MP9003626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3625" y="4600194"/>
            <a:ext cx="1036710" cy="691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4\AppData\Local\Microsoft\Windows\Temporary Internet Files\Content.IE5\G0NFF22S\MP900362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624196"/>
            <a:ext cx="964704" cy="643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D:\P802031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304"/>
          <a:stretch/>
        </p:blipFill>
        <p:spPr bwMode="auto">
          <a:xfrm>
            <a:off x="6300192" y="1052736"/>
            <a:ext cx="2232248" cy="2713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066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27584" y="404664"/>
            <a:ext cx="2664296" cy="57606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Větší přítoky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700808"/>
            <a:ext cx="74888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/>
              <a:t>Moravská Dyje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Rakouská Dyje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/>
              <a:t>Želetavka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err="1" smtClean="0"/>
              <a:t>Pulkava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/>
              <a:t>Jevišovka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/>
              <a:t>Jihlava</a:t>
            </a:r>
            <a:r>
              <a:rPr lang="cs-CZ" sz="2400" dirty="0" smtClean="0"/>
              <a:t> a Svratka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Trkmanka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/>
              <a:t>Kyjovka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400" dirty="0"/>
          </a:p>
        </p:txBody>
      </p:sp>
      <p:pic>
        <p:nvPicPr>
          <p:cNvPr id="4098" name="Picture 2" descr="http://upload.wikimedia.org/wikipedia/commons/3/32/Jevisovice%2C_Schlos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8127" y="264466"/>
            <a:ext cx="2152095" cy="1436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Kyjovka - Bohuslavic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078" y="4869160"/>
            <a:ext cx="1369926" cy="1826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Pribyslavice jihlava river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060848"/>
            <a:ext cx="2561800" cy="192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59941" y="1300776"/>
            <a:ext cx="1260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Jevišovice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1254" y="3550234"/>
            <a:ext cx="978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Jihlava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99826" y="6258799"/>
            <a:ext cx="1059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Kyjovka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4" name="Picture 8" descr="Soubor:Pisecne 7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0285" y="4488294"/>
            <a:ext cx="2605788" cy="195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875337" y="6056745"/>
            <a:ext cx="1795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Moravská Dyje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6" name="Picture 10" descr="Soubor:Hrad Bítov nad Vranovskou přehradou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469357"/>
            <a:ext cx="2587586" cy="1940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758952" y="5947333"/>
            <a:ext cx="1234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Želetavka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2170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43367" y="476672"/>
            <a:ext cx="2664296" cy="57606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Kudy protéká</a:t>
            </a:r>
            <a:endParaRPr lang="cs-CZ" sz="24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11319" y="1093912"/>
            <a:ext cx="718498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Seřaď s pomocí mapy postupně místa, kudy řeka </a:t>
            </a:r>
          </a:p>
          <a:p>
            <a:r>
              <a:rPr lang="cs-CZ" sz="2400" dirty="0" smtClean="0"/>
              <a:t>Dyje protéká: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1011319" y="4024567"/>
            <a:ext cx="2101285" cy="57606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Hevlín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228184" y="4077072"/>
            <a:ext cx="2045982" cy="57606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Znojmo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03808" y="5819118"/>
            <a:ext cx="2071347" cy="77823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Podhradí nad Dyjí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91880" y="4562369"/>
            <a:ext cx="1946684" cy="57606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Hrabětice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91880" y="3448503"/>
            <a:ext cx="1946684" cy="57606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Hrádek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11319" y="2236587"/>
            <a:ext cx="2101285" cy="57606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Břeclav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28184" y="2204864"/>
            <a:ext cx="2016224" cy="72008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Raabs</a:t>
            </a:r>
            <a:r>
              <a:rPr lang="cs-CZ" sz="2400" dirty="0" smtClean="0">
                <a:solidFill>
                  <a:schemeClr val="tx1"/>
                </a:solidFill>
              </a:rPr>
              <a:t> (Rakousko)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11319" y="5844123"/>
            <a:ext cx="2101286" cy="75322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Vranov nad Dyjí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707663" y="2270123"/>
            <a:ext cx="1946684" cy="57606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Tasovice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50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543000"/>
            <a:ext cx="3024336" cy="72008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Přehrady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8402" y="1700808"/>
            <a:ext cx="414087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Vranov – největší na Dyji</a:t>
            </a:r>
          </a:p>
          <a:p>
            <a:endParaRPr lang="cs-CZ" sz="2400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Znojmo</a:t>
            </a:r>
          </a:p>
          <a:p>
            <a:endParaRPr lang="cs-CZ" sz="2400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Mušov</a:t>
            </a:r>
          </a:p>
          <a:p>
            <a:endParaRPr lang="cs-CZ" sz="2400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Věstonice</a:t>
            </a:r>
          </a:p>
          <a:p>
            <a:endParaRPr lang="cs-CZ" sz="2400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Nové Mlýny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343" y="2276872"/>
            <a:ext cx="2728837" cy="181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0502" y="148378"/>
            <a:ext cx="2972537" cy="2229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Soubor:DolniVestonice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934"/>
          <a:stretch/>
        </p:blipFill>
        <p:spPr bwMode="auto">
          <a:xfrm>
            <a:off x="3131840" y="4221088"/>
            <a:ext cx="4900910" cy="2501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2210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3568" y="404664"/>
            <a:ext cx="3528392" cy="93610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Přírodní a kulturní zajímavosti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7" y="1556792"/>
            <a:ext cx="6118983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hrad Bítov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zřícenina hradu </a:t>
            </a:r>
            <a:r>
              <a:rPr lang="cs-CZ" sz="2400" dirty="0" err="1" smtClean="0"/>
              <a:t>Cornštejn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/>
              <a:t>zámek Vranov nad Dyjí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Národní park Podyjí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/>
              <a:t>město Znojmo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/>
              <a:t>CHKO Pálava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archeologické naleziště Dolní Věstonice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/>
              <a:t>Lednicko-valtický areál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400" dirty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smtClean="0"/>
              <a:t>Rakousko: </a:t>
            </a:r>
            <a:r>
              <a:rPr lang="cs-CZ" sz="2400" dirty="0" smtClean="0"/>
              <a:t>hrad </a:t>
            </a:r>
            <a:r>
              <a:rPr lang="cs-CZ" sz="2400" dirty="0" err="1" smtClean="0"/>
              <a:t>Hardeg</a:t>
            </a:r>
            <a:r>
              <a:rPr lang="cs-CZ" sz="2400" dirty="0" smtClean="0"/>
              <a:t>, NP </a:t>
            </a:r>
            <a:r>
              <a:rPr lang="cs-CZ" sz="2400" dirty="0" err="1" smtClean="0"/>
              <a:t>Thayatal</a:t>
            </a:r>
            <a:endParaRPr lang="cs-CZ" sz="2400" b="1" dirty="0"/>
          </a:p>
        </p:txBody>
      </p:sp>
      <p:pic>
        <p:nvPicPr>
          <p:cNvPr id="2" name="Picture 2" descr="http://www.zshradek.estranky.cz/img/original/1912/vylet-mikulov-2010-1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6144" y="2043588"/>
            <a:ext cx="2067022" cy="1551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20864"/>
            <a:ext cx="1890166" cy="141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655" y="41537"/>
            <a:ext cx="2129270" cy="15969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3647"/>
          <a:stretch/>
        </p:blipFill>
        <p:spPr bwMode="auto">
          <a:xfrm>
            <a:off x="1229842" y="4689966"/>
            <a:ext cx="2982118" cy="1484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 descr="D:\P7300449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971"/>
          <a:stretch/>
        </p:blipFill>
        <p:spPr bwMode="auto">
          <a:xfrm>
            <a:off x="5185914" y="4504865"/>
            <a:ext cx="2587482" cy="1669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4467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30885" y="332803"/>
            <a:ext cx="3293043" cy="647925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Vodáctví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7335" y="1730468"/>
            <a:ext cx="760336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Sjíždění řeky Dyje je možné jen v některých úsecích.</a:t>
            </a:r>
          </a:p>
          <a:p>
            <a:r>
              <a:rPr lang="cs-CZ" sz="2400" dirty="0" smtClean="0"/>
              <a:t>Plavba pod Vranovem je zakázána kvůli NP Podyjí </a:t>
            </a:r>
          </a:p>
          <a:p>
            <a:r>
              <a:rPr lang="cs-CZ" sz="2400" dirty="0" smtClean="0"/>
              <a:t>a ochrannému pásmu pitné vody.</a:t>
            </a:r>
            <a:endParaRPr lang="cs-CZ" sz="2400" dirty="0"/>
          </a:p>
        </p:txBody>
      </p:sp>
      <p:pic>
        <p:nvPicPr>
          <p:cNvPr id="2050" name="Picture 2" descr="http://www.zshradek.estranky.cz/img/original/3504/dscn057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245" y="3254183"/>
            <a:ext cx="3048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zshradek.estranky.cz/img/original/3583/dscn061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039" y="164294"/>
            <a:ext cx="2088232" cy="156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zshradek.estranky.cz/img/original/108/100_440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9052" y="3370299"/>
            <a:ext cx="2924470" cy="2195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520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32656"/>
            <a:ext cx="7846912" cy="480131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Citace: použité ilustrace: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>
                <a:hlinkClick r:id="rId2"/>
              </a:rPr>
              <a:t>http://office.microsoft.com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archív autora</a:t>
            </a:r>
          </a:p>
          <a:p>
            <a:r>
              <a:rPr lang="cs-CZ" dirty="0"/>
              <a:t>HALBE. </a:t>
            </a:r>
            <a:r>
              <a:rPr lang="cs-CZ" i="1" dirty="0"/>
              <a:t>wikipedie</a:t>
            </a:r>
            <a:r>
              <a:rPr lang="cs-CZ" dirty="0"/>
              <a:t> [online]. [cit. 20.11.2012]. Dostupný na WWW: http://cs.wikipedia.org/wiki/Soubor:Jevisovice,_Schloss.jpg </a:t>
            </a:r>
            <a:endParaRPr lang="cs-CZ" dirty="0" smtClean="0"/>
          </a:p>
          <a:p>
            <a:r>
              <a:rPr lang="cs-CZ" i="1" dirty="0"/>
              <a:t>Výsledná citace:</a:t>
            </a:r>
            <a:endParaRPr lang="cs-CZ" dirty="0"/>
          </a:p>
          <a:p>
            <a:r>
              <a:rPr lang="cs-CZ" dirty="0"/>
              <a:t>MATEL. </a:t>
            </a:r>
            <a:r>
              <a:rPr lang="cs-CZ" i="1" dirty="0"/>
              <a:t>wikipedie</a:t>
            </a:r>
            <a:r>
              <a:rPr lang="cs-CZ" dirty="0"/>
              <a:t> [online]. [cit. 20.11.2012]. Dostupný na WWW: http://cs.wikipedia.org/wiki/Soubor:Kyjovka_-_Bohuslavice.jpg </a:t>
            </a:r>
            <a:endParaRPr lang="cs-CZ" dirty="0" smtClean="0"/>
          </a:p>
          <a:p>
            <a:r>
              <a:rPr lang="cs-CZ" dirty="0"/>
              <a:t>NOSTRIFIKATOR. </a:t>
            </a:r>
            <a:r>
              <a:rPr lang="cs-CZ" i="1" dirty="0"/>
              <a:t>wikipedie</a:t>
            </a:r>
            <a:r>
              <a:rPr lang="cs-CZ" dirty="0"/>
              <a:t> [online]. [cit. 20.11.2012]. Dostupný na </a:t>
            </a:r>
            <a:r>
              <a:rPr lang="cs-CZ" dirty="0" err="1" smtClean="0"/>
              <a:t>WWW:http</a:t>
            </a:r>
            <a:r>
              <a:rPr lang="cs-CZ" dirty="0"/>
              <a:t>://</a:t>
            </a:r>
            <a:r>
              <a:rPr lang="cs-CZ" dirty="0" smtClean="0"/>
              <a:t>cs.wikipedia.org/wiki/</a:t>
            </a:r>
            <a:r>
              <a:rPr lang="cs-CZ" dirty="0" err="1" smtClean="0"/>
              <a:t>Soubor:Pribyslavice_jihlava_river.jpg</a:t>
            </a:r>
            <a:endParaRPr lang="cs-CZ" dirty="0" smtClean="0"/>
          </a:p>
          <a:p>
            <a:r>
              <a:rPr lang="cs-CZ" dirty="0" smtClean="0"/>
              <a:t>FOJSINEK</a:t>
            </a:r>
            <a:r>
              <a:rPr lang="cs-CZ" dirty="0"/>
              <a:t>. </a:t>
            </a:r>
            <a:r>
              <a:rPr lang="cs-CZ" i="1" dirty="0"/>
              <a:t>wikipedie</a:t>
            </a:r>
            <a:r>
              <a:rPr lang="cs-CZ" dirty="0"/>
              <a:t> [online]. [cit. 20.11.2012]. Dostupný na WWW: http://cs.wikipedia.org/wiki/Soubor:Pisecne_7.jpg </a:t>
            </a:r>
            <a:endParaRPr lang="cs-CZ" dirty="0" smtClean="0"/>
          </a:p>
          <a:p>
            <a:r>
              <a:rPr lang="cs-CZ" dirty="0"/>
              <a:t>GREGOROVIČ. </a:t>
            </a:r>
            <a:r>
              <a:rPr lang="cs-CZ" i="1" dirty="0"/>
              <a:t>wikipedie</a:t>
            </a:r>
            <a:r>
              <a:rPr lang="cs-CZ" dirty="0"/>
              <a:t> [online]. [cit. 20.11.2012]. Dostupný na </a:t>
            </a:r>
            <a:r>
              <a:rPr lang="cs-CZ" dirty="0" err="1" smtClean="0"/>
              <a:t>WWW:http</a:t>
            </a:r>
            <a:r>
              <a:rPr lang="cs-CZ" dirty="0"/>
              <a:t>://cs.wikipedia.org/wiki/Soubor:Hrad_B%C3%ADtov_nad_Vranovskou_p%C5%99ehradou.jpg </a:t>
            </a:r>
            <a:endParaRPr lang="cs-CZ" dirty="0" smtClean="0"/>
          </a:p>
          <a:p>
            <a:r>
              <a:rPr lang="cs-CZ" dirty="0"/>
              <a:t>VAVŘÍK. </a:t>
            </a:r>
            <a:r>
              <a:rPr lang="cs-CZ" i="1" dirty="0"/>
              <a:t>wikipedie</a:t>
            </a:r>
            <a:r>
              <a:rPr lang="cs-CZ" dirty="0"/>
              <a:t> [online]. [cit. 20.11.2012]. Dostupný na WWW: http://cs.wikipedia.org/wiki/Soubor:DolniVestonice.jpg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2608" y="5445224"/>
            <a:ext cx="768672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Řešení:</a:t>
            </a:r>
          </a:p>
          <a:p>
            <a:r>
              <a:rPr lang="cs-CZ" dirty="0" smtClean="0"/>
              <a:t>Kudy protéká řeka Dyje:  </a:t>
            </a:r>
            <a:r>
              <a:rPr lang="cs-CZ" dirty="0" err="1" smtClean="0"/>
              <a:t>Raabs</a:t>
            </a:r>
            <a:r>
              <a:rPr lang="cs-CZ" dirty="0" smtClean="0"/>
              <a:t>, Podhradí nad Dyjí, Vranov nad Dyjí, </a:t>
            </a:r>
          </a:p>
          <a:p>
            <a:r>
              <a:rPr lang="cs-CZ" dirty="0" smtClean="0"/>
              <a:t>Znojmo, Tasovice, Hrádek, Hevlín, Hrabětice, Břeclav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354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1438</TotalTime>
  <Words>342</Words>
  <Application>Microsoft Office PowerPoint</Application>
  <PresentationFormat>Předvádění na obrazovce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132</cp:revision>
  <dcterms:created xsi:type="dcterms:W3CDTF">2011-06-19T09:19:17Z</dcterms:created>
  <dcterms:modified xsi:type="dcterms:W3CDTF">2012-12-28T11:43:35Z</dcterms:modified>
</cp:coreProperties>
</file>