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0"/>
  </p:notes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E94B"/>
    <a:srgbClr val="606060"/>
    <a:srgbClr val="777777"/>
    <a:srgbClr val="4D4D4D"/>
    <a:srgbClr val="000099"/>
    <a:srgbClr val="FF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1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nojmoRotundaKateriny.jpg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google.cz/imgres?q=kostel+sv.+mikul&#225;&#353;e+znojmo&amp;num=10&amp;hl=cs&amp;tbo=d&amp;biw=1366&amp;bih=643&amp;tbm=isch&amp;tbnid=TI8ksiVUW6wXxM:&amp;imgrefurl=http://www.joutrip.com/cs/kostel-sv-mikulase-p77&amp;docid=Uw-xBSSu4MQnYM&amp;imgur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VY_32_INOVACE_07_Zeměpis_6.ročník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20_Znojmo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Prezentace města Znojma.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30781"/>
            <a:ext cx="2332454" cy="271482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706341" y="341513"/>
            <a:ext cx="5161803" cy="5760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600" b="1" i="1" dirty="0" smtClean="0">
                <a:solidFill>
                  <a:schemeClr val="tx1"/>
                </a:solidFill>
              </a:rPr>
              <a:t>Z N O J M O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1340768"/>
            <a:ext cx="7416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Poloha: </a:t>
            </a:r>
            <a:r>
              <a:rPr lang="cs-CZ" sz="2400" dirty="0" smtClean="0"/>
              <a:t>leží v Jihomoravském kraji na </a:t>
            </a:r>
            <a:br>
              <a:rPr lang="cs-CZ" sz="2400" dirty="0" smtClean="0"/>
            </a:br>
            <a:r>
              <a:rPr lang="cs-CZ" sz="2400" dirty="0" smtClean="0"/>
              <a:t>	   levém břehu řeky Dyje, </a:t>
            </a:r>
            <a:r>
              <a:rPr lang="cs-CZ" sz="2400" dirty="0"/>
              <a:t>55 </a:t>
            </a:r>
            <a:r>
              <a:rPr lang="cs-CZ" sz="2400" dirty="0" smtClean="0"/>
              <a:t>km</a:t>
            </a:r>
          </a:p>
          <a:p>
            <a:r>
              <a:rPr lang="cs-CZ" sz="2400" dirty="0" smtClean="0"/>
              <a:t>               jihozápadně od Brna</a:t>
            </a:r>
            <a:r>
              <a:rPr lang="cs-CZ" sz="2400" dirty="0"/>
              <a:t> a 75 </a:t>
            </a:r>
            <a:r>
              <a:rPr lang="cs-CZ" sz="2400" dirty="0" smtClean="0"/>
              <a:t>km</a:t>
            </a:r>
            <a:br>
              <a:rPr lang="cs-CZ" sz="2400" dirty="0" smtClean="0"/>
            </a:br>
            <a:r>
              <a:rPr lang="cs-CZ" sz="2400" dirty="0" smtClean="0"/>
              <a:t>	   </a:t>
            </a:r>
            <a:r>
              <a:rPr lang="cs-CZ" sz="2400" dirty="0"/>
              <a:t>severozápadně </a:t>
            </a:r>
            <a:r>
              <a:rPr lang="cs-CZ" sz="2400" dirty="0" smtClean="0"/>
              <a:t>od Vídně.</a:t>
            </a:r>
          </a:p>
          <a:p>
            <a:r>
              <a:rPr lang="cs-CZ" sz="2400" b="1" dirty="0" smtClean="0"/>
              <a:t>	</a:t>
            </a:r>
            <a:endParaRPr lang="cs-CZ" sz="2400" dirty="0" smtClean="0"/>
          </a:p>
          <a:p>
            <a:r>
              <a:rPr lang="cs-CZ" sz="2400" b="1" dirty="0" smtClean="0"/>
              <a:t>Počet obyvatel:</a:t>
            </a:r>
            <a:r>
              <a:rPr lang="cs-CZ" sz="2400" dirty="0"/>
              <a:t> </a:t>
            </a:r>
            <a:r>
              <a:rPr lang="cs-CZ" sz="2400" dirty="0" smtClean="0"/>
              <a:t>žije zde 34</a:t>
            </a:r>
            <a:r>
              <a:rPr lang="cs-CZ" sz="2400" dirty="0"/>
              <a:t> tisíc </a:t>
            </a:r>
            <a:r>
              <a:rPr lang="cs-CZ" sz="2400" dirty="0" smtClean="0"/>
              <a:t>obyvatel, a je druhým</a:t>
            </a:r>
            <a:br>
              <a:rPr lang="cs-CZ" sz="2400" dirty="0" smtClean="0"/>
            </a:br>
            <a:r>
              <a:rPr lang="cs-CZ" sz="2400" dirty="0" smtClean="0"/>
              <a:t>	   největším </a:t>
            </a:r>
            <a:r>
              <a:rPr lang="cs-CZ" sz="2400" dirty="0"/>
              <a:t>městem </a:t>
            </a:r>
            <a:r>
              <a:rPr lang="cs-CZ" sz="2400" dirty="0" smtClean="0"/>
              <a:t>Jihomoravského kraje.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Části:    </a:t>
            </a:r>
            <a:r>
              <a:rPr lang="cs-CZ" sz="2400" dirty="0" smtClean="0"/>
              <a:t>ke Znojmu patří: Konice, Popice, </a:t>
            </a:r>
            <a:r>
              <a:rPr lang="cs-CZ" sz="2400" dirty="0" err="1" smtClean="0"/>
              <a:t>Oblekovice</a:t>
            </a:r>
            <a:r>
              <a:rPr lang="cs-CZ" sz="2400" dirty="0" smtClean="0"/>
              <a:t>,	  </a:t>
            </a:r>
            <a:r>
              <a:rPr lang="cs-CZ" sz="2400" dirty="0" err="1" smtClean="0"/>
              <a:t>Načeratice</a:t>
            </a:r>
            <a:r>
              <a:rPr lang="cs-CZ" sz="2400" dirty="0" smtClean="0"/>
              <a:t>, </a:t>
            </a:r>
            <a:r>
              <a:rPr lang="cs-CZ" sz="2400" dirty="0" err="1" smtClean="0"/>
              <a:t>Derflice</a:t>
            </a:r>
            <a:r>
              <a:rPr lang="cs-CZ" sz="2400" dirty="0" smtClean="0"/>
              <a:t>, Hradiště, </a:t>
            </a:r>
            <a:r>
              <a:rPr lang="cs-CZ" sz="2400" dirty="0" err="1" smtClean="0"/>
              <a:t>Mramotice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cs-CZ" sz="2400" dirty="0" smtClean="0"/>
              <a:t>	  Přímětice</a:t>
            </a:r>
            <a:endParaRPr lang="cs-CZ" sz="2400" b="1" dirty="0" smtClean="0"/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24066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476672"/>
            <a:ext cx="2520280" cy="72008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HISTORIE</a:t>
            </a:r>
            <a:endParaRPr lang="cs-CZ" sz="2400" b="1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628800"/>
            <a:ext cx="817723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Založeno v osmém století ( Hradiště ), první zmínky</a:t>
            </a:r>
            <a:br>
              <a:rPr lang="cs-CZ" sz="2400" dirty="0" smtClean="0"/>
            </a:br>
            <a:r>
              <a:rPr lang="cs-CZ" sz="2400" dirty="0" smtClean="0"/>
              <a:t>o Znojmu pochází z 11. století.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V </a:t>
            </a:r>
            <a:r>
              <a:rPr lang="cs-CZ" sz="2400" dirty="0"/>
              <a:t>letech 1222-1226 bylo Znojmo </a:t>
            </a:r>
            <a:r>
              <a:rPr lang="cs-CZ" sz="2400" dirty="0" smtClean="0"/>
              <a:t>Přemyslem I. Otakarem</a:t>
            </a:r>
            <a:br>
              <a:rPr lang="cs-CZ" sz="2400" dirty="0" smtClean="0"/>
            </a:br>
            <a:r>
              <a:rPr lang="cs-CZ" sz="2400" dirty="0" smtClean="0"/>
              <a:t>povýšeno </a:t>
            </a:r>
            <a:r>
              <a:rPr lang="cs-CZ" sz="2400" dirty="0"/>
              <a:t>na královské </a:t>
            </a:r>
            <a:r>
              <a:rPr lang="cs-CZ" sz="2400" dirty="0" smtClean="0"/>
              <a:t>město.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Největší rozkvět ve 13. a 14. století - dlážděné </a:t>
            </a:r>
            <a:r>
              <a:rPr lang="cs-CZ" sz="2400" dirty="0"/>
              <a:t>ulice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cs-CZ" sz="2400" dirty="0" smtClean="0"/>
              <a:t>vodovod, dva </a:t>
            </a:r>
            <a:r>
              <a:rPr lang="cs-CZ" sz="2400" dirty="0"/>
              <a:t>špitály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/>
              <a:t>Další rozvoj města Znojma nastal v 18. a 19. </a:t>
            </a:r>
            <a:r>
              <a:rPr lang="cs-CZ" sz="2400" dirty="0" smtClean="0"/>
              <a:t>století</a:t>
            </a:r>
            <a:br>
              <a:rPr lang="cs-CZ" sz="2400" dirty="0" smtClean="0"/>
            </a:br>
            <a:r>
              <a:rPr lang="cs-CZ" sz="2400" dirty="0" smtClean="0"/>
              <a:t>v </a:t>
            </a:r>
            <a:r>
              <a:rPr lang="cs-CZ" sz="2400" dirty="0"/>
              <a:t>souvislosti s vybudováním císařských silnic do </a:t>
            </a:r>
            <a:r>
              <a:rPr lang="cs-CZ" sz="2400" dirty="0" smtClean="0"/>
              <a:t>Brna,</a:t>
            </a:r>
            <a:br>
              <a:rPr lang="cs-CZ" sz="2400" dirty="0" smtClean="0"/>
            </a:br>
            <a:r>
              <a:rPr lang="cs-CZ" sz="2400" dirty="0" smtClean="0"/>
              <a:t>Prahy a Vídně.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3275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20688"/>
            <a:ext cx="2736304" cy="72008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PAMÁTKY</a:t>
            </a:r>
            <a:endParaRPr lang="cs-CZ" sz="2400" b="1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879080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Národní </a:t>
            </a:r>
            <a:r>
              <a:rPr lang="cs-CZ" sz="2400" dirty="0"/>
              <a:t>kulturní </a:t>
            </a:r>
            <a:r>
              <a:rPr lang="cs-CZ" sz="2400" dirty="0" smtClean="0"/>
              <a:t>památka</a:t>
            </a:r>
            <a:br>
              <a:rPr lang="cs-CZ" sz="2400" dirty="0" smtClean="0"/>
            </a:br>
            <a:r>
              <a:rPr lang="cs-CZ" sz="2400" dirty="0" smtClean="0"/>
              <a:t>České </a:t>
            </a:r>
            <a:r>
              <a:rPr lang="cs-CZ" sz="2400" dirty="0"/>
              <a:t>republiky – </a:t>
            </a:r>
            <a:r>
              <a:rPr lang="cs-CZ" sz="2400" dirty="0" smtClean="0"/>
              <a:t>rotunda svaté Kateřiny z 12. století.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/>
              <a:t>Znojemský hrad nad údolím </a:t>
            </a:r>
            <a:r>
              <a:rPr lang="cs-CZ" sz="2400" dirty="0" err="1"/>
              <a:t>Gránického</a:t>
            </a:r>
            <a:r>
              <a:rPr lang="cs-CZ" sz="2400" dirty="0"/>
              <a:t> </a:t>
            </a:r>
            <a:r>
              <a:rPr lang="cs-CZ" sz="2400" dirty="0" smtClean="0"/>
              <a:t>potoka.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/>
              <a:t>R</a:t>
            </a:r>
            <a:r>
              <a:rPr lang="cs-CZ" sz="2400" dirty="0" smtClean="0"/>
              <a:t>ozsáhlé </a:t>
            </a:r>
            <a:r>
              <a:rPr lang="cs-CZ" sz="2400" dirty="0"/>
              <a:t>několikapatrové Znojemské podzemí 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z</a:t>
            </a:r>
            <a:r>
              <a:rPr lang="cs-CZ" sz="2400" dirty="0"/>
              <a:t> 13. až 17. </a:t>
            </a:r>
            <a:r>
              <a:rPr lang="cs-CZ" sz="2400" dirty="0" smtClean="0"/>
              <a:t>století.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/>
              <a:t>Znojemská radniční </a:t>
            </a:r>
            <a:r>
              <a:rPr lang="cs-CZ" sz="2400" dirty="0" smtClean="0"/>
              <a:t>věž.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Kostel svatého Mikuláše.</a:t>
            </a:r>
            <a:endParaRPr lang="cs-CZ" sz="2400" dirty="0"/>
          </a:p>
        </p:txBody>
      </p:sp>
      <p:pic>
        <p:nvPicPr>
          <p:cNvPr id="1026" name="Picture 2" descr="http://upload.wikimedia.org/wikipedia/commons/thumb/c/c5/ZnojmoRotundaKateriny.jpg/300px-ZnojmoRotundaKateri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9205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urch St. Nicholas Znojm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045" y="4725144"/>
            <a:ext cx="3087522" cy="173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8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20688"/>
            <a:ext cx="2664296" cy="72008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KULTURA</a:t>
            </a:r>
            <a:endParaRPr lang="cs-CZ" sz="2400" b="1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53302" y="1988839"/>
            <a:ext cx="766908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Znojemské divadlo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/>
              <a:t>Hudební festival </a:t>
            </a:r>
            <a:r>
              <a:rPr lang="cs-CZ" sz="2400" dirty="0" smtClean="0"/>
              <a:t>Znojmo – každý ročník je zaměřen </a:t>
            </a:r>
            <a:br>
              <a:rPr lang="cs-CZ" sz="2400" dirty="0" smtClean="0"/>
            </a:br>
            <a:r>
              <a:rPr lang="cs-CZ" sz="2400" dirty="0" smtClean="0"/>
              <a:t>na jiného skladatele.</a:t>
            </a:r>
            <a:br>
              <a:rPr lang="cs-CZ" sz="2400" dirty="0" smtClean="0"/>
            </a:b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Každý rok se zde koná </a:t>
            </a:r>
            <a:r>
              <a:rPr lang="cs-CZ" sz="2400" dirty="0"/>
              <a:t>vinobraní, které </a:t>
            </a:r>
            <a:r>
              <a:rPr lang="cs-CZ" sz="2400"/>
              <a:t>je </a:t>
            </a:r>
            <a:r>
              <a:rPr lang="cs-CZ" sz="2400" smtClean="0"/>
              <a:t>spojeno </a:t>
            </a:r>
            <a:r>
              <a:rPr lang="cs-CZ" sz="2400" dirty="0" smtClean="0"/>
              <a:t>s</a:t>
            </a:r>
            <a:br>
              <a:rPr lang="cs-CZ" sz="2400" dirty="0" smtClean="0"/>
            </a:br>
            <a:r>
              <a:rPr lang="cs-CZ" sz="2400" dirty="0" smtClean="0"/>
              <a:t>kulturními událostmi </a:t>
            </a:r>
            <a:r>
              <a:rPr lang="cs-CZ" sz="2400" dirty="0"/>
              <a:t>po celém </a:t>
            </a:r>
            <a:r>
              <a:rPr lang="cs-CZ" sz="2400" dirty="0" smtClean="0"/>
              <a:t>městě.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3566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20688"/>
            <a:ext cx="2880320" cy="72008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PRŮMYSL</a:t>
            </a:r>
            <a:endParaRPr lang="cs-CZ" sz="2400" b="1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0244" y="3695681"/>
            <a:ext cx="860203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Vinařství – největší producenti vína  - Znovín, </a:t>
            </a:r>
            <a:r>
              <a:rPr lang="cs-CZ" sz="2400" dirty="0" err="1" smtClean="0"/>
              <a:t>Lahofer</a:t>
            </a:r>
            <a:r>
              <a:rPr lang="cs-CZ" sz="2400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err="1" smtClean="0"/>
              <a:t>Tamura</a:t>
            </a:r>
            <a:r>
              <a:rPr lang="cs-CZ" sz="2400" dirty="0" smtClean="0"/>
              <a:t> - vyrábí </a:t>
            </a:r>
            <a:r>
              <a:rPr lang="cs-CZ" sz="2400" dirty="0"/>
              <a:t>výkonové </a:t>
            </a:r>
            <a:r>
              <a:rPr lang="cs-CZ" sz="2400" dirty="0" smtClean="0"/>
              <a:t>transformátory a </a:t>
            </a:r>
            <a:r>
              <a:rPr lang="cs-CZ" sz="2400" dirty="0"/>
              <a:t>další </a:t>
            </a:r>
            <a:r>
              <a:rPr lang="cs-CZ" sz="2400" dirty="0" smtClean="0"/>
              <a:t>navíjené</a:t>
            </a:r>
            <a:br>
              <a:rPr lang="cs-CZ" sz="2400" dirty="0" smtClean="0"/>
            </a:br>
            <a:r>
              <a:rPr lang="cs-CZ" sz="2400" dirty="0" smtClean="0"/>
              <a:t>indukční </a:t>
            </a:r>
            <a:r>
              <a:rPr lang="cs-CZ" sz="2400" dirty="0"/>
              <a:t>prvky pro průmysl a distribuci elektrické </a:t>
            </a:r>
            <a:r>
              <a:rPr lang="cs-CZ" sz="2400" dirty="0" smtClean="0"/>
              <a:t>energie.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Pegas – zabývá se výrobou netkané textilie ( dětské pleny 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Keramika – výroba sanitární keramiky ( umyvadla,</a:t>
            </a:r>
            <a:br>
              <a:rPr lang="cs-CZ" sz="2400" dirty="0" smtClean="0"/>
            </a:br>
            <a:r>
              <a:rPr lang="cs-CZ" sz="2400" dirty="0" smtClean="0"/>
              <a:t>záchody)</a:t>
            </a:r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988840"/>
            <a:ext cx="69910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Po roce 1989 byly postupně zlikvidovány největší </a:t>
            </a:r>
            <a:br>
              <a:rPr lang="cs-CZ" sz="2400" dirty="0" smtClean="0"/>
            </a:br>
            <a:r>
              <a:rPr lang="cs-CZ" sz="2400" dirty="0" smtClean="0"/>
              <a:t>průmyslové podniky – konzervárny </a:t>
            </a:r>
            <a:r>
              <a:rPr lang="cs-CZ" sz="2400" dirty="0" err="1" smtClean="0"/>
              <a:t>Znojmia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cs-CZ" sz="2400" dirty="0" smtClean="0"/>
              <a:t>Gala – výroba bot, Znojemské </a:t>
            </a:r>
            <a:r>
              <a:rPr lang="cs-CZ" sz="2400" dirty="0" smtClean="0"/>
              <a:t>mlékárny. </a:t>
            </a:r>
            <a:endParaRPr lang="cs-CZ" sz="2400" dirty="0"/>
          </a:p>
        </p:txBody>
      </p:sp>
      <p:pic>
        <p:nvPicPr>
          <p:cNvPr id="3074" name="Picture 2" descr="C:\Users\08D4\AppData\Local\Microsoft\Windows\Temporary Internet Files\Content.IE5\LRGG8L0B\MP90022764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332656"/>
            <a:ext cx="2984773" cy="195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31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20688"/>
            <a:ext cx="2376264" cy="72008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SPORT</a:t>
            </a:r>
            <a:endParaRPr lang="cs-CZ" sz="2400" b="1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712727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Nejvýznamnějšími sportovními odvětvími jsou:</a:t>
            </a:r>
          </a:p>
          <a:p>
            <a:r>
              <a:rPr lang="cs-CZ" sz="2400" dirty="0" smtClean="0"/>
              <a:t>Fotbal – v současné době se hraje 2. liga</a:t>
            </a:r>
          </a:p>
          <a:p>
            <a:r>
              <a:rPr lang="cs-CZ" sz="2400" dirty="0" smtClean="0"/>
              <a:t>Hokej – hrají mezinárodní hokejovou ligu EBEL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Dále se zde provozuje mnoho jiných sportů:</a:t>
            </a:r>
            <a:br>
              <a:rPr lang="cs-CZ" sz="2400" dirty="0" smtClean="0"/>
            </a:br>
            <a:r>
              <a:rPr lang="cs-CZ" sz="2400" dirty="0" smtClean="0"/>
              <a:t>	volejbal, basketbal, tenis, plavání, cyklistika,</a:t>
            </a:r>
            <a:br>
              <a:rPr lang="cs-CZ" sz="2400" dirty="0" smtClean="0"/>
            </a:br>
            <a:r>
              <a:rPr lang="cs-CZ" sz="2400" dirty="0" smtClean="0"/>
              <a:t>	florbal, futsal, korfbal, aerobic, </a:t>
            </a:r>
            <a:r>
              <a:rPr lang="cs-CZ" sz="2400" dirty="0" err="1" smtClean="0"/>
              <a:t>taekwondo</a:t>
            </a:r>
            <a:endParaRPr lang="cs-CZ" sz="2400" dirty="0"/>
          </a:p>
        </p:txBody>
      </p:sp>
      <p:pic>
        <p:nvPicPr>
          <p:cNvPr id="2050" name="Picture 2" descr="C:\Users\08D4\AppData\Local\Microsoft\Windows\Temporary Internet Files\Content.IE5\T8USHPFU\MP9004231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856" y="3486980"/>
            <a:ext cx="1871700" cy="124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4\AppData\Local\Microsoft\Windows\Temporary Internet Files\Content.IE5\ZRGPI3UF\MP9004485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427" y="3111419"/>
            <a:ext cx="1523511" cy="1991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60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332656"/>
            <a:ext cx="7846912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Citace: použité ilustrace: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>
                <a:hlinkClick r:id="rId2"/>
              </a:rPr>
              <a:t>http://office.microsoft.com</a:t>
            </a:r>
            <a:endParaRPr lang="cs-CZ" dirty="0" smtClean="0"/>
          </a:p>
          <a:p>
            <a:r>
              <a:rPr lang="cs-CZ" dirty="0"/>
              <a:t>VAVŘÍK. </a:t>
            </a:r>
            <a:r>
              <a:rPr lang="cs-CZ" i="1" dirty="0"/>
              <a:t>wikipedie</a:t>
            </a:r>
            <a:r>
              <a:rPr lang="cs-CZ" dirty="0"/>
              <a:t> [online]. [cit. 9.12.2012].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cs.wikipedia.org/wiki/Soubor:ZnojmoRotundaKateriny.jpg</a:t>
            </a:r>
            <a:endParaRPr lang="cs-CZ" dirty="0" smtClean="0"/>
          </a:p>
          <a:p>
            <a:r>
              <a:rPr lang="it-IT" dirty="0"/>
              <a:t>CHE. </a:t>
            </a:r>
            <a:r>
              <a:rPr lang="it-IT" i="1" dirty="0"/>
              <a:t>wikipedie</a:t>
            </a:r>
            <a:r>
              <a:rPr lang="it-IT" dirty="0"/>
              <a:t> [online]. [cit. 9.12.2012]. Dostupný na WWW: </a:t>
            </a:r>
            <a:r>
              <a:rPr lang="it-IT" dirty="0">
                <a:hlinkClick r:id="rId4"/>
              </a:rPr>
              <a:t>http://www.google.cz/imgres?q=kostel+sv.+mikuláše+znojmo&amp;num=10&amp;hl=cs&amp;tbo=d&amp;biw=1366&amp;bih=643&amp;tbm=isch&amp;tbnid=TI8ksiVUW6wXxM:&amp;imgrefurl=http://</a:t>
            </a:r>
            <a:r>
              <a:rPr lang="it-IT" dirty="0" smtClean="0">
                <a:hlinkClick r:id="rId4"/>
              </a:rPr>
              <a:t>www.joutrip.com/cs/kostel-sv-mikulase-p77&amp;docid=Uw-xBSSu4MQnYM&amp;imgurl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35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1551</TotalTime>
  <Words>127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149</cp:revision>
  <dcterms:created xsi:type="dcterms:W3CDTF">2011-06-19T09:19:17Z</dcterms:created>
  <dcterms:modified xsi:type="dcterms:W3CDTF">2012-12-28T09:48:35Z</dcterms:modified>
</cp:coreProperties>
</file>