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73" r:id="rId11"/>
    <p:sldId id="272" r:id="rId12"/>
    <p:sldId id="268" r:id="rId13"/>
    <p:sldId id="267" r:id="rId14"/>
    <p:sldId id="274" r:id="rId15"/>
    <p:sldId id="275" r:id="rId16"/>
    <p:sldId id="276" r:id="rId17"/>
    <p:sldId id="277" r:id="rId18"/>
    <p:sldId id="278" r:id="rId19"/>
    <p:sldId id="279" r:id="rId20"/>
    <p:sldId id="260" r:id="rId21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1/10/2013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3" Type="http://schemas.openxmlformats.org/officeDocument/2006/relationships/slide" Target="slide4.xml"/><Relationship Id="rId7" Type="http://schemas.openxmlformats.org/officeDocument/2006/relationships/slide" Target="slide5.xml"/><Relationship Id="rId12" Type="http://schemas.openxmlformats.org/officeDocument/2006/relationships/slide" Target="slide10.xml"/><Relationship Id="rId17" Type="http://schemas.openxmlformats.org/officeDocument/2006/relationships/slide" Target="slide15.xml"/><Relationship Id="rId2" Type="http://schemas.openxmlformats.org/officeDocument/2006/relationships/audio" Target="../media/audio1.wav"/><Relationship Id="rId16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6.xml"/><Relationship Id="rId11" Type="http://schemas.openxmlformats.org/officeDocument/2006/relationships/slide" Target="slide6.xml"/><Relationship Id="rId5" Type="http://schemas.openxmlformats.org/officeDocument/2006/relationships/slide" Target="slide12.xml"/><Relationship Id="rId15" Type="http://schemas.openxmlformats.org/officeDocument/2006/relationships/slide" Target="slide7.xml"/><Relationship Id="rId10" Type="http://schemas.openxmlformats.org/officeDocument/2006/relationships/slide" Target="slide17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irewire6-pin.jpg" TargetMode="External"/><Relationship Id="rId2" Type="http://schemas.openxmlformats.org/officeDocument/2006/relationships/hyperlink" Target="http://cs.wikipedia.org/wiki/Soubor:Ps-2-port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://cs.wikipedia.org/wiki/Soubor:Ethernet_RJ45_connector_p1160054.jpg" TargetMode="External"/><Relationship Id="rId4" Type="http://schemas.openxmlformats.org/officeDocument/2006/relationships/hyperlink" Target="http://cs.wikipedia.org/wiki/Soubor:Hdmi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182661230"/>
              </p:ext>
            </p:extLst>
          </p:nvPr>
        </p:nvGraphicFramePr>
        <p:xfrm>
          <a:off x="357135" y="1397603"/>
          <a:ext cx="9392290" cy="456229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VY_32_INOVACE_IVT_1_KOT_20_HARDWARE_RISKUJ_OPAKOVANI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14.10.2012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Opakování </a:t>
                      </a:r>
                      <a:r>
                        <a:rPr kumimoji="0" lang="cs-CZ" sz="15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tématického</a:t>
                      </a: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celku Hardware inspirované vědomostní televizní soutěží Riskuj.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zábavnému opakování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tématického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celku hardware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288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65100" y="501650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Nezbytné součásti počítače</a:t>
            </a:r>
            <a:endParaRPr lang="cs-CZ" sz="2500" dirty="0"/>
          </a:p>
        </p:txBody>
      </p:sp>
      <p:sp>
        <p:nvSpPr>
          <p:cNvPr id="5" name="Zaoblený obdélník 4"/>
          <p:cNvSpPr/>
          <p:nvPr/>
        </p:nvSpPr>
        <p:spPr>
          <a:xfrm>
            <a:off x="2625700" y="501650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Periferie</a:t>
            </a:r>
            <a:endParaRPr lang="cs-CZ" sz="2500" dirty="0"/>
          </a:p>
        </p:txBody>
      </p:sp>
      <p:sp>
        <p:nvSpPr>
          <p:cNvPr id="6" name="Zaoblený obdélník 5"/>
          <p:cNvSpPr/>
          <p:nvPr/>
        </p:nvSpPr>
        <p:spPr>
          <a:xfrm>
            <a:off x="5064100" y="501650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Média a záznam dat</a:t>
            </a:r>
            <a:endParaRPr lang="cs-CZ" sz="2500" dirty="0"/>
          </a:p>
        </p:txBody>
      </p:sp>
      <p:sp>
        <p:nvSpPr>
          <p:cNvPr id="7" name="Zaoblený obdélník 6"/>
          <p:cNvSpPr/>
          <p:nvPr/>
        </p:nvSpPr>
        <p:spPr>
          <a:xfrm>
            <a:off x="7502500" y="501650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Ostatní</a:t>
            </a:r>
            <a:endParaRPr lang="cs-CZ" sz="2500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165100" y="1873250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1000</a:t>
            </a:r>
            <a:endParaRPr lang="cs-CZ" sz="35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2625700" y="1873250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1000</a:t>
            </a:r>
            <a:endParaRPr lang="cs-CZ" sz="3500" dirty="0"/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5064100" y="1873250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1000</a:t>
            </a:r>
            <a:endParaRPr lang="cs-CZ" sz="3500" dirty="0"/>
          </a:p>
        </p:txBody>
      </p:sp>
      <p:sp>
        <p:nvSpPr>
          <p:cNvPr id="11" name="Zaoblený obdélník 10">
            <a:hlinkClick r:id="rId6" action="ppaction://hlinksldjump"/>
          </p:cNvPr>
          <p:cNvSpPr/>
          <p:nvPr/>
        </p:nvSpPr>
        <p:spPr>
          <a:xfrm>
            <a:off x="7502500" y="1873250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1000</a:t>
            </a:r>
            <a:endParaRPr lang="cs-CZ" sz="3500" dirty="0"/>
          </a:p>
        </p:txBody>
      </p:sp>
      <p:sp>
        <p:nvSpPr>
          <p:cNvPr id="12" name="Zaoblený obdélník 11">
            <a:hlinkClick r:id="rId7" action="ppaction://hlinksldjump"/>
          </p:cNvPr>
          <p:cNvSpPr/>
          <p:nvPr/>
        </p:nvSpPr>
        <p:spPr>
          <a:xfrm>
            <a:off x="165100" y="3249386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2000</a:t>
            </a:r>
            <a:endParaRPr lang="cs-CZ" sz="3500" dirty="0"/>
          </a:p>
        </p:txBody>
      </p:sp>
      <p:sp>
        <p:nvSpPr>
          <p:cNvPr id="13" name="Zaoblený obdélník 12">
            <a:hlinkClick r:id="rId8" action="ppaction://hlinksldjump"/>
          </p:cNvPr>
          <p:cNvSpPr/>
          <p:nvPr/>
        </p:nvSpPr>
        <p:spPr>
          <a:xfrm>
            <a:off x="2625700" y="3249386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2000</a:t>
            </a:r>
            <a:endParaRPr lang="cs-CZ" sz="3500" dirty="0"/>
          </a:p>
        </p:txBody>
      </p:sp>
      <p:sp>
        <p:nvSpPr>
          <p:cNvPr id="14" name="Zaoblený obdélník 13">
            <a:hlinkClick r:id="rId9" action="ppaction://hlinksldjump"/>
          </p:cNvPr>
          <p:cNvSpPr/>
          <p:nvPr/>
        </p:nvSpPr>
        <p:spPr>
          <a:xfrm>
            <a:off x="5064100" y="3249386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2000</a:t>
            </a:r>
            <a:endParaRPr lang="cs-CZ" sz="3500" dirty="0"/>
          </a:p>
        </p:txBody>
      </p:sp>
      <p:sp>
        <p:nvSpPr>
          <p:cNvPr id="15" name="Zaoblený obdélník 14">
            <a:hlinkClick r:id="rId10" action="ppaction://hlinksldjump"/>
          </p:cNvPr>
          <p:cNvSpPr/>
          <p:nvPr/>
        </p:nvSpPr>
        <p:spPr>
          <a:xfrm>
            <a:off x="7502500" y="3249386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2000</a:t>
            </a:r>
            <a:endParaRPr lang="cs-CZ" sz="3500" dirty="0"/>
          </a:p>
        </p:txBody>
      </p:sp>
      <p:sp>
        <p:nvSpPr>
          <p:cNvPr id="16" name="Zaoblený obdélník 15">
            <a:hlinkClick r:id="rId11" action="ppaction://hlinksldjump"/>
          </p:cNvPr>
          <p:cNvSpPr/>
          <p:nvPr/>
        </p:nvSpPr>
        <p:spPr>
          <a:xfrm>
            <a:off x="165100" y="4620986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3000</a:t>
            </a:r>
            <a:endParaRPr lang="cs-CZ" sz="3500" dirty="0"/>
          </a:p>
        </p:txBody>
      </p:sp>
      <p:sp>
        <p:nvSpPr>
          <p:cNvPr id="17" name="Zaoblený obdélník 16">
            <a:hlinkClick r:id="rId12" action="ppaction://hlinksldjump"/>
          </p:cNvPr>
          <p:cNvSpPr/>
          <p:nvPr/>
        </p:nvSpPr>
        <p:spPr>
          <a:xfrm>
            <a:off x="2625700" y="4620986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3000</a:t>
            </a:r>
            <a:endParaRPr lang="cs-CZ" sz="3500" dirty="0"/>
          </a:p>
        </p:txBody>
      </p:sp>
      <p:sp>
        <p:nvSpPr>
          <p:cNvPr id="18" name="Zaoblený obdélník 17">
            <a:hlinkClick r:id="rId13" action="ppaction://hlinksldjump"/>
          </p:cNvPr>
          <p:cNvSpPr/>
          <p:nvPr/>
        </p:nvSpPr>
        <p:spPr>
          <a:xfrm>
            <a:off x="5064100" y="4620986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3000</a:t>
            </a:r>
            <a:endParaRPr lang="cs-CZ" sz="3500" dirty="0"/>
          </a:p>
        </p:txBody>
      </p:sp>
      <p:sp>
        <p:nvSpPr>
          <p:cNvPr id="19" name="Zaoblený obdélník 18">
            <a:hlinkClick r:id="rId14" action="ppaction://hlinksldjump"/>
          </p:cNvPr>
          <p:cNvSpPr/>
          <p:nvPr/>
        </p:nvSpPr>
        <p:spPr>
          <a:xfrm>
            <a:off x="7502500" y="4620986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3000</a:t>
            </a:r>
            <a:endParaRPr lang="cs-CZ" sz="3500" dirty="0"/>
          </a:p>
        </p:txBody>
      </p:sp>
      <p:sp>
        <p:nvSpPr>
          <p:cNvPr id="20" name="Zaoblený obdélník 19">
            <a:hlinkClick r:id="rId15" action="ppaction://hlinksldjump"/>
          </p:cNvPr>
          <p:cNvSpPr/>
          <p:nvPr/>
        </p:nvSpPr>
        <p:spPr>
          <a:xfrm>
            <a:off x="165100" y="5988050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4000</a:t>
            </a:r>
            <a:endParaRPr lang="cs-CZ" sz="3500" dirty="0"/>
          </a:p>
        </p:txBody>
      </p:sp>
      <p:sp>
        <p:nvSpPr>
          <p:cNvPr id="21" name="Zaoblený obdélník 20">
            <a:hlinkClick r:id="rId16" action="ppaction://hlinksldjump"/>
          </p:cNvPr>
          <p:cNvSpPr/>
          <p:nvPr/>
        </p:nvSpPr>
        <p:spPr>
          <a:xfrm>
            <a:off x="2625700" y="5988050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4000</a:t>
            </a:r>
            <a:endParaRPr lang="cs-CZ" sz="3500" dirty="0"/>
          </a:p>
        </p:txBody>
      </p:sp>
      <p:sp>
        <p:nvSpPr>
          <p:cNvPr id="22" name="Zaoblený obdélník 21">
            <a:hlinkClick r:id="rId17" action="ppaction://hlinksldjump"/>
          </p:cNvPr>
          <p:cNvSpPr/>
          <p:nvPr/>
        </p:nvSpPr>
        <p:spPr>
          <a:xfrm>
            <a:off x="5064100" y="5988050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4000</a:t>
            </a:r>
            <a:endParaRPr lang="cs-CZ" sz="3500" dirty="0"/>
          </a:p>
        </p:txBody>
      </p:sp>
      <p:sp>
        <p:nvSpPr>
          <p:cNvPr id="23" name="Zaoblený obdélník 22">
            <a:hlinkClick r:id="rId18" action="ppaction://hlinksldjump"/>
          </p:cNvPr>
          <p:cNvSpPr/>
          <p:nvPr/>
        </p:nvSpPr>
        <p:spPr>
          <a:xfrm>
            <a:off x="7502500" y="5988050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4000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xmlns="" val="422758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600" dirty="0"/>
              <a:t>Nezbytné součásti </a:t>
            </a:r>
            <a:r>
              <a:rPr lang="cs-CZ" sz="3600" dirty="0" smtClean="0"/>
              <a:t>počítače</a:t>
            </a:r>
            <a:br>
              <a:rPr lang="cs-CZ" sz="3600" dirty="0" smtClean="0"/>
            </a:br>
            <a:r>
              <a:rPr lang="cs-CZ" sz="3600" dirty="0" smtClean="0"/>
              <a:t>1000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/>
              <a:t>B</a:t>
            </a:r>
            <a:r>
              <a:rPr lang="cs-CZ" sz="4000" dirty="0" smtClean="0"/>
              <a:t>ez kterého hardwaru počítač nelze spustit?</a:t>
            </a:r>
            <a:endParaRPr lang="cs-CZ" sz="4000" dirty="0"/>
          </a:p>
        </p:txBody>
      </p:sp>
      <p:sp>
        <p:nvSpPr>
          <p:cNvPr id="6" name="Zahnutá šipka doleva 5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592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200" dirty="0"/>
              <a:t>Nezbytné součásti počítače</a:t>
            </a:r>
            <a:br>
              <a:rPr lang="cs-CZ" sz="3200" dirty="0"/>
            </a:br>
            <a:r>
              <a:rPr lang="cs-CZ" sz="3200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000" dirty="0" smtClean="0"/>
              <a:t>Vysvětlete pojem taktovací frekvence.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51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200" dirty="0"/>
              <a:t>Nezbytné součásti počítače</a:t>
            </a:r>
            <a:br>
              <a:rPr lang="cs-CZ" sz="3200" dirty="0"/>
            </a:br>
            <a:r>
              <a:rPr lang="cs-CZ" sz="3200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lvl="1" indent="0" algn="ctr">
              <a:spcBef>
                <a:spcPts val="661"/>
              </a:spcBef>
              <a:buSzPct val="70000"/>
              <a:buNone/>
            </a:pPr>
            <a:r>
              <a:rPr lang="cs-CZ" sz="4000" dirty="0" smtClean="0"/>
              <a:t>Jaká napětí dodává napájecí zdroj </a:t>
            </a:r>
            <a:r>
              <a:rPr lang="cs-CZ" sz="4000" dirty="0" smtClean="0"/>
              <a:t>            do </a:t>
            </a:r>
            <a:r>
              <a:rPr lang="cs-CZ" sz="4000" dirty="0" smtClean="0"/>
              <a:t>počítače?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897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200" dirty="0"/>
              <a:t>Nezbytné součásti počítače</a:t>
            </a:r>
            <a:br>
              <a:rPr lang="cs-CZ" sz="3200" dirty="0"/>
            </a:br>
            <a:r>
              <a:rPr lang="cs-CZ" sz="3200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092450"/>
            <a:ext cx="8235103" cy="2057400"/>
          </a:xfrm>
        </p:spPr>
        <p:txBody>
          <a:bodyPr>
            <a:normAutofit fontScale="77500" lnSpcReduction="20000"/>
          </a:bodyPr>
          <a:lstStyle/>
          <a:p>
            <a:pPr marL="0" lvl="1" indent="0" algn="ctr">
              <a:spcBef>
                <a:spcPts val="661"/>
              </a:spcBef>
              <a:buSzPct val="70000"/>
              <a:buNone/>
            </a:pPr>
            <a:r>
              <a:rPr lang="cs-CZ" sz="4800" dirty="0"/>
              <a:t>Která součást základní desky zajišťuje komunikaci mezi procesorem (CPU), operační pamětí (RAM) a grafickou kartou?</a:t>
            </a:r>
          </a:p>
          <a:p>
            <a:pPr marL="0" indent="0" algn="ctr">
              <a:buNone/>
            </a:pP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76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dirty="0" smtClean="0"/>
              <a:t>Periferie </a:t>
            </a:r>
            <a:br>
              <a:rPr lang="cs-CZ" dirty="0" smtClean="0"/>
            </a:b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Vyjmenujte (co do technologie) </a:t>
            </a:r>
            <a:r>
              <a:rPr lang="cs-CZ" sz="4000" dirty="0" smtClean="0"/>
              <a:t>                    4 </a:t>
            </a:r>
            <a:r>
              <a:rPr lang="cs-CZ" sz="4000" dirty="0" smtClean="0"/>
              <a:t>různé typy monitorů.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606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dirty="0" smtClean="0"/>
              <a:t>Periferie </a:t>
            </a:r>
            <a:br>
              <a:rPr lang="cs-CZ" dirty="0" smtClean="0"/>
            </a:b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Jak jsou tři nejběžnější typy tiskáren </a:t>
            </a:r>
            <a:r>
              <a:rPr lang="cs-CZ" sz="4000" dirty="0" smtClean="0"/>
              <a:t>     a </a:t>
            </a:r>
            <a:r>
              <a:rPr lang="cs-CZ" sz="4000" dirty="0" smtClean="0"/>
              <a:t>jaké náplně používají?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138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dirty="0" smtClean="0"/>
              <a:t>Periferie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Má-li skener barevnou hloubku </a:t>
            </a:r>
            <a:r>
              <a:rPr lang="cs-CZ" sz="4000" dirty="0" smtClean="0"/>
              <a:t>                   24 </a:t>
            </a:r>
            <a:r>
              <a:rPr lang="cs-CZ" sz="4000" dirty="0" smtClean="0"/>
              <a:t>bitů, kolik odstínů dokáže rozeznat?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523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dirty="0" smtClean="0"/>
              <a:t>Periferie 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První naskenovaný obrázek byl pořízen v roce 1957. Kým?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473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600" dirty="0"/>
              <a:t>Média a záznam dat</a:t>
            </a:r>
            <a:br>
              <a:rPr lang="cs-CZ" sz="3600" dirty="0"/>
            </a:b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092450"/>
            <a:ext cx="8235103" cy="18288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Jakou kapacitu má CD?</a:t>
            </a:r>
          </a:p>
          <a:p>
            <a:pPr marL="0" indent="0" algn="ctr">
              <a:buNone/>
            </a:pPr>
            <a:r>
              <a:rPr lang="cs-CZ" sz="4000" dirty="0" smtClean="0"/>
              <a:t>Kolik minut audio záznamu lze na něj nahrát?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66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600" dirty="0"/>
              <a:t>Média a záznam dat</a:t>
            </a:r>
            <a:br>
              <a:rPr lang="cs-CZ" sz="3600" dirty="0"/>
            </a:b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2101850"/>
            <a:ext cx="8235103" cy="411480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000" dirty="0" smtClean="0"/>
              <a:t>Seřaďte podle kapacity tato média?</a:t>
            </a:r>
          </a:p>
          <a:p>
            <a:r>
              <a:rPr lang="cs-CZ" sz="4000" dirty="0"/>
              <a:t>Blue-</a:t>
            </a:r>
            <a:r>
              <a:rPr lang="cs-CZ" sz="4000" dirty="0" err="1"/>
              <a:t>Ray</a:t>
            </a:r>
            <a:endParaRPr lang="cs-CZ" sz="4000" dirty="0"/>
          </a:p>
          <a:p>
            <a:r>
              <a:rPr lang="cs-CZ" sz="4000" dirty="0" smtClean="0"/>
              <a:t>USB </a:t>
            </a:r>
            <a:r>
              <a:rPr lang="cs-CZ" sz="4000" dirty="0" err="1" smtClean="0"/>
              <a:t>Flash</a:t>
            </a:r>
            <a:r>
              <a:rPr lang="cs-CZ" sz="4000" dirty="0" smtClean="0"/>
              <a:t> disk 2GB</a:t>
            </a:r>
          </a:p>
          <a:p>
            <a:r>
              <a:rPr lang="cs-CZ" sz="4000" dirty="0"/>
              <a:t>HDD</a:t>
            </a:r>
          </a:p>
          <a:p>
            <a:r>
              <a:rPr lang="cs-CZ" sz="4000" dirty="0" smtClean="0"/>
              <a:t>Disketa</a:t>
            </a:r>
          </a:p>
          <a:p>
            <a:r>
              <a:rPr lang="cs-CZ" sz="4000" dirty="0" smtClean="0"/>
              <a:t>CD</a:t>
            </a:r>
          </a:p>
          <a:p>
            <a:r>
              <a:rPr lang="cs-CZ" sz="4000" dirty="0" smtClean="0"/>
              <a:t>DVD</a:t>
            </a:r>
          </a:p>
          <a:p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272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600" dirty="0"/>
              <a:t>Média a záznam dat</a:t>
            </a:r>
            <a:br>
              <a:rPr lang="cs-CZ" sz="3600" dirty="0"/>
            </a:b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016250"/>
            <a:ext cx="8235103" cy="167640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000" dirty="0" smtClean="0"/>
              <a:t>Vyjmenujte tři typy disket?</a:t>
            </a:r>
          </a:p>
          <a:p>
            <a:pPr marL="0" indent="0" algn="ctr">
              <a:buNone/>
            </a:pPr>
            <a:r>
              <a:rPr lang="cs-CZ" sz="4000" dirty="0" smtClean="0"/>
              <a:t>Alespoň u dvou typů udejte jejich kapacitu.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46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600" dirty="0"/>
              <a:t>Média a záznam dat</a:t>
            </a:r>
            <a:br>
              <a:rPr lang="cs-CZ" sz="3600" dirty="0"/>
            </a:b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000" dirty="0" smtClean="0"/>
              <a:t>Co to je cluster?</a:t>
            </a:r>
          </a:p>
          <a:p>
            <a:pPr marL="0" indent="0" algn="ctr">
              <a:buNone/>
            </a:pPr>
            <a:r>
              <a:rPr lang="cs-CZ" sz="4000" dirty="0" smtClean="0"/>
              <a:t>(někdy nazýván alokační jednotka)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96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dirty="0" smtClean="0"/>
              <a:t>Ostatní</a:t>
            </a:r>
            <a:br>
              <a:rPr lang="cs-CZ" dirty="0" smtClean="0"/>
            </a:b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Vyjmenujte tři komponenty, které jsou v PC největšími zdroji tepla?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460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dirty="0" smtClean="0"/>
              <a:t>Ostatní</a:t>
            </a:r>
            <a:br>
              <a:rPr lang="cs-CZ" dirty="0" smtClean="0"/>
            </a:b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Vyjmenujte alespoň 4 alternativní zařízení k počítačové myši?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043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dirty="0" smtClean="0"/>
              <a:t>Ostatní</a:t>
            </a:r>
            <a:br>
              <a:rPr lang="cs-CZ" dirty="0" smtClean="0"/>
            </a:b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17208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Která rozhraní a porty jsou </a:t>
            </a:r>
            <a:r>
              <a:rPr lang="cs-CZ" sz="4000" dirty="0" smtClean="0"/>
              <a:t>                         na </a:t>
            </a:r>
            <a:r>
              <a:rPr lang="cs-CZ" sz="4000" dirty="0" smtClean="0"/>
              <a:t>obrázcích?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487" y="2844800"/>
            <a:ext cx="2028825" cy="1869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487" y="5359400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9100" y="3210683"/>
            <a:ext cx="2819400" cy="1137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2400" y="5187950"/>
            <a:ext cx="3352800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41084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dirty="0" smtClean="0"/>
              <a:t>Ostatní</a:t>
            </a:r>
            <a:br>
              <a:rPr lang="cs-CZ" dirty="0" smtClean="0"/>
            </a:b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/>
              <a:t>Co znamená, že grafická karta má funkci VIVO?</a:t>
            </a:r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934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NORM. </a:t>
            </a:r>
            <a:r>
              <a:rPr lang="cs-CZ" i="1" dirty="0"/>
              <a:t>Konektor PS/2</a:t>
            </a:r>
            <a:r>
              <a:rPr lang="cs-CZ" dirty="0"/>
              <a:t> [online]. [cit. 14.10.2012]. Dostupný pod licencí volné dílo na WWW: </a:t>
            </a:r>
            <a:r>
              <a:rPr lang="cs-CZ" dirty="0">
                <a:hlinkClick r:id="rId2"/>
              </a:rPr>
              <a:t>http://cs.wikipedia.org/wiki/Soubor:Ps-2-ports.jpg</a:t>
            </a:r>
            <a:endParaRPr lang="cs-CZ" dirty="0"/>
          </a:p>
          <a:p>
            <a:r>
              <a:rPr lang="cs-CZ" dirty="0" smtClean="0"/>
              <a:t>CTACHME</a:t>
            </a:r>
            <a:r>
              <a:rPr lang="cs-CZ" dirty="0"/>
              <a:t>. </a:t>
            </a:r>
            <a:r>
              <a:rPr lang="cs-CZ" i="1" dirty="0" err="1"/>
              <a:t>FireWire</a:t>
            </a:r>
            <a:r>
              <a:rPr lang="cs-CZ" dirty="0"/>
              <a:t> [online]. [cit. 14.10.2012]. Dostupný pod licencí volné dílo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cs.wikipedia.org/wiki/Soubor:Firewire6-pin.jpg</a:t>
            </a:r>
            <a:endParaRPr lang="cs-CZ" dirty="0" smtClean="0"/>
          </a:p>
          <a:p>
            <a:r>
              <a:rPr lang="cs-CZ" dirty="0"/>
              <a:t>POL 1978. </a:t>
            </a:r>
            <a:r>
              <a:rPr lang="cs-CZ" i="1" dirty="0" err="1"/>
              <a:t>High-Definition</a:t>
            </a:r>
            <a:r>
              <a:rPr lang="cs-CZ" i="1" dirty="0"/>
              <a:t> </a:t>
            </a:r>
            <a:r>
              <a:rPr lang="cs-CZ" i="1" dirty="0" err="1"/>
              <a:t>Multimedia</a:t>
            </a:r>
            <a:r>
              <a:rPr lang="cs-CZ" i="1" dirty="0"/>
              <a:t> Interface</a:t>
            </a:r>
            <a:r>
              <a:rPr lang="cs-CZ" dirty="0"/>
              <a:t> [online]. [cit. 14.10.2012].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http://cs.wikipedia.org/wiki/Soubor:Hdmi.png</a:t>
            </a:r>
            <a:endParaRPr lang="cs-CZ" dirty="0"/>
          </a:p>
          <a:p>
            <a:r>
              <a:rPr lang="cs-CZ" sz="2800" dirty="0"/>
              <a:t>MONNIAUX, David. </a:t>
            </a:r>
            <a:r>
              <a:rPr lang="cs-CZ" sz="2800" i="1" dirty="0"/>
              <a:t>RJ-45</a:t>
            </a:r>
            <a:r>
              <a:rPr lang="cs-CZ" sz="2800" dirty="0"/>
              <a:t> [online]. [cit. </a:t>
            </a:r>
            <a:r>
              <a:rPr lang="cs-CZ" sz="2800" dirty="0" smtClean="0"/>
              <a:t>14.10.2012</a:t>
            </a:r>
            <a:r>
              <a:rPr lang="cs-CZ" sz="2800" dirty="0"/>
              <a:t>]. Dostupný pod licencí </a:t>
            </a:r>
            <a:r>
              <a:rPr lang="cs-CZ" sz="2800" dirty="0" err="1"/>
              <a:t>Creative</a:t>
            </a:r>
            <a:r>
              <a:rPr lang="cs-CZ" sz="2800" dirty="0"/>
              <a:t> </a:t>
            </a:r>
            <a:r>
              <a:rPr lang="cs-CZ" sz="2800" dirty="0" err="1"/>
              <a:t>Commons</a:t>
            </a:r>
            <a:r>
              <a:rPr lang="cs-CZ" sz="2800" dirty="0"/>
              <a:t> na WWW: </a:t>
            </a:r>
            <a:r>
              <a:rPr lang="cs-CZ" sz="2800" dirty="0">
                <a:hlinkClick r:id="rId5"/>
              </a:rPr>
              <a:t>http://cs.wikipedia.org/wiki/Soubor:Ethernet_RJ45_connector_p1160054.jpg</a:t>
            </a:r>
            <a:endParaRPr lang="cs-CZ" sz="28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2138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119</TotalTime>
  <Words>409</Words>
  <Application>Microsoft Office PowerPoint</Application>
  <PresentationFormat>Vlastní</PresentationFormat>
  <Paragraphs>89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Snímek 1</vt:lpstr>
      <vt:lpstr>Riskuj</vt:lpstr>
      <vt:lpstr>Snímek 3</vt:lpstr>
      <vt:lpstr>Nezbytné součásti počítače 1000</vt:lpstr>
      <vt:lpstr>Nezbytné součásti počítače 2000</vt:lpstr>
      <vt:lpstr>Nezbytné součásti počítače 3000</vt:lpstr>
      <vt:lpstr>Nezbytné součásti počítače 4000</vt:lpstr>
      <vt:lpstr>Periferie  1000</vt:lpstr>
      <vt:lpstr>Periferie  2000</vt:lpstr>
      <vt:lpstr>Periferie 3000</vt:lpstr>
      <vt:lpstr>Periferie 4000</vt:lpstr>
      <vt:lpstr>Média a záznam dat 1000</vt:lpstr>
      <vt:lpstr>Média a záznam dat 2000</vt:lpstr>
      <vt:lpstr>Média a záznam dat 3000</vt:lpstr>
      <vt:lpstr>Média a záznam dat 4000</vt:lpstr>
      <vt:lpstr>Ostatní 1000</vt:lpstr>
      <vt:lpstr>Ostatní 2000</vt:lpstr>
      <vt:lpstr>Ostatní 3000</vt:lpstr>
      <vt:lpstr>Ostatní 4000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Dum</cp:lastModifiedBy>
  <cp:revision>47</cp:revision>
  <dcterms:created xsi:type="dcterms:W3CDTF">2006-08-16T00:00:00Z</dcterms:created>
  <dcterms:modified xsi:type="dcterms:W3CDTF">2013-01-10T19:04:23Z</dcterms:modified>
</cp:coreProperties>
</file>