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C3FFC-34EE-4482-802C-95C064232C1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29A6F-2B4F-4AFE-97CD-3063994820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950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4843E-B2C2-4927-96EF-911D2485D42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0CF72-585C-4782-A8C3-ED8942F7D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625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BE662-D541-4A4E-87CD-B9B5BF3B388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DBFCC-410F-4569-9539-8678485AC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937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B1052-E390-4101-9A1E-381AA28F342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4DA1E-FDBB-4CB0-BE9A-1AF8E6F7C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402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2E9F1-226A-465B-AE9C-9B22558F356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42174-12DA-4423-BAA1-B32C0BFCD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384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B024D-612F-47E5-9C0C-A30F4E04C54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972C3-73C5-4E1E-A427-26CCE9E23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091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A4E21-CB0A-4827-AEB9-86106B9B84D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70B40-C0DF-4B3C-AE9A-0A4FC2B3E9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76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FFBDE-C51B-4259-8557-A33C61DB7AE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0A91C-67C8-46DE-B6B8-38C2C2F5B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175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6AF74-8497-4335-BAC5-DCE40B8B942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3FAE4-0295-4181-9D08-1FA89E082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00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82115-2122-44F0-9D75-6D36EB24809E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3A42E-A09B-4869-BB46-B69BA206E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674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B1233-096A-4C58-B8D6-C3E35C22CE9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D7659-6E9C-4A1E-B43C-42B2AA8A6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829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84C57A-A01B-47C2-902D-0A30BAC2E71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B7F128-0CF5-4F37-86BF-9BCFF69D0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knin2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cs.wikipedia.org/wiki/Soubor:PotamogetonCrispus.jpg" TargetMode="External"/><Relationship Id="rId2" Type="http://schemas.openxmlformats.org/officeDocument/2006/relationships/hyperlink" Target="http://cs.wikipedia.org/wiki/Soubor:Blatouch_bahen%C3%AD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Iris_pseudacorus_01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5" Type="http://schemas.openxmlformats.org/officeDocument/2006/relationships/image" Target="../media/image8.jpeg"/><Relationship Id="rId10" Type="http://schemas.openxmlformats.org/officeDocument/2006/relationships/hyperlink" Target="http://cs.wikipedia.org/wiki/Soubor:Nuphar_lutea_(Detail)_24072005-1.jpg" TargetMode="External"/><Relationship Id="rId4" Type="http://schemas.openxmlformats.org/officeDocument/2006/relationships/hyperlink" Target="http://cs.wikipedia.org/wiki/Soubor:Typha_latifolia_02_bgiu.jpg" TargetMode="External"/><Relationship Id="rId9" Type="http://schemas.openxmlformats.org/officeDocument/2006/relationships/image" Target="../media/image5.jpeg"/><Relationship Id="rId14" Type="http://schemas.openxmlformats.org/officeDocument/2006/relationships/hyperlink" Target="http://cs.wikipedia.org/wiki/Soubor:Eendekroos_dicht_bijee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560" y="2564904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VY_52_INOVACE_59_Rostliny rybníků- kontrolní otázky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277" y="530120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66486" y="1484784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191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Doplň odpověď</a:t>
            </a:r>
            <a:r>
              <a:rPr lang="cs-CZ" dirty="0" smtClean="0"/>
              <a:t>:</a:t>
            </a:r>
          </a:p>
        </p:txBody>
      </p:sp>
      <p:sp>
        <p:nvSpPr>
          <p:cNvPr id="3075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855" y="923925"/>
            <a:ext cx="4284663" cy="5854844"/>
          </a:xfrm>
        </p:spPr>
        <p:txBody>
          <a:bodyPr/>
          <a:lstStyle/>
          <a:p>
            <a:pPr marL="342900" indent="-342900" eaLnBrk="1" hangingPunct="1">
              <a:buFont typeface="Calibri" pitchFamily="34" charset="0"/>
              <a:buAutoNum type="arabicPeriod"/>
            </a:pPr>
            <a:r>
              <a:rPr lang="cs-CZ" sz="2400" dirty="0" smtClean="0"/>
              <a:t>Žlutě kvetoucí bahenní rostlina</a:t>
            </a:r>
          </a:p>
          <a:p>
            <a:pPr marL="342900" indent="-342900" eaLnBrk="1" hangingPunct="1"/>
            <a:r>
              <a:rPr lang="cs-CZ" sz="2400" dirty="0" smtClean="0"/>
              <a:t>     z čeledi pryskyřníkovitých je…………</a:t>
            </a:r>
          </a:p>
          <a:p>
            <a:pPr marL="342900" indent="-342900" eaLnBrk="1" hangingPunct="1">
              <a:buFont typeface="Arial" charset="0"/>
              <a:buAutoNum type="arabicPeriod" startAt="2"/>
            </a:pPr>
            <a:r>
              <a:rPr lang="cs-CZ" sz="2400" dirty="0" smtClean="0"/>
              <a:t>orobinec má květ …………………</a:t>
            </a:r>
          </a:p>
          <a:p>
            <a:pPr marL="342900" indent="-342900" eaLnBrk="1" hangingPunct="1">
              <a:buFont typeface="Arial" charset="0"/>
              <a:buAutoNum type="arabicPeriod" startAt="2"/>
            </a:pPr>
            <a:r>
              <a:rPr lang="cs-CZ" sz="2400" dirty="0" smtClean="0"/>
              <a:t>Kosatec patří do</a:t>
            </a:r>
            <a:r>
              <a:rPr lang="cs-CZ" sz="2400" dirty="0" smtClean="0"/>
              <a:t>……-</a:t>
            </a:r>
            <a:r>
              <a:rPr lang="cs-CZ" sz="2400" dirty="0" err="1" smtClean="0"/>
              <a:t>děložných</a:t>
            </a:r>
            <a:endParaRPr lang="cs-CZ" sz="2400" dirty="0" smtClean="0"/>
          </a:p>
          <a:p>
            <a:pPr marL="342900" indent="-342900" eaLnBrk="1" hangingPunct="1">
              <a:buFont typeface="Arial" charset="0"/>
              <a:buAutoNum type="arabicPeriod" startAt="2"/>
            </a:pPr>
            <a:r>
              <a:rPr lang="cs-CZ" sz="2400" dirty="0" smtClean="0"/>
              <a:t>V </a:t>
            </a:r>
            <a:r>
              <a:rPr lang="cs-CZ" sz="2400" b="1" dirty="0" smtClean="0"/>
              <a:t>hluboké vodě </a:t>
            </a:r>
            <a:r>
              <a:rPr lang="cs-CZ" sz="2400" dirty="0" smtClean="0"/>
              <a:t>s bílým květem koření</a:t>
            </a:r>
            <a:r>
              <a:rPr lang="cs-CZ" sz="2400" dirty="0" smtClean="0">
                <a:latin typeface="Arial" charset="0"/>
              </a:rPr>
              <a:t>cí ve dnu je</a:t>
            </a:r>
            <a:r>
              <a:rPr lang="cs-CZ" sz="2400" dirty="0" smtClean="0"/>
              <a:t>……………..</a:t>
            </a:r>
          </a:p>
          <a:p>
            <a:pPr marL="342900" indent="-342900" eaLnBrk="1" hangingPunct="1"/>
            <a:r>
              <a:rPr lang="cs-CZ" sz="2400" dirty="0" smtClean="0"/>
              <a:t>	</a:t>
            </a:r>
            <a:r>
              <a:rPr lang="cs-CZ" sz="2400" dirty="0" smtClean="0"/>
              <a:t>- se </a:t>
            </a:r>
            <a:r>
              <a:rPr lang="cs-CZ" sz="2400" dirty="0" smtClean="0"/>
              <a:t>žlutým květem……………….</a:t>
            </a:r>
          </a:p>
          <a:p>
            <a:pPr marL="342900" indent="-342900" eaLnBrk="1" hangingPunct="1"/>
            <a:r>
              <a:rPr lang="cs-CZ" sz="2400" dirty="0" smtClean="0"/>
              <a:t>	</a:t>
            </a:r>
            <a:r>
              <a:rPr lang="cs-CZ" sz="2400" dirty="0" smtClean="0"/>
              <a:t>- nekvete </a:t>
            </a:r>
            <a:r>
              <a:rPr lang="cs-CZ" sz="2400" dirty="0" smtClean="0"/>
              <a:t>………………………</a:t>
            </a:r>
          </a:p>
          <a:p>
            <a:pPr marL="342900" indent="-342900" eaLnBrk="1" hangingPunct="1"/>
            <a:r>
              <a:rPr lang="cs-CZ" sz="2400" dirty="0" smtClean="0"/>
              <a:t>	</a:t>
            </a:r>
            <a:r>
              <a:rPr lang="cs-CZ" sz="2400" dirty="0" smtClean="0"/>
              <a:t>- plave</a:t>
            </a:r>
            <a:r>
              <a:rPr lang="cs-CZ" sz="2400" dirty="0" smtClean="0"/>
              <a:t>…………………………….</a:t>
            </a:r>
          </a:p>
        </p:txBody>
      </p:sp>
      <p:pic>
        <p:nvPicPr>
          <p:cNvPr id="3076" name="Picture 2" descr="Blatouch bahenní">
            <a:hlinkClick r:id="rId2" tooltip="Blatouch bahenn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640" y="-3175"/>
            <a:ext cx="24574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4" descr="Orobinec širokolistý (Typha latifolia)">
            <a:hlinkClick r:id="rId4" tooltip="Orobinec širokolistý (Typha latifolia)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550" y="0"/>
            <a:ext cx="24574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Kosatec žlutý">
            <a:hlinkClick r:id="rId6" tooltip="Kosatec žlutý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1844675"/>
            <a:ext cx="1998662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8" descr="http://upload.wikimedia.org/wikipedia/commons/thumb/6/64/Leknin2.jpg/220px-Leknin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1916113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10" descr="Stulík žlutý">
            <a:hlinkClick r:id="rId10" tooltip="Stulík žlutý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75" y="3429000"/>
            <a:ext cx="214312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2" descr="Rdest kadeřavý (Potamogeton crispus)">
            <a:hlinkClick r:id="rId12" tooltip="Rdest kadeřavý (Potamogeton crispus)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4652963"/>
            <a:ext cx="245745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4" descr="Okřehek menší (Lemna minor)">
            <a:hlinkClick r:id="rId14" tooltip="Okřehek menší (Lemna minor)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550" y="5010150"/>
            <a:ext cx="24574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00162"/>
            <a:ext cx="4047933" cy="3021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6" t="8948"/>
          <a:stretch/>
        </p:blipFill>
        <p:spPr bwMode="auto">
          <a:xfrm>
            <a:off x="4428929" y="2852936"/>
            <a:ext cx="466444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1196752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eaLnBrk="1" hangingPunct="1">
              <a:buFont typeface="Arial" charset="0"/>
              <a:buAutoNum type="arabicPeriod" startAt="5"/>
            </a:pPr>
            <a:r>
              <a:rPr lang="cs-CZ" sz="2400" b="1" dirty="0"/>
              <a:t>Jednobuněčná rostlina </a:t>
            </a:r>
            <a:r>
              <a:rPr lang="cs-CZ" sz="2400" dirty="0"/>
              <a:t>bez jádra </a:t>
            </a:r>
            <a:r>
              <a:rPr lang="cs-CZ" sz="2400" dirty="0" smtClean="0"/>
              <a:t>je……………………</a:t>
            </a:r>
            <a:endParaRPr lang="cs-CZ" sz="2400" dirty="0"/>
          </a:p>
          <a:p>
            <a:pPr marL="342900" indent="-342900" eaLnBrk="1" hangingPunct="1"/>
            <a:r>
              <a:rPr lang="cs-CZ" sz="2400" dirty="0"/>
              <a:t>    s jádrem je……………</a:t>
            </a:r>
          </a:p>
          <a:p>
            <a:pPr marL="342900" indent="-342900" eaLnBrk="1" hangingPunct="1"/>
            <a:r>
              <a:rPr lang="cs-CZ" sz="2400" b="1" dirty="0" smtClean="0"/>
              <a:t>Mnohobuněčnou</a:t>
            </a:r>
            <a:r>
              <a:rPr lang="cs-CZ" sz="2400" dirty="0" smtClean="0"/>
              <a:t> </a:t>
            </a:r>
            <a:r>
              <a:rPr lang="cs-CZ" sz="2400" dirty="0"/>
              <a:t>stélku má…………… </a:t>
            </a:r>
          </a:p>
        </p:txBody>
      </p:sp>
    </p:spTree>
    <p:extLst>
      <p:ext uri="{BB962C8B-B14F-4D97-AF65-F5344CB8AC3E}">
        <p14:creationId xmlns:p14="http://schemas.microsoft.com/office/powerpoint/2010/main" val="420447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611188" y="620713"/>
            <a:ext cx="7273925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Obr.1-http://cs.wikipedia.org/wiki/Soubor:Blatouch_bahen%C3%AD.JPG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obr.2-http://cs.wikipedia.org/wiki/Orobinec_%C5%A1irokolist%C3%BD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Obr.3-http://cs.wikipedia.org/wiki/Kosatec_%C5%BElut%C3%BD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Obr.4-http://cs.wikipedia.org/wiki/Soubor:Leknin2.jpg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Obr.5-http://cs.wikipedia.org/wiki/Soubor:Nuphar_lutea_(Detail)_24072005-1.jpg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Obr.6-http://cs.wikipedia.org/wiki/Soubor:PotamogetonCrispus.jpg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Obr.7-http://cs.wikipedia.org/wiki/Soubor:Eendekroos_dicht_bijeen.JPG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Obr.8-http://cs.wikipedia.org/wiki/Soubor:Anabaenaflosaquae_EPA.jpg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Obr.9-učebnice: Ekologický přírodopis, Kvasničková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102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VY_52_INOVACE_59_Rostliny rybníků- kontrolní otázky</vt:lpstr>
      <vt:lpstr>Doplň odpověď: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10</cp:revision>
  <dcterms:created xsi:type="dcterms:W3CDTF">2011-03-31T04:21:02Z</dcterms:created>
  <dcterms:modified xsi:type="dcterms:W3CDTF">2011-06-30T07:14:57Z</dcterms:modified>
</cp:coreProperties>
</file>