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589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963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363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237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557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25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122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5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64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749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083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FF467-77D0-4DF2-A6CD-4ED602E82FB4}" type="datetimeFigureOut">
              <a:rPr lang="cs-CZ" smtClean="0"/>
              <a:t>29.7.2012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816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tephenson%27s_Rocket_drawing.jpg%5bonline%5d24.7.2012,18.43%5bcitace:2012-07-24%5d,Dostupn&#253;" TargetMode="External"/><Relationship Id="rId2" Type="http://schemas.openxmlformats.org/officeDocument/2006/relationships/hyperlink" Target="http://cs.wikipedia.org/wiki/Soubor:Solar_sys.jpg%5bonline%5d24.7.2012,17:5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886200"/>
            <a:ext cx="6296744" cy="2855168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</a:t>
            </a:r>
            <a:r>
              <a:rPr lang="cs-CZ" sz="2000" dirty="0" smtClean="0">
                <a:solidFill>
                  <a:prstClr val="black"/>
                </a:solidFill>
              </a:rPr>
              <a:t>08 </a:t>
            </a:r>
            <a:r>
              <a:rPr lang="cs-CZ" sz="2000" dirty="0">
                <a:solidFill>
                  <a:prstClr val="black"/>
                </a:solidFill>
              </a:rPr>
              <a:t>Dějepis </a:t>
            </a:r>
            <a:r>
              <a:rPr lang="cs-CZ" sz="2000" dirty="0" smtClean="0">
                <a:solidFill>
                  <a:prstClr val="black"/>
                </a:solidFill>
              </a:rPr>
              <a:t>_6.ročník_01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Jak se dělí minulost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Seznámení se základními obdobími lidských dějin.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786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375047"/>
            <a:ext cx="56886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dějinách i v životě lidí je důležitý </a:t>
            </a:r>
            <a:r>
              <a:rPr lang="cs-CZ" sz="2400" b="1" u="sng" dirty="0" smtClean="0">
                <a:solidFill>
                  <a:srgbClr val="FF0000"/>
                </a:solidFill>
              </a:rPr>
              <a:t>ČAS.</a:t>
            </a:r>
          </a:p>
          <a:p>
            <a:r>
              <a:rPr lang="cs-CZ" sz="2400" b="1" dirty="0" smtClean="0"/>
              <a:t>Základní jednotkou při měření času je </a:t>
            </a: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ROK.</a:t>
            </a:r>
            <a:endParaRPr lang="cs-CZ" sz="2400" b="1" u="sng" dirty="0" smtClean="0"/>
          </a:p>
          <a:p>
            <a:r>
              <a:rPr lang="cs-CZ" sz="2400" b="1" dirty="0" smtClean="0"/>
              <a:t>Menšími jednotkami je  </a:t>
            </a:r>
            <a:r>
              <a:rPr lang="cs-CZ" sz="2400" b="1" u="sng" dirty="0" smtClean="0">
                <a:solidFill>
                  <a:schemeClr val="accent4">
                    <a:lumMod val="75000"/>
                  </a:schemeClr>
                </a:solidFill>
              </a:rPr>
              <a:t>MĚSÍC, DEN, HODINA, MINUTA.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348880"/>
            <a:ext cx="7128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Přiřaď , která čísla patří k jednotlivým jednotkám.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21297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7                 12                  4                  60              24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75124" y="3843294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ROK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58154" y="3797751"/>
            <a:ext cx="8280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3831431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MINUTA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3831431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HODINA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5274" y="383143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MĚSÍC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7544" y="4797152"/>
            <a:ext cx="32403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</a:rPr>
              <a:t>ROK  </a:t>
            </a:r>
            <a:r>
              <a:rPr lang="cs-CZ" sz="2400" b="1" dirty="0" smtClean="0"/>
              <a:t>       má  12-----------</a:t>
            </a:r>
          </a:p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HODINA</a:t>
            </a:r>
            <a:r>
              <a:rPr lang="cs-CZ" sz="2400" b="1" dirty="0" smtClean="0"/>
              <a:t> má  60-----------</a:t>
            </a:r>
          </a:p>
          <a:p>
            <a:r>
              <a:rPr lang="cs-CZ" sz="2400" b="1" dirty="0" smtClean="0">
                <a:solidFill>
                  <a:srgbClr val="00B050"/>
                </a:solidFill>
              </a:rPr>
              <a:t>MĚSÍC</a:t>
            </a:r>
            <a:r>
              <a:rPr lang="cs-CZ" sz="2400" b="1" dirty="0" smtClean="0"/>
              <a:t>     má    4-----------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TÝDEN</a:t>
            </a:r>
            <a:r>
              <a:rPr lang="cs-CZ" sz="2400" b="1" dirty="0" smtClean="0"/>
              <a:t>    má    7 ----------</a:t>
            </a:r>
          </a:p>
          <a:p>
            <a:r>
              <a:rPr lang="cs-CZ" sz="2400" b="1" dirty="0" smtClean="0">
                <a:solidFill>
                  <a:srgbClr val="FFC000"/>
                </a:solidFill>
              </a:rPr>
              <a:t>DEN</a:t>
            </a:r>
            <a:r>
              <a:rPr lang="cs-CZ" sz="2400" b="1" dirty="0" smtClean="0"/>
              <a:t>         má  24 ----------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581128"/>
            <a:ext cx="8820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dnů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20272" y="456631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týdny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96428" y="518897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hodin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200292" y="540283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měsíců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965469" y="6095330"/>
            <a:ext cx="15661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minut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88675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Prvnímu měření času sloužily </a:t>
            </a:r>
            <a:r>
              <a:rPr lang="cs-CZ" sz="2400" b="1" u="sng" dirty="0" smtClean="0">
                <a:solidFill>
                  <a:srgbClr val="FFC000"/>
                </a:solidFill>
              </a:rPr>
              <a:t>SLUNEČNÍ HODINY</a:t>
            </a:r>
          </a:p>
          <a:p>
            <a:r>
              <a:rPr lang="cs-CZ" sz="2400" b="1" dirty="0" smtClean="0"/>
              <a:t>K tomu je důležitý opakující se pohyb </a:t>
            </a:r>
            <a:r>
              <a:rPr lang="cs-CZ" sz="2400" b="1" u="sng" dirty="0" smtClean="0">
                <a:solidFill>
                  <a:srgbClr val="FF0000"/>
                </a:solidFill>
              </a:rPr>
              <a:t>SLUNCE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70929" y="4381653"/>
            <a:ext cx="7848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Díky pohybu Slunce kolem země rozlišujeme 4 roční období.</a:t>
            </a:r>
          </a:p>
          <a:p>
            <a:r>
              <a:rPr lang="cs-CZ" sz="2400" b="1" u="sng" dirty="0" smtClean="0"/>
              <a:t>Zjisti jaké to jsou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70929" y="5445224"/>
            <a:ext cx="74454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 O R J            I A Z M             É O L T              Z O D I M P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-----------------------------------------------------------------------------</a:t>
            </a:r>
            <a:endParaRPr lang="cs-CZ" sz="24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031" y="864507"/>
            <a:ext cx="2381250" cy="172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2095500" cy="1314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00192" y="3140968"/>
            <a:ext cx="198708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Slunce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888" y="2924944"/>
            <a:ext cx="1800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sluneční soustava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51391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Pojmenuj podle obrázků jaké předměty užíváme k určování času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463545"/>
            <a:ext cx="209550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19103"/>
            <a:ext cx="2857500" cy="2952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9474" y="4581127"/>
            <a:ext cx="2857500" cy="199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 descr="C:\Users\08d2\AppData\Local\Microsoft\Windows\Temporary Internet Files\Content.IE5\21VDB8XR\MC900432664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4122" y="144795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463545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sluneční hodiny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79712" y="3162459"/>
            <a:ext cx="115441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hodinky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5095478"/>
            <a:ext cx="15007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kalendář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98243" y="3162459"/>
            <a:ext cx="22739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nástěnné hodiny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89732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8640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Různé národy si zvolily významnou historickou událost, od</a:t>
            </a:r>
          </a:p>
          <a:p>
            <a:r>
              <a:rPr lang="cs-CZ" sz="2400" b="1" dirty="0" smtClean="0"/>
              <a:t>které se počítal čas. Proto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různé národy mají různé kalendáře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U nás je ta významná událost narození </a:t>
            </a:r>
            <a:r>
              <a:rPr lang="cs-CZ" sz="2400" b="1" u="sng" dirty="0" smtClean="0">
                <a:solidFill>
                  <a:schemeClr val="tx2">
                    <a:lumMod val="50000"/>
                  </a:schemeClr>
                </a:solidFill>
              </a:rPr>
              <a:t>Ježíše Krista.</a:t>
            </a:r>
            <a:endParaRPr lang="cs-CZ" sz="2400" b="1" u="sng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44247" y="4869160"/>
            <a:ext cx="43204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To je počátek našeho letopočtu.</a:t>
            </a:r>
            <a:endParaRPr lang="cs-CZ" sz="2400" b="1" dirty="0" smtClean="0"/>
          </a:p>
          <a:p>
            <a:r>
              <a:rPr lang="cs-CZ" sz="2400" b="1" dirty="0" smtClean="0"/>
              <a:t>Roky před ním se označují jako </a:t>
            </a:r>
            <a:r>
              <a:rPr lang="cs-CZ" sz="2400" b="1" u="sng" dirty="0" smtClean="0">
                <a:solidFill>
                  <a:srgbClr val="00B050"/>
                </a:solidFill>
              </a:rPr>
              <a:t>před naším letopočtem </a:t>
            </a:r>
            <a:r>
              <a:rPr lang="cs-CZ" sz="2400" b="1" u="sng" dirty="0" smtClean="0"/>
              <a:t>,</a:t>
            </a:r>
          </a:p>
          <a:p>
            <a:r>
              <a:rPr lang="cs-CZ" sz="2400" b="1" dirty="0" smtClean="0"/>
              <a:t>roky</a:t>
            </a:r>
            <a:r>
              <a:rPr lang="cs-CZ" sz="2400" b="1" u="sng" dirty="0" smtClean="0"/>
              <a:t> </a:t>
            </a:r>
            <a:r>
              <a:rPr lang="cs-CZ" sz="2400" b="1" dirty="0" smtClean="0"/>
              <a:t>po něm jako </a:t>
            </a:r>
            <a:r>
              <a:rPr lang="cs-CZ" sz="2400" b="1" u="sng" dirty="0" smtClean="0">
                <a:solidFill>
                  <a:srgbClr val="00B050"/>
                </a:solidFill>
              </a:rPr>
              <a:t>náš letopočet</a:t>
            </a:r>
            <a:r>
              <a:rPr lang="cs-CZ" sz="2400" b="1" u="sng" dirty="0" smtClean="0"/>
              <a:t>.</a:t>
            </a:r>
            <a:endParaRPr lang="cs-CZ" sz="2400" b="1" u="sng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2"/>
            <a:ext cx="2095500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971600" y="3861048"/>
            <a:ext cx="20955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aztécký kalendář</a:t>
            </a:r>
            <a:endParaRPr lang="cs-CZ" sz="2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8423" y="1800225"/>
            <a:ext cx="2095500" cy="1085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139952" y="3507105"/>
            <a:ext cx="12241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římský kalendář</a:t>
            </a:r>
            <a:endParaRPr lang="cs-CZ" sz="2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592141"/>
            <a:ext cx="2095500" cy="1562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516216" y="3353217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kalendář na staroměstském orloji</a:t>
            </a:r>
            <a:endParaRPr lang="cs-CZ" sz="2000" b="1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31458"/>
            <a:ext cx="1619250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7092280" y="486916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Ježíš Kristus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219196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4572000" cy="83099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/>
              <a:t>Minulost dělíme na 5 období.</a:t>
            </a:r>
          </a:p>
          <a:p>
            <a:r>
              <a:rPr lang="cs-CZ" sz="2400" b="1" u="sng" dirty="0"/>
              <a:t>Přiřaď je k obrázkům.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131840" y="1916831"/>
            <a:ext cx="116031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chemeClr val="accent4">
                    <a:lumMod val="75000"/>
                  </a:schemeClr>
                </a:solidFill>
              </a:rPr>
              <a:t>PRAVĚK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1916832"/>
            <a:ext cx="15841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NOVOVĚK</a:t>
            </a:r>
          </a:p>
        </p:txBody>
      </p:sp>
      <p:sp>
        <p:nvSpPr>
          <p:cNvPr id="5" name="Obdélník 4"/>
          <p:cNvSpPr/>
          <p:nvPr/>
        </p:nvSpPr>
        <p:spPr>
          <a:xfrm>
            <a:off x="4439696" y="1390799"/>
            <a:ext cx="1666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B050"/>
                </a:solidFill>
              </a:rPr>
              <a:t>STŘEDOVĚK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751648" y="692696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NEJNOVĚJŠÍ DĚJINY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131" y="2090630"/>
            <a:ext cx="2857500" cy="189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166955"/>
            <a:ext cx="209550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0580" y="4687589"/>
            <a:ext cx="2381250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1946" y="3038367"/>
            <a:ext cx="2095500" cy="1466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9068" y="5030223"/>
            <a:ext cx="2457450" cy="1504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913113" y="1363738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solidFill>
                  <a:srgbClr val="00B0F0"/>
                </a:solidFill>
              </a:rPr>
              <a:t>STAROV</a:t>
            </a:r>
            <a:r>
              <a:rPr lang="cs-CZ" sz="2400" dirty="0" smtClean="0">
                <a:solidFill>
                  <a:srgbClr val="00B0F0"/>
                </a:solidFill>
              </a:rPr>
              <a:t>ĚK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106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Řešení: měsíc – 4 týdny, hodina – 60 minut , den – 24 hodin, rok – 12 měsíců,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týden – 7 dnů.</a:t>
            </a:r>
          </a:p>
          <a:p>
            <a:pPr marL="0" indent="0">
              <a:buNone/>
            </a:pPr>
            <a:r>
              <a:rPr lang="cs-CZ" sz="2000" dirty="0" smtClean="0"/>
              <a:t>Citace: 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Soubor:Aztec_Sun_Stone_Replica_cropped.jpg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24.7.2012,16:12</a:t>
            </a:r>
            <a:r>
              <a:rPr lang="en-US" sz="2000" dirty="0" smtClean="0"/>
              <a:t>[</a:t>
            </a:r>
            <a:r>
              <a:rPr lang="cs-CZ" sz="2000" dirty="0" smtClean="0"/>
              <a:t>citace.2012-07-24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Soubor:Roman-calendar.png</a:t>
            </a:r>
            <a:r>
              <a:rPr lang="en-US" sz="2000" dirty="0" smtClean="0"/>
              <a:t>[online]</a:t>
            </a:r>
            <a:r>
              <a:rPr lang="cs-CZ" sz="2000" dirty="0" smtClean="0"/>
              <a:t>24.7.</a:t>
            </a:r>
          </a:p>
          <a:p>
            <a:pPr marL="0" indent="0">
              <a:buNone/>
            </a:pPr>
            <a:r>
              <a:rPr lang="cs-CZ" sz="2000" dirty="0" smtClean="0"/>
              <a:t>2012,16:25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</a:t>
            </a:r>
            <a:r>
              <a:rPr lang="cs-CZ" sz="2000" dirty="0" err="1"/>
              <a:t>Soubor:Prag_-_</a:t>
            </a:r>
            <a:r>
              <a:rPr lang="cs-CZ" sz="2000" dirty="0" err="1" smtClean="0"/>
              <a:t>Rathausuhr_Monatsarbeiten.jpg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24.7.2012,16:37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:2012-07-24</a:t>
            </a:r>
            <a:r>
              <a:rPr lang="en-US" sz="2000" dirty="0" smtClean="0"/>
              <a:t>],</a:t>
            </a:r>
          </a:p>
          <a:p>
            <a:pPr marL="0" indent="0">
              <a:buNone/>
            </a:pPr>
            <a:r>
              <a:rPr lang="en-US" sz="2000" dirty="0" err="1" smtClean="0"/>
              <a:t>Dostupn</a:t>
            </a:r>
            <a:r>
              <a:rPr lang="cs-CZ" sz="2000" dirty="0" smtClean="0"/>
              <a:t>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://cs.wikipedia.org/wiki/Soubor:Mesto_Brno_-_Kristus_za_hlavnim_oltarem_v_kostele_Sv._</a:t>
            </a:r>
            <a:r>
              <a:rPr lang="cs-CZ" sz="2000" dirty="0" smtClean="0"/>
              <a:t>Jakuba.jpg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</a:t>
            </a:r>
          </a:p>
          <a:p>
            <a:pPr marL="0" indent="0">
              <a:buNone/>
            </a:pPr>
            <a:r>
              <a:rPr lang="cs-CZ" sz="2000" dirty="0" smtClean="0"/>
              <a:t>16:50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</a:t>
            </a:r>
            <a:r>
              <a:rPr lang="cs-CZ" sz="2000" dirty="0" smtClean="0"/>
              <a:t>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Soubor:FORTIS-Flieger-Chronograph.jpg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24.7.2012,16:55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Soubor:Wall_clock.jpg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</a:t>
            </a:r>
          </a:p>
          <a:p>
            <a:pPr marL="0" indent="0">
              <a:buNone/>
            </a:pPr>
            <a:r>
              <a:rPr lang="cs-CZ" sz="2000" dirty="0" smtClean="0"/>
              <a:t>17:12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Soubor:Saint-remy-de-provence-cadran-solaire.jpg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24.7.2012,17:24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256749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000" dirty="0" smtClean="0"/>
              <a:t>Citace</a:t>
            </a:r>
            <a:r>
              <a:rPr lang="cs-CZ" sz="2000" dirty="0"/>
              <a:t>: </a:t>
            </a:r>
            <a:r>
              <a:rPr lang="cs-CZ" sz="2000" dirty="0" smtClean="0"/>
              <a:t>Dostupný z </a:t>
            </a:r>
            <a:r>
              <a:rPr lang="cs-CZ" sz="2000" dirty="0" err="1" smtClean="0"/>
              <a:t>www:http</a:t>
            </a:r>
            <a:r>
              <a:rPr lang="cs-CZ" sz="2000" dirty="0"/>
              <a:t>://cs.wikipedia.org/wiki/</a:t>
            </a:r>
            <a:r>
              <a:rPr lang="cs-CZ" sz="2000" dirty="0" err="1"/>
              <a:t>Soubor:Sun_in_X-Ray.png</a:t>
            </a:r>
            <a:r>
              <a:rPr lang="cs-CZ" sz="2000" dirty="0"/>
              <a:t> 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24.7.2012,17:40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cs.wikipedia.org/wiki/Soubor:Solar_sys.jpg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24.7.2012,17:50</a:t>
            </a:r>
            <a:endParaRPr lang="en-US" sz="2000" dirty="0" smtClean="0"/>
          </a:p>
          <a:p>
            <a:pPr marL="0" indent="0">
              <a:buNone/>
            </a:pP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cs.wikipedia.org/wiki/Soubor:Soyuz_TMA-7_spacecraft2edit1.jpg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24.7.2010,18:03</a:t>
            </a:r>
            <a:r>
              <a:rPr lang="en-US" sz="2000" dirty="0" smtClean="0"/>
              <a:t>[</a:t>
            </a:r>
            <a:r>
              <a:rPr lang="cs-CZ" sz="2000" dirty="0" smtClean="0"/>
              <a:t>citace.2012-07-24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</a:t>
            </a:r>
          </a:p>
          <a:p>
            <a:pPr marL="0" indent="0">
              <a:buNone/>
            </a:pP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cs.wikipedia.org/wiki/Soubor:Louvre-peinture-francaise-paire-de-chevaliers-romantiques-p1020301.jpg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24.7.2012,18:11</a:t>
            </a:r>
            <a:r>
              <a:rPr lang="en-US" sz="2000" dirty="0" smtClean="0"/>
              <a:t>[</a:t>
            </a:r>
            <a:r>
              <a:rPr lang="cs-CZ" sz="2000" dirty="0" smtClean="0"/>
              <a:t>citace:</a:t>
            </a:r>
          </a:p>
          <a:p>
            <a:pPr marL="0" indent="0">
              <a:buNone/>
            </a:pPr>
            <a:r>
              <a:rPr lang="cs-CZ" sz="2000" dirty="0" smtClean="0"/>
              <a:t>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://cs.wikipedia.org/wiki/Soubor:Great_Sphinx_of_Giza_-_</a:t>
            </a:r>
            <a:r>
              <a:rPr lang="cs-CZ" sz="2000" dirty="0" smtClean="0"/>
              <a:t>20080716a.jpg</a:t>
            </a:r>
            <a:r>
              <a:rPr lang="en-US" sz="2000" dirty="0" smtClean="0"/>
              <a:t>[online]</a:t>
            </a:r>
            <a:r>
              <a:rPr lang="cs-CZ" sz="2000" dirty="0" smtClean="0"/>
              <a:t>24.7.2012,18:25</a:t>
            </a:r>
            <a:r>
              <a:rPr lang="en-US" sz="2000" dirty="0" smtClean="0"/>
              <a:t>[</a:t>
            </a:r>
            <a:r>
              <a:rPr lang="cs-CZ" sz="2000" dirty="0" smtClean="0"/>
              <a:t>citace.2012-07-24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cs.wikipedia.org/wiki/Soubor:Stephenson%27s_Rocket_drawing.jpg</a:t>
            </a:r>
            <a:r>
              <a:rPr lang="en-US" sz="2000" dirty="0" smtClean="0">
                <a:hlinkClick r:id="rId3"/>
              </a:rPr>
              <a:t>[online]</a:t>
            </a:r>
            <a:r>
              <a:rPr lang="cs-CZ" sz="2000" dirty="0" smtClean="0">
                <a:hlinkClick r:id="rId3"/>
              </a:rPr>
              <a:t>24.7.2012,18.43</a:t>
            </a:r>
            <a:r>
              <a:rPr lang="en-US" sz="2000" dirty="0" smtClean="0">
                <a:hlinkClick r:id="rId3"/>
              </a:rPr>
              <a:t>[</a:t>
            </a:r>
            <a:r>
              <a:rPr lang="cs-CZ" sz="2000" dirty="0" smtClean="0">
                <a:hlinkClick r:id="rId3"/>
              </a:rPr>
              <a:t>citace:2012-07-24</a:t>
            </a:r>
            <a:r>
              <a:rPr lang="en-US" sz="2000" dirty="0" smtClean="0">
                <a:hlinkClick r:id="rId3"/>
              </a:rPr>
              <a:t>]</a:t>
            </a:r>
            <a:r>
              <a:rPr lang="cs-CZ" sz="2000" dirty="0" smtClean="0">
                <a:hlinkClick r:id="rId3"/>
              </a:rPr>
              <a:t>,Dostupný</a:t>
            </a:r>
            <a:r>
              <a:rPr lang="cs-CZ" sz="2000" dirty="0" smtClean="0"/>
              <a:t> z www:</a:t>
            </a:r>
          </a:p>
          <a:p>
            <a:pPr marL="0" indent="0">
              <a:buNone/>
            </a:pPr>
            <a:r>
              <a:rPr lang="cs-CZ" sz="2000" dirty="0"/>
              <a:t>http://</a:t>
            </a:r>
            <a:r>
              <a:rPr lang="cs-CZ" sz="2000" dirty="0" smtClean="0"/>
              <a:t>cs.wikipedia.org/wiki/Soubor:Styracosaurus_body.jpg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24.7.2012,18:59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citace:2012-07-24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569018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</TotalTime>
  <Words>482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15</cp:revision>
  <dcterms:created xsi:type="dcterms:W3CDTF">2012-07-21T17:39:17Z</dcterms:created>
  <dcterms:modified xsi:type="dcterms:W3CDTF">2012-07-29T10:16:44Z</dcterms:modified>
</cp:coreProperties>
</file>