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5680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5168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5644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2960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4984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852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7199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653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970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9371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913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561B2-6672-4EFA-B3E3-7AC222A7DF7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FC4BC-AF96-4DAC-9984-B4EBD0FAC9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0325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idligrab.jpg%5bonline%5d5.6.2012,13:1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584776" cy="2855168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08 Dějepis _</a:t>
            </a:r>
            <a:r>
              <a:rPr lang="cs-CZ" sz="2000" dirty="0" smtClean="0">
                <a:solidFill>
                  <a:prstClr val="black"/>
                </a:solidFill>
              </a:rPr>
              <a:t>6.ročník_03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Vývoj člověka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Jak </a:t>
            </a:r>
            <a:r>
              <a:rPr lang="cs-CZ" sz="2000" smtClean="0">
                <a:solidFill>
                  <a:prstClr val="black"/>
                </a:solidFill>
              </a:rPr>
              <a:t>vznikal člověk.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7511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Názory na původ člověka byly </a:t>
            </a:r>
            <a:r>
              <a:rPr lang="cs-CZ" sz="2400" b="1" dirty="0" smtClean="0">
                <a:solidFill>
                  <a:srgbClr val="FF0000"/>
                </a:solidFill>
              </a:rPr>
              <a:t>různé </a:t>
            </a:r>
            <a:r>
              <a:rPr lang="cs-CZ" sz="2400" b="1" dirty="0" smtClean="0"/>
              <a:t>dle </a:t>
            </a:r>
            <a:r>
              <a:rPr lang="cs-CZ" sz="2400" b="1" dirty="0" smtClean="0">
                <a:solidFill>
                  <a:srgbClr val="FF0000"/>
                </a:solidFill>
              </a:rPr>
              <a:t>rozdílných náboženství.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Jak se jmenuje věda, která se zabývá historií?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I       R       A         E       O       CH       E        O        L      G</a:t>
            </a:r>
          </a:p>
          <a:p>
            <a:r>
              <a:rPr lang="cs-CZ" sz="2400" b="1" dirty="0" smtClean="0"/>
              <a:t>  9      2        1        10      5         3        4         7       6       8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--------------------------------------------------------------------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67784"/>
            <a:ext cx="2457450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4005064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HOMO HABILIS- </a:t>
            </a:r>
            <a:r>
              <a:rPr lang="cs-CZ" sz="2400" b="1" dirty="0" smtClean="0"/>
              <a:t>předchůdce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člověka                   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0938" y="5188022"/>
            <a:ext cx="2826464" cy="138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16216" y="5517232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archeologické naleziště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22940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 vzpřímené chůzi začali využívat přední končetiny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RUCE </a:t>
            </a:r>
            <a:r>
              <a:rPr lang="cs-CZ" sz="2400" b="1" dirty="0" smtClean="0"/>
              <a:t>. </a:t>
            </a:r>
            <a:r>
              <a:rPr lang="cs-CZ" sz="2400" b="1" u="sng" dirty="0" smtClean="0"/>
              <a:t>Jimi </a:t>
            </a:r>
            <a:r>
              <a:rPr lang="cs-CZ" sz="2400" b="1" u="sng" dirty="0" smtClean="0"/>
              <a:t>si mohli vyrobit první jednoduché nástroje.</a:t>
            </a:r>
            <a:endParaRPr lang="cs-CZ" sz="2400" b="1" u="sng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1700808"/>
            <a:ext cx="3163789" cy="2372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69644" y="3184482"/>
            <a:ext cx="20927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využití </a:t>
            </a:r>
            <a:r>
              <a:rPr lang="cs-CZ" sz="2400" b="1" smtClean="0"/>
              <a:t>kostí </a:t>
            </a:r>
            <a:r>
              <a:rPr lang="cs-CZ" sz="2400" b="1" smtClean="0"/>
              <a:t> na </a:t>
            </a:r>
            <a:r>
              <a:rPr lang="cs-CZ" sz="2400" b="1" dirty="0" smtClean="0"/>
              <a:t>zbraně</a:t>
            </a:r>
          </a:p>
          <a:p>
            <a:r>
              <a:rPr lang="cs-CZ" sz="2400" b="1" dirty="0" smtClean="0"/>
              <a:t>a nástroje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0192" y="1556877"/>
            <a:ext cx="2104256" cy="2880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40435" y="478234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hrot z obsidiánu</a:t>
            </a:r>
            <a:endParaRPr lang="cs-CZ" sz="24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1284" y="4384811"/>
            <a:ext cx="2671984" cy="213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6320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3359" y="245839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vše s nástroji mohl dělat? </a:t>
            </a:r>
            <a:r>
              <a:rPr lang="cs-CZ" sz="2400" b="1" u="sng" dirty="0" smtClean="0"/>
              <a:t>Doplň do slov samohlásky.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6348" y="74047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Ř – Z --  T ,    </a:t>
            </a:r>
            <a:r>
              <a:rPr lang="cs-CZ" sz="2400" b="1" dirty="0" smtClean="0">
                <a:solidFill>
                  <a:srgbClr val="FFC000"/>
                </a:solidFill>
              </a:rPr>
              <a:t>Š K R --  B --  T,    </a:t>
            </a:r>
            <a:r>
              <a:rPr lang="cs-CZ" sz="2400" b="1" dirty="0" smtClean="0">
                <a:solidFill>
                  <a:srgbClr val="00B0F0"/>
                </a:solidFill>
              </a:rPr>
              <a:t>K – P – T</a:t>
            </a:r>
            <a:r>
              <a:rPr lang="cs-CZ" sz="2400" b="1" dirty="0" smtClean="0">
                <a:solidFill>
                  <a:srgbClr val="7030A0"/>
                </a:solidFill>
              </a:rPr>
              <a:t>,    </a:t>
            </a:r>
            <a:r>
              <a:rPr lang="cs-CZ" sz="2400" b="1" dirty="0" smtClean="0">
                <a:solidFill>
                  <a:srgbClr val="92D050"/>
                </a:solidFill>
              </a:rPr>
              <a:t>H L --  --  B I T.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322658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Další změnou v životě bylo   </a:t>
            </a:r>
            <a:r>
              <a:rPr lang="cs-CZ" sz="2400" b="1" u="sng" dirty="0" smtClean="0">
                <a:solidFill>
                  <a:srgbClr val="FF0000"/>
                </a:solidFill>
              </a:rPr>
              <a:t>OBJEVENÍ OHNĚ.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359" y="1819316"/>
            <a:ext cx="2095500" cy="283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3359" y="4855515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křesací kámen,</a:t>
            </a:r>
          </a:p>
          <a:p>
            <a:r>
              <a:rPr lang="cs-CZ" sz="2400" b="1" dirty="0" smtClean="0"/>
              <a:t>úštěpek pazourku</a:t>
            </a:r>
            <a:endParaRPr lang="cs-CZ" sz="24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2033" y="2056457"/>
            <a:ext cx="2095500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19727" y="2204864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tření za pomoci</a:t>
            </a:r>
          </a:p>
          <a:p>
            <a:r>
              <a:rPr lang="cs-CZ" sz="2400" b="1" dirty="0" err="1" smtClean="0"/>
              <a:t>lukové</a:t>
            </a:r>
            <a:r>
              <a:rPr lang="cs-CZ" sz="2400" b="1" dirty="0" smtClean="0"/>
              <a:t> vrtačky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5513" y="362024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K čemu oheň sloužil?</a:t>
            </a:r>
            <a:endParaRPr lang="cs-CZ" sz="24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4163500"/>
            <a:ext cx="46085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ilhom</a:t>
            </a:r>
            <a:r>
              <a:rPr lang="cs-CZ" sz="2400" b="1" dirty="0" smtClean="0"/>
              <a:t>    </a:t>
            </a:r>
            <a:r>
              <a:rPr lang="cs-CZ" sz="2400" b="1" dirty="0" err="1" smtClean="0"/>
              <a:t>tavovarpu</a:t>
            </a:r>
            <a:r>
              <a:rPr lang="cs-CZ" sz="2400" b="1" dirty="0" smtClean="0"/>
              <a:t>    </a:t>
            </a:r>
            <a:r>
              <a:rPr lang="cs-CZ" sz="2400" b="1" dirty="0" err="1" smtClean="0"/>
              <a:t>uvartop</a:t>
            </a:r>
            <a:endParaRPr lang="cs-CZ" sz="2400" b="1" dirty="0" smtClean="0"/>
          </a:p>
          <a:p>
            <a:r>
              <a:rPr lang="cs-CZ" sz="2400" b="1" dirty="0" smtClean="0"/>
              <a:t>--------------------------------------</a:t>
            </a:r>
          </a:p>
          <a:p>
            <a:r>
              <a:rPr lang="cs-CZ" sz="2400" b="1" dirty="0" err="1" smtClean="0"/>
              <a:t>linárch</a:t>
            </a:r>
            <a:r>
              <a:rPr lang="cs-CZ" sz="2400" b="1" dirty="0" smtClean="0"/>
              <a:t>       </a:t>
            </a:r>
            <a:r>
              <a:rPr lang="cs-CZ" sz="2400" b="1" dirty="0" err="1" smtClean="0"/>
              <a:t>deřp</a:t>
            </a:r>
            <a:r>
              <a:rPr lang="cs-CZ" sz="2400" b="1" dirty="0" smtClean="0"/>
              <a:t>        </a:t>
            </a:r>
            <a:r>
              <a:rPr lang="cs-CZ" sz="2400" b="1" dirty="0" err="1" smtClean="0"/>
              <a:t>ytařívz</a:t>
            </a:r>
            <a:endParaRPr lang="cs-CZ" sz="2400" b="1" dirty="0" smtClean="0"/>
          </a:p>
          <a:p>
            <a:r>
              <a:rPr lang="cs-CZ" sz="2400" b="1" dirty="0" smtClean="0"/>
              <a:t>--------------------------------------</a:t>
            </a:r>
          </a:p>
          <a:p>
            <a:r>
              <a:rPr lang="cs-CZ" sz="2400" b="1" dirty="0" err="1" smtClean="0"/>
              <a:t>lářhaz</a:t>
            </a:r>
            <a:r>
              <a:rPr lang="cs-CZ" sz="2400" b="1" dirty="0" smtClean="0"/>
              <a:t>      ej     v    </a:t>
            </a:r>
            <a:r>
              <a:rPr lang="cs-CZ" sz="2400" b="1" dirty="0" err="1" smtClean="0"/>
              <a:t>ěmiz</a:t>
            </a:r>
            <a:endParaRPr lang="cs-CZ" sz="2400" b="1" dirty="0" smtClean="0"/>
          </a:p>
          <a:p>
            <a:r>
              <a:rPr lang="cs-CZ" sz="2400" b="1" dirty="0" smtClean="0"/>
              <a:t>----------------------------------------</a:t>
            </a:r>
          </a:p>
          <a:p>
            <a:endParaRPr lang="cs-CZ" sz="2400" b="1" dirty="0" smtClean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17892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506916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Citace</a:t>
            </a:r>
            <a:r>
              <a:rPr lang="cs-CZ" sz="2000" dirty="0"/>
              <a:t>: 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Soubor:Homo_habilis.JPG</a:t>
            </a:r>
            <a:r>
              <a:rPr lang="en-US" sz="2000" dirty="0" smtClean="0"/>
              <a:t>[online]</a:t>
            </a:r>
            <a:r>
              <a:rPr lang="cs-CZ" sz="2000" dirty="0" smtClean="0"/>
              <a:t>5.6.2012</a:t>
            </a:r>
          </a:p>
          <a:p>
            <a:pPr marL="0" indent="0">
              <a:buNone/>
            </a:pPr>
            <a:r>
              <a:rPr lang="cs-CZ" sz="2000" dirty="0" smtClean="0"/>
              <a:t>12:17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citace:2012-05-06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://cs.wikipedia.org/wiki/Soubor:Prehistoric_Times_of_Bohemia,_Moravia_and_Slovakia_-_</a:t>
            </a:r>
            <a:r>
              <a:rPr lang="cs-CZ" sz="2000" dirty="0" smtClean="0"/>
              <a:t>NM_Prague_06.JPG</a:t>
            </a:r>
            <a:r>
              <a:rPr lang="en-US" sz="2000" dirty="0" smtClean="0"/>
              <a:t>[online]</a:t>
            </a:r>
            <a:r>
              <a:rPr lang="cs-CZ" sz="2000" dirty="0" smtClean="0"/>
              <a:t>5.6.2012,12:32</a:t>
            </a:r>
            <a:r>
              <a:rPr lang="en-US" sz="2000" dirty="0" smtClean="0"/>
              <a:t>[</a:t>
            </a:r>
            <a:r>
              <a:rPr lang="cs-CZ" sz="2000" dirty="0" smtClean="0"/>
              <a:t>citace:</a:t>
            </a:r>
          </a:p>
          <a:p>
            <a:pPr marL="0" indent="0">
              <a:buNone/>
            </a:pPr>
            <a:r>
              <a:rPr lang="cs-CZ" sz="2000" dirty="0" smtClean="0"/>
              <a:t>2012-06-05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Soubor:Arrowhead.jpg</a:t>
            </a:r>
            <a:r>
              <a:rPr lang="en-US" sz="2000" dirty="0" smtClean="0"/>
              <a:t>[online]</a:t>
            </a:r>
            <a:r>
              <a:rPr lang="cs-CZ" sz="2000" dirty="0" smtClean="0"/>
              <a:t>5.6.2012,</a:t>
            </a:r>
          </a:p>
          <a:p>
            <a:pPr marL="0" indent="0">
              <a:buNone/>
            </a:pPr>
            <a:r>
              <a:rPr lang="cs-CZ" sz="2000" dirty="0" smtClean="0"/>
              <a:t>12:48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citace:2012-06-05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Soubor:Feu-briquets-Collina.jpg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5.6.2012,12:55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citace:2012-06-05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Soubor:Feu-archet.jpg</a:t>
            </a:r>
            <a:r>
              <a:rPr lang="en-US" sz="2000" dirty="0" smtClean="0"/>
              <a:t>[online]</a:t>
            </a:r>
            <a:r>
              <a:rPr lang="cs-CZ" sz="2000" dirty="0" smtClean="0"/>
              <a:t>5.6.2012,</a:t>
            </a:r>
          </a:p>
          <a:p>
            <a:pPr marL="0" indent="0">
              <a:buNone/>
            </a:pPr>
            <a:r>
              <a:rPr lang="cs-CZ" sz="2000" dirty="0" smtClean="0"/>
              <a:t>13.07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citace:2012-06-05</a:t>
            </a:r>
            <a:r>
              <a:rPr lang="en-US" sz="2000" dirty="0"/>
              <a:t>]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cs.wikipedia.org/wiki/Soubor:Maidligrab.jpg[online]</a:t>
            </a:r>
            <a:r>
              <a:rPr lang="cs-CZ" sz="2000" dirty="0" smtClean="0">
                <a:hlinkClick r:id="rId2"/>
              </a:rPr>
              <a:t>5.6.2012,13:18</a:t>
            </a:r>
            <a:endParaRPr lang="cs-CZ" sz="2000" dirty="0" smtClean="0"/>
          </a:p>
          <a:p>
            <a:pPr marL="0" indent="0">
              <a:buNone/>
            </a:pPr>
            <a:r>
              <a:rPr lang="en-US" sz="2000" dirty="0" smtClean="0"/>
              <a:t>[</a:t>
            </a:r>
            <a:r>
              <a:rPr lang="cs-CZ" sz="2000" dirty="0" smtClean="0"/>
              <a:t>citace:2012-06-05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Soubor:KundaCultureTools.jpg</a:t>
            </a:r>
            <a:r>
              <a:rPr lang="en-US" sz="2000" dirty="0" smtClean="0"/>
              <a:t>[online]</a:t>
            </a:r>
            <a:r>
              <a:rPr lang="cs-CZ" sz="2000" dirty="0" smtClean="0"/>
              <a:t>5.6.2012,</a:t>
            </a:r>
          </a:p>
          <a:p>
            <a:pPr marL="0" indent="0">
              <a:buNone/>
            </a:pPr>
            <a:r>
              <a:rPr lang="cs-CZ" sz="2000" dirty="0" smtClean="0"/>
              <a:t>13:36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citace:2012-06-05</a:t>
            </a:r>
            <a:r>
              <a:rPr lang="en-US" sz="2000" dirty="0" smtClean="0"/>
              <a:t>]</a:t>
            </a:r>
          </a:p>
          <a:p>
            <a:pPr marL="0" indent="0">
              <a:buNone/>
            </a:pPr>
            <a:r>
              <a:rPr lang="cs-CZ" sz="2000" dirty="0" smtClean="0"/>
              <a:t>Řešení: Věda, která se zabývá historií – archeologie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K čemu sloužil oheň  - mohli upravovat potravu, - chránil před zvířaty,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-  zahřál je v zimě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9887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313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8</cp:revision>
  <dcterms:created xsi:type="dcterms:W3CDTF">2012-07-21T17:52:25Z</dcterms:created>
  <dcterms:modified xsi:type="dcterms:W3CDTF">2013-01-10T06:50:31Z</dcterms:modified>
</cp:coreProperties>
</file>