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59327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442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3977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70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154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247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343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097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9695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414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01040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ECF7F8-0D17-42C1-9135-E688F0CEA74F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631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Wheat_field.jpg%5bonline%5d28.6.2012,10:2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933056"/>
            <a:ext cx="6184776" cy="2760712"/>
          </a:xfrm>
        </p:spPr>
        <p:txBody>
          <a:bodyPr>
            <a:noAutofit/>
          </a:bodyPr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VY_32_INOVACE_ 08 Dějepis _</a:t>
            </a:r>
            <a:r>
              <a:rPr lang="cs-CZ" sz="2000" dirty="0" smtClean="0">
                <a:solidFill>
                  <a:prstClr val="black"/>
                </a:solidFill>
              </a:rPr>
              <a:t>6.ročník_05</a:t>
            </a:r>
            <a:endParaRPr lang="cs-CZ" sz="2000" dirty="0">
              <a:solidFill>
                <a:prstClr val="black"/>
              </a:solidFill>
            </a:endParaRPr>
          </a:p>
          <a:p>
            <a:pPr lvl="0"/>
            <a:r>
              <a:rPr lang="cs-CZ" sz="2000" dirty="0" smtClean="0">
                <a:solidFill>
                  <a:prstClr val="black"/>
                </a:solidFill>
              </a:rPr>
              <a:t>Mladší doba kamenná</a:t>
            </a:r>
            <a:endParaRPr lang="cs-CZ" sz="2000" dirty="0">
              <a:solidFill>
                <a:prstClr val="black"/>
              </a:solidFill>
            </a:endParaRP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Anotace: </a:t>
            </a:r>
            <a:r>
              <a:rPr lang="cs-CZ" sz="2000" dirty="0" smtClean="0">
                <a:solidFill>
                  <a:prstClr val="black"/>
                </a:solidFill>
              </a:rPr>
              <a:t>Zemědělci a </a:t>
            </a:r>
            <a:r>
              <a:rPr lang="cs-CZ" sz="2000" smtClean="0">
                <a:solidFill>
                  <a:prstClr val="black"/>
                </a:solidFill>
              </a:rPr>
              <a:t>jejich obživa. </a:t>
            </a:r>
            <a:r>
              <a:rPr lang="cs-CZ" sz="2000" dirty="0">
                <a:solidFill>
                  <a:prstClr val="black"/>
                </a:solidFill>
              </a:rPr>
              <a:t>Materiál slouží k projekci na interaktivní tabuli.</a:t>
            </a:r>
          </a:p>
          <a:p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6572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20688"/>
            <a:ext cx="69127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P</a:t>
            </a:r>
            <a:r>
              <a:rPr lang="cs-CZ" sz="2000" b="1" dirty="0" smtClean="0"/>
              <a:t>o skončení doby ledové se vyskytovalo dostatek zvěře a plodů v hustých lesích a naši předkové nemuseli putovat za potravou.</a:t>
            </a:r>
          </a:p>
          <a:p>
            <a:r>
              <a:rPr lang="cs-CZ" sz="2000" b="1" dirty="0" smtClean="0"/>
              <a:t>nastalo období </a:t>
            </a:r>
            <a:r>
              <a:rPr lang="cs-CZ" sz="2400" b="1" u="sng" dirty="0" smtClean="0">
                <a:solidFill>
                  <a:srgbClr val="00B0F0"/>
                </a:solidFill>
              </a:rPr>
              <a:t>JEDNODUCHÉHO ZEMĚDĚLSTVÍ.</a:t>
            </a:r>
            <a:endParaRPr lang="cs-CZ" sz="2400" b="1" u="sng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1844824"/>
            <a:ext cx="34563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První pěstované rostliny byly: </a:t>
            </a:r>
            <a:r>
              <a:rPr lang="cs-CZ" sz="2000" b="1" u="sng" dirty="0" smtClean="0">
                <a:solidFill>
                  <a:srgbClr val="FFC000"/>
                </a:solidFill>
              </a:rPr>
              <a:t>Doplň názvy</a:t>
            </a:r>
            <a:r>
              <a:rPr lang="cs-CZ" sz="2000" b="1" dirty="0" smtClean="0">
                <a:solidFill>
                  <a:srgbClr val="FFC000"/>
                </a:solidFill>
              </a:rPr>
              <a:t>.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23928" y="5899925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pšenice</a:t>
            </a:r>
            <a:r>
              <a:rPr lang="cs-CZ" sz="2400" b="1" dirty="0"/>
              <a:t> </a:t>
            </a:r>
            <a:r>
              <a:rPr lang="cs-CZ" sz="2000" b="1" dirty="0" smtClean="0"/>
              <a:t> </a:t>
            </a:r>
            <a:endParaRPr lang="cs-CZ" sz="2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534" y="3123034"/>
            <a:ext cx="2381250" cy="3305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822795"/>
            <a:ext cx="2381250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451521"/>
            <a:ext cx="2381250" cy="1343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091" y="3933056"/>
            <a:ext cx="2095500" cy="279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23928" y="4201552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oves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23928" y="4790068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hrách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23928" y="5438260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čočka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597047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404664"/>
            <a:ext cx="53285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/>
              <a:t>Které plodiny sbírali? Doplň názvy k obrázkům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63200" y="1763576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borůvky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93127" y="389196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maliny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63200" y="3132065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jahody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27051" y="254724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ostružin</a:t>
            </a:r>
            <a:r>
              <a:rPr lang="cs-CZ" sz="2000" b="1" dirty="0" smtClean="0"/>
              <a:t>y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9632" y="4797152"/>
            <a:ext cx="36724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/>
              <a:t>Začali chovat zvířata. Zjisti jaká , doplň do slov samohlásky.</a:t>
            </a:r>
            <a:endParaRPr lang="cs-CZ" sz="2000" b="1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6021288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K</a:t>
            </a:r>
            <a:r>
              <a:rPr lang="cs-CZ" sz="2400" b="1" dirty="0" smtClean="0"/>
              <a:t>  ----   Z  ----  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87824" y="6021288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P</a:t>
            </a:r>
            <a:r>
              <a:rPr lang="cs-CZ" sz="2400" b="1" dirty="0" smtClean="0"/>
              <a:t>  R  -----    S   ------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28184" y="6021288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-----  V  C  -----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067" y="1163910"/>
            <a:ext cx="245745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067" y="3132065"/>
            <a:ext cx="2457450" cy="163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6155" y="497825"/>
            <a:ext cx="2095500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6540" y="3011760"/>
            <a:ext cx="2457450" cy="242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7806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48680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/>
              <a:t>K</a:t>
            </a:r>
            <a:r>
              <a:rPr lang="cs-CZ" sz="2000" b="1" u="sng" dirty="0" smtClean="0"/>
              <a:t>teré zvíře si ochočili</a:t>
            </a:r>
            <a:r>
              <a:rPr lang="cs-CZ" sz="2000" b="1" dirty="0" smtClean="0"/>
              <a:t>?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04248" y="1562018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vlk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8615" y="2784235"/>
            <a:ext cx="4608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/>
              <a:t>Co se používá na orání půdy?</a:t>
            </a:r>
            <a:endParaRPr lang="cs-CZ" sz="2000" b="1" u="sng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5084898"/>
              </p:ext>
            </p:extLst>
          </p:nvPr>
        </p:nvGraphicFramePr>
        <p:xfrm>
          <a:off x="467544" y="3253882"/>
          <a:ext cx="6095999" cy="148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37084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39552" y="5157192"/>
            <a:ext cx="70567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000" b="1" dirty="0" smtClean="0"/>
              <a:t>Čím sekli obilí?          3)  Kdo chodil na lov?</a:t>
            </a:r>
          </a:p>
          <a:p>
            <a:r>
              <a:rPr lang="cs-CZ" sz="2000" b="1" dirty="0" smtClean="0"/>
              <a:t>2)    Co ženy barvili?          4)  Z čeho vypalovali nádoby? </a:t>
            </a:r>
            <a:endParaRPr lang="cs-CZ" sz="2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5759" y="948790"/>
            <a:ext cx="2526441" cy="1688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7134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548680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Rozděl jakou práci dělali muži a jakou ženy?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484784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MUŽI</a:t>
            </a:r>
            <a:endParaRPr lang="cs-CZ" sz="2400" b="1" u="sng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228184" y="1484784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rgbClr val="FF0000"/>
                </a:solidFill>
              </a:rPr>
              <a:t>ŽENY</a:t>
            </a:r>
            <a:endParaRPr lang="cs-CZ" sz="2400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2924944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lovili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2" y="3284984"/>
            <a:ext cx="1800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obdělávali půdu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04248" y="1946449"/>
            <a:ext cx="1440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vyráběly nádoby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95636" y="4509120"/>
            <a:ext cx="19082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pečovaly o dům a děti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36096" y="4653136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bránili majetek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15816" y="2276872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připravovaly jídlo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15816" y="5484133"/>
            <a:ext cx="15481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pracovaly na poli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76256" y="4115981"/>
            <a:ext cx="1872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zhotovovali nástroje a zbraně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48064" y="3155776"/>
            <a:ext cx="20561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sbíraly plodina a šily šaty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701422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000" dirty="0" smtClean="0"/>
              <a:t>Řešení:  tajenka – pluh.  1) srpem,  2) látky,  3)muži, 4)  hlíny</a:t>
            </a:r>
          </a:p>
          <a:p>
            <a:pPr marL="0" indent="0">
              <a:buNone/>
            </a:pPr>
            <a:r>
              <a:rPr lang="cs-CZ" sz="2000" dirty="0" smtClean="0"/>
              <a:t>Citace: Dostupný z www: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cs.wikipedia.org/wiki/Soubor:Wheat_field.jpg</a:t>
            </a:r>
            <a:r>
              <a:rPr lang="en-US" sz="2000" dirty="0" smtClean="0">
                <a:hlinkClick r:id="rId2"/>
              </a:rPr>
              <a:t>[online]</a:t>
            </a:r>
            <a:r>
              <a:rPr lang="cs-CZ" sz="2000" dirty="0" smtClean="0">
                <a:hlinkClick r:id="rId2"/>
              </a:rPr>
              <a:t>28.6.2012,10:24</a:t>
            </a:r>
            <a:endParaRPr lang="cs-CZ" sz="2000" dirty="0" smtClean="0"/>
          </a:p>
          <a:p>
            <a:pPr marL="0" indent="0">
              <a:buNone/>
            </a:pPr>
            <a:r>
              <a:rPr lang="en-US" sz="2000" dirty="0" smtClean="0"/>
              <a:t>[</a:t>
            </a:r>
            <a:r>
              <a:rPr lang="cs-CZ" sz="2000" dirty="0" smtClean="0"/>
              <a:t>citace: 2012-06-28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Soubor:Avena-sativa.jpg</a:t>
            </a:r>
            <a:r>
              <a:rPr lang="en-US" sz="2000" dirty="0" smtClean="0"/>
              <a:t>[</a:t>
            </a:r>
            <a:r>
              <a:rPr lang="cs-CZ" sz="2000" dirty="0" smtClean="0"/>
              <a:t>online</a:t>
            </a:r>
            <a:r>
              <a:rPr lang="en-US" sz="2000" dirty="0" smtClean="0"/>
              <a:t>]</a:t>
            </a:r>
            <a:r>
              <a:rPr lang="cs-CZ" sz="2000" dirty="0" smtClean="0"/>
              <a:t>28.6.2012,</a:t>
            </a:r>
          </a:p>
          <a:p>
            <a:pPr marL="0" indent="0">
              <a:buNone/>
            </a:pPr>
            <a:r>
              <a:rPr lang="cs-CZ" sz="2000" dirty="0" smtClean="0"/>
              <a:t>10:34</a:t>
            </a: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:2012-06-28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cs.wikipedia.org/wiki/Soubor:3_types_of_lentil.jpg</a:t>
            </a:r>
            <a:r>
              <a:rPr lang="en-US" sz="2000" dirty="0" smtClean="0"/>
              <a:t>[online]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28.6.2012,10:40</a:t>
            </a:r>
            <a:r>
              <a:rPr lang="en-US" sz="2000" dirty="0" smtClean="0"/>
              <a:t>[</a:t>
            </a:r>
            <a:r>
              <a:rPr lang="cs-CZ" sz="2000" dirty="0" smtClean="0"/>
              <a:t>citace:2012-06-28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Soubor:Doperwt_rijserwt_peulen_Pisum_sativum.jpg</a:t>
            </a:r>
            <a:r>
              <a:rPr lang="en-US" sz="2000" dirty="0" smtClean="0"/>
              <a:t>[online]</a:t>
            </a:r>
            <a:r>
              <a:rPr lang="cs-CZ" sz="2000" dirty="0" smtClean="0"/>
              <a:t>28.6.2012,10:55</a:t>
            </a:r>
            <a:r>
              <a:rPr lang="en-US" sz="2000" dirty="0" smtClean="0"/>
              <a:t>[</a:t>
            </a:r>
            <a:r>
              <a:rPr lang="cs-CZ" sz="2000" dirty="0" smtClean="0"/>
              <a:t>citace:2012-06-28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Soubor:Bilberries.jpg</a:t>
            </a:r>
            <a:r>
              <a:rPr lang="en-US" sz="2000" dirty="0" smtClean="0"/>
              <a:t>[online]</a:t>
            </a:r>
            <a:r>
              <a:rPr lang="cs-CZ" sz="2000" dirty="0" smtClean="0"/>
              <a:t>28.6.2012,</a:t>
            </a:r>
          </a:p>
          <a:p>
            <a:pPr marL="0" indent="0">
              <a:buNone/>
            </a:pPr>
            <a:r>
              <a:rPr lang="cs-CZ" sz="2000" dirty="0" smtClean="0"/>
              <a:t>10:58</a:t>
            </a:r>
            <a:r>
              <a:rPr lang="en-US" sz="2000" dirty="0" smtClean="0"/>
              <a:t>[</a:t>
            </a:r>
            <a:r>
              <a:rPr lang="cs-CZ" sz="2000" dirty="0" smtClean="0"/>
              <a:t>citace:2012-06-28</a:t>
            </a:r>
            <a:r>
              <a:rPr lang="en-US" sz="2000" dirty="0" smtClean="0"/>
              <a:t>]</a:t>
            </a:r>
            <a:r>
              <a:rPr lang="cs-CZ" sz="2000" dirty="0"/>
              <a:t>,Dostupný 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Soubor:Malina.jpg</a:t>
            </a:r>
            <a:r>
              <a:rPr lang="en-US" sz="2000" dirty="0" smtClean="0"/>
              <a:t>[online]</a:t>
            </a:r>
            <a:r>
              <a:rPr lang="cs-CZ" sz="2000" dirty="0" smtClean="0"/>
              <a:t>28.6.2012,11:10</a:t>
            </a:r>
            <a:endParaRPr lang="en-US" sz="2000" dirty="0" smtClean="0"/>
          </a:p>
          <a:p>
            <a:pPr marL="0" indent="0">
              <a:buNone/>
            </a:pPr>
            <a:r>
              <a:rPr lang="en-US" sz="2000" dirty="0" smtClean="0"/>
              <a:t>[</a:t>
            </a:r>
            <a:r>
              <a:rPr lang="cs-CZ" sz="2000" dirty="0" smtClean="0"/>
              <a:t>citace:2012-06-28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Soubor:Fragaria_Fruit_Close-up.jpg</a:t>
            </a:r>
            <a:r>
              <a:rPr lang="en-US" sz="2000" dirty="0" smtClean="0"/>
              <a:t>[online]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28.6.2012,11:16</a:t>
            </a:r>
            <a:r>
              <a:rPr lang="en-US" sz="2000" dirty="0" smtClean="0"/>
              <a:t>[</a:t>
            </a:r>
            <a:r>
              <a:rPr lang="cs-CZ" sz="2000" dirty="0" smtClean="0"/>
              <a:t>citace:2012-06-28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wwwhttp://</a:t>
            </a:r>
            <a:r>
              <a:rPr lang="cs-CZ" sz="2000" dirty="0" smtClean="0"/>
              <a:t>cs.wikipedia.org/wiki/Soubor:Blackberries_on_bush.jpg</a:t>
            </a:r>
            <a:r>
              <a:rPr lang="en-US" sz="2000" dirty="0" smtClean="0"/>
              <a:t>[online]</a:t>
            </a:r>
            <a:r>
              <a:rPr lang="cs-CZ" sz="2000" dirty="0"/>
              <a:t> </a:t>
            </a:r>
            <a:r>
              <a:rPr lang="cs-CZ" sz="2000" dirty="0" smtClean="0"/>
              <a:t>28.6.</a:t>
            </a:r>
          </a:p>
          <a:p>
            <a:pPr marL="0" indent="0">
              <a:buNone/>
            </a:pPr>
            <a:r>
              <a:rPr lang="cs-CZ" sz="2000" dirty="0" smtClean="0"/>
              <a:t>2012,11:32</a:t>
            </a:r>
            <a:r>
              <a:rPr lang="en-US" sz="2000" dirty="0" smtClean="0"/>
              <a:t>[</a:t>
            </a:r>
            <a:r>
              <a:rPr lang="cs-CZ" sz="2000" dirty="0" smtClean="0"/>
              <a:t>citace:2012-06-28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Soubor:Canis_lupus.jpg</a:t>
            </a:r>
            <a:r>
              <a:rPr lang="en-US" sz="2000" dirty="0" smtClean="0"/>
              <a:t>[online]</a:t>
            </a:r>
            <a:r>
              <a:rPr lang="cs-CZ" sz="2000" dirty="0" smtClean="0"/>
              <a:t>28.6.2012,11:50</a:t>
            </a: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 smtClean="0"/>
              <a:t>2012-06-28</a:t>
            </a:r>
            <a:r>
              <a:rPr lang="en-US" sz="2000" smtClean="0"/>
              <a:t>]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17242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329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08d2</cp:lastModifiedBy>
  <cp:revision>11</cp:revision>
  <dcterms:created xsi:type="dcterms:W3CDTF">2012-07-21T17:54:41Z</dcterms:created>
  <dcterms:modified xsi:type="dcterms:W3CDTF">2012-08-01T08:12:28Z</dcterms:modified>
</cp:coreProperties>
</file>