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932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44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397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7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5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4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4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9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14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04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3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645024"/>
            <a:ext cx="6840760" cy="3212976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6.ročník_08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Starověk- kolébka civilizace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Seznámení s pojmy: </a:t>
            </a:r>
            <a:r>
              <a:rPr lang="cs-CZ" sz="2000" dirty="0" err="1" smtClean="0">
                <a:solidFill>
                  <a:prstClr val="black"/>
                </a:solidFill>
              </a:rPr>
              <a:t>Mezopotámie,Babylonie,Asírie</a:t>
            </a:r>
            <a:r>
              <a:rPr lang="cs-CZ" sz="2000" dirty="0" smtClean="0">
                <a:solidFill>
                  <a:prstClr val="black"/>
                </a:solidFill>
              </a:rPr>
              <a:t>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657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Kolébkou civilizace bývá nazývaná oblast na tzv. </a:t>
            </a:r>
            <a:r>
              <a:rPr lang="cs-CZ" sz="2000" b="1" u="sng" dirty="0" smtClean="0"/>
              <a:t>BLÍZKÉM VÝCHODĚ</a:t>
            </a:r>
            <a:r>
              <a:rPr lang="cs-CZ" sz="2000" b="1" dirty="0" smtClean="0"/>
              <a:t>.</a:t>
            </a:r>
          </a:p>
          <a:p>
            <a:r>
              <a:rPr lang="cs-CZ" sz="2000" b="1" dirty="0" smtClean="0"/>
              <a:t>Zde vznikaly první státy.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412776"/>
            <a:ext cx="82809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Který národ se zde usadil a vytvořil obrázkové klínové písmo?</a:t>
            </a:r>
          </a:p>
          <a:p>
            <a:r>
              <a:rPr lang="cs-CZ" sz="2400" b="1" u="sng" dirty="0" smtClean="0"/>
              <a:t>Vylušti tajenku</a:t>
            </a:r>
            <a:r>
              <a:rPr lang="cs-CZ" sz="2000" b="1" u="sng" dirty="0" smtClean="0"/>
              <a:t>.</a:t>
            </a:r>
            <a:endParaRPr lang="cs-CZ" sz="2000" b="1" u="sng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0673767"/>
              </p:ext>
            </p:extLst>
          </p:nvPr>
        </p:nvGraphicFramePr>
        <p:xfrm>
          <a:off x="1524001" y="2924944"/>
          <a:ext cx="6095997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  <a:gridCol w="677333"/>
              </a:tblGrid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</a:tr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2"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  <a:tr h="370840">
                <a:tc gridSpan="2"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3127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576064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000" b="1" dirty="0"/>
              <a:t>B</a:t>
            </a:r>
            <a:r>
              <a:rPr lang="cs-CZ" sz="2000" b="1" dirty="0" smtClean="0"/>
              <a:t>ylo potřeba dostatek teplého ….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Úrodná …….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Pro vznik státu je potřeba mít dobré p…..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Lidé se pohybovali mezi Afrikou, </a:t>
            </a:r>
            <a:r>
              <a:rPr lang="cs-CZ" sz="2000" b="1" dirty="0" err="1" smtClean="0"/>
              <a:t>Ásií</a:t>
            </a:r>
            <a:r>
              <a:rPr lang="cs-CZ" sz="2000" b="1" dirty="0" smtClean="0"/>
              <a:t> do  ….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Jaká půda byla potřeba?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Byl zde …………..   obchodníků.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Je třeba hodně……(  jinak vody)</a:t>
            </a:r>
          </a:p>
          <a:p>
            <a:pPr marL="457200" indent="-457200">
              <a:buAutoNum type="arabicParenR"/>
            </a:pPr>
            <a:r>
              <a:rPr lang="cs-CZ" sz="2000" b="1" dirty="0" smtClean="0"/>
              <a:t>Blízký východ je nazýván …………… civilizací.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5856" y="3393857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ukázka klínového písma</a:t>
            </a:r>
            <a:endParaRPr lang="cs-CZ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126386"/>
            <a:ext cx="2808312" cy="34709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978" y="3809356"/>
            <a:ext cx="2392854" cy="25719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491880" y="5229200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povodí řek</a:t>
            </a:r>
          </a:p>
          <a:p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Eufrat , Tigris</a:t>
            </a:r>
          </a:p>
        </p:txBody>
      </p:sp>
    </p:spTree>
    <p:extLst>
      <p:ext uri="{BB962C8B-B14F-4D97-AF65-F5344CB8AC3E}">
        <p14:creationId xmlns:p14="http://schemas.microsoft.com/office/powerpoint/2010/main" val="39208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476672"/>
            <a:ext cx="6624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Sumerové žili v oblasti mezi řekami </a:t>
            </a:r>
            <a:r>
              <a:rPr lang="cs-CZ" sz="2000" b="1" dirty="0" smtClean="0">
                <a:solidFill>
                  <a:srgbClr val="00B050"/>
                </a:solidFill>
              </a:rPr>
              <a:t>EUFRATEM a TIGRISEM.</a:t>
            </a:r>
          </a:p>
          <a:p>
            <a:r>
              <a:rPr lang="cs-CZ" sz="2000" b="1" u="sng" dirty="0" smtClean="0">
                <a:solidFill>
                  <a:srgbClr val="00B050"/>
                </a:solidFill>
              </a:rPr>
              <a:t>Tato oblast se nazývá</a:t>
            </a:r>
            <a:r>
              <a:rPr lang="cs-CZ" sz="2000" b="1" dirty="0" smtClean="0">
                <a:solidFill>
                  <a:srgbClr val="00B050"/>
                </a:solidFill>
              </a:rPr>
              <a:t>:</a:t>
            </a:r>
            <a:endParaRPr lang="cs-CZ" sz="20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26348" y="1325959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Doplň samohlásky</a:t>
            </a:r>
            <a:endParaRPr lang="cs-CZ" sz="24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95736" y="1956902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 ----- Z  -----    P  ----    T ----  M  -----     ------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2708920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Sumerové vynalezli</a:t>
            </a:r>
            <a:r>
              <a:rPr lang="cs-CZ" sz="2000" b="1" dirty="0" smtClean="0"/>
              <a:t>: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95836" y="2653625"/>
            <a:ext cx="56526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vodní kanály na zavlažování, hrnčířský kruh,</a:t>
            </a:r>
          </a:p>
          <a:p>
            <a:r>
              <a:rPr lang="cs-CZ" sz="2000" b="1" dirty="0" smtClean="0"/>
              <a:t>vůz na zapřahání koní.</a:t>
            </a:r>
            <a:endParaRPr lang="cs-CZ" sz="20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882" y="4157791"/>
            <a:ext cx="209550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29774"/>
            <a:ext cx="286434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69428" y="5585958"/>
            <a:ext cx="2248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keramické nádoby z hlíny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436096" y="5757307"/>
            <a:ext cx="31683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egyptský válečný vůz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376178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Soubor:Cuneiform_script.jpg</a:t>
            </a:r>
            <a:endParaRPr lang="en-US" sz="2000" dirty="0"/>
          </a:p>
          <a:p>
            <a:pPr marL="0" indent="0">
              <a:buNone/>
            </a:pPr>
            <a:r>
              <a:rPr lang="en-US" sz="2000" dirty="0" smtClean="0"/>
              <a:t>[online]</a:t>
            </a:r>
            <a:r>
              <a:rPr lang="cs-CZ" sz="2000" dirty="0" smtClean="0"/>
              <a:t>27.6.2012,17:10</a:t>
            </a:r>
            <a:r>
              <a:rPr lang="en-US" sz="2000" dirty="0" smtClean="0"/>
              <a:t>[</a:t>
            </a:r>
            <a:r>
              <a:rPr lang="cs-CZ" sz="2000" dirty="0" smtClean="0"/>
              <a:t>citace.2012-06-27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Soubor:Tigr-euph.png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</a:t>
            </a:r>
          </a:p>
          <a:p>
            <a:pPr marL="0" indent="0">
              <a:buNone/>
            </a:pPr>
            <a:r>
              <a:rPr lang="cs-CZ" sz="2000" dirty="0" smtClean="0"/>
              <a:t>17:15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upload.wikimedia.org/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/</a:t>
            </a:r>
            <a:r>
              <a:rPr lang="cs-CZ" sz="2000" dirty="0" err="1" smtClean="0"/>
              <a:t>commons</a:t>
            </a:r>
            <a:r>
              <a:rPr lang="cs-CZ" sz="2000" dirty="0" smtClean="0"/>
              <a:t>/2/2b/Assyriapottery5thcentury.jpg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27.6.2012,17:25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r>
              <a:rPr lang="cs-CZ" sz="2000" dirty="0"/>
              <a:t>http://</a:t>
            </a:r>
            <a:r>
              <a:rPr lang="cs-CZ" sz="2000" dirty="0" smtClean="0"/>
              <a:t>cs.wikipedia.org/wiki/Soubor:Egyptian-Chariot.png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27.6.2012,18:14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Řešení: Tajenka – Sumerové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1) slunce, 2) půdu, 3) podmínky, 4) Evropy, 5) úrodné 6) pohyb,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7) vláhy, 8) kolébkou</a:t>
            </a:r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25301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268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15</cp:revision>
  <dcterms:created xsi:type="dcterms:W3CDTF">2012-07-21T17:54:41Z</dcterms:created>
  <dcterms:modified xsi:type="dcterms:W3CDTF">2012-08-02T10:56:29Z</dcterms:modified>
</cp:coreProperties>
</file>