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8" r:id="rId4"/>
    <p:sldId id="261" r:id="rId5"/>
    <p:sldId id="259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881E59B-6141-4CE5-B89E-AF4E2CBBDF5B}" type="datetimeFigureOut">
              <a:rPr lang="cs-CZ" smtClean="0"/>
              <a:t>2.8.2012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E81A96-61B6-4606-8938-7550581E57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55868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BE81A96-61B6-4606-8938-7550581E57B3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71019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CF7F8-0D17-42C1-9135-E688F0CEA74F}" type="datetimeFigureOut">
              <a:rPr lang="cs-CZ" smtClean="0"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584A6-23F1-4E01-93E1-8CEE5E91C9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59327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CF7F8-0D17-42C1-9135-E688F0CEA74F}" type="datetimeFigureOut">
              <a:rPr lang="cs-CZ" smtClean="0"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584A6-23F1-4E01-93E1-8CEE5E91C9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44421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CF7F8-0D17-42C1-9135-E688F0CEA74F}" type="datetimeFigureOut">
              <a:rPr lang="cs-CZ" smtClean="0"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584A6-23F1-4E01-93E1-8CEE5E91C9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93977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CF7F8-0D17-42C1-9135-E688F0CEA74F}" type="datetimeFigureOut">
              <a:rPr lang="cs-CZ" smtClean="0"/>
              <a:t>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584A6-23F1-4E01-93E1-8CEE5E91C9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2701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CF7F8-0D17-42C1-9135-E688F0CEA74F}" type="datetimeFigureOut">
              <a:rPr lang="cs-CZ" smtClean="0"/>
              <a:t>2.8.2012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584A6-23F1-4E01-93E1-8CEE5E91C9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1544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CF7F8-0D17-42C1-9135-E688F0CEA74F}" type="datetimeFigureOut">
              <a:rPr lang="cs-CZ" smtClean="0"/>
              <a:t>2.8.2012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584A6-23F1-4E01-93E1-8CEE5E91C9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62475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CF7F8-0D17-42C1-9135-E688F0CEA74F}" type="datetimeFigureOut">
              <a:rPr lang="cs-CZ" smtClean="0"/>
              <a:t>2.8.2012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584A6-23F1-4E01-93E1-8CEE5E91C9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93436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CF7F8-0D17-42C1-9135-E688F0CEA74F}" type="datetimeFigureOut">
              <a:rPr lang="cs-CZ" smtClean="0"/>
              <a:t>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584A6-23F1-4E01-93E1-8CEE5E91C9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0971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CF7F8-0D17-42C1-9135-E688F0CEA74F}" type="datetimeFigureOut">
              <a:rPr lang="cs-CZ" smtClean="0"/>
              <a:t>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584A6-23F1-4E01-93E1-8CEE5E91C9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96954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CF7F8-0D17-42C1-9135-E688F0CEA74F}" type="datetimeFigureOut">
              <a:rPr lang="cs-CZ" smtClean="0"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584A6-23F1-4E01-93E1-8CEE5E91C9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94147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CF7F8-0D17-42C1-9135-E688F0CEA74F}" type="datetimeFigureOut">
              <a:rPr lang="cs-CZ" smtClean="0"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584A6-23F1-4E01-93E1-8CEE5E91C9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01040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ECF7F8-0D17-42C1-9135-E688F0CEA74F}" type="datetimeFigureOut">
              <a:rPr lang="cs-CZ" smtClean="0"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E584A6-23F1-4E01-93E1-8CEE5E91C9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96315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lan_of_Babylon_RB.JPG%5bonline%5d27.6.2012,19:43%5bcitace2012-06-27%5d,Dostupn&#253;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3933056"/>
            <a:ext cx="6184776" cy="2760712"/>
          </a:xfrm>
        </p:spPr>
        <p:txBody>
          <a:bodyPr>
            <a:noAutofit/>
          </a:bodyPr>
          <a:lstStyle/>
          <a:p>
            <a:pPr lvl="0"/>
            <a:r>
              <a:rPr lang="cs-CZ" sz="2000" dirty="0">
                <a:solidFill>
                  <a:prstClr val="black"/>
                </a:solidFill>
              </a:rPr>
              <a:t>Základní škola, Hrádek 203</a:t>
            </a:r>
          </a:p>
          <a:p>
            <a:pPr lvl="0"/>
            <a:r>
              <a:rPr lang="cs-CZ" sz="2000" dirty="0">
                <a:solidFill>
                  <a:prstClr val="black"/>
                </a:solidFill>
              </a:rPr>
              <a:t>Projekt: CZ.1.07/1.400/21.1220</a:t>
            </a:r>
          </a:p>
          <a:p>
            <a:pPr lvl="0"/>
            <a:r>
              <a:rPr lang="cs-CZ" sz="2000" dirty="0">
                <a:solidFill>
                  <a:prstClr val="black"/>
                </a:solidFill>
              </a:rPr>
              <a:t>Sada : Člověk a jeho společnost </a:t>
            </a:r>
          </a:p>
          <a:p>
            <a:pPr lvl="0"/>
            <a:r>
              <a:rPr lang="cs-CZ" sz="2000" dirty="0">
                <a:solidFill>
                  <a:prstClr val="black"/>
                </a:solidFill>
              </a:rPr>
              <a:t>VY_32_INOVACE_ 08 Dějepis _</a:t>
            </a:r>
            <a:r>
              <a:rPr lang="cs-CZ" sz="2000" dirty="0" smtClean="0">
                <a:solidFill>
                  <a:prstClr val="black"/>
                </a:solidFill>
              </a:rPr>
              <a:t>6.ročník_09</a:t>
            </a:r>
            <a:endParaRPr lang="cs-CZ" sz="2000" dirty="0">
              <a:solidFill>
                <a:prstClr val="black"/>
              </a:solidFill>
            </a:endParaRPr>
          </a:p>
          <a:p>
            <a:pPr lvl="0"/>
            <a:r>
              <a:rPr lang="cs-CZ" sz="2000" dirty="0" smtClean="0">
                <a:solidFill>
                  <a:prstClr val="black"/>
                </a:solidFill>
              </a:rPr>
              <a:t>Říše v Mezopotámie</a:t>
            </a:r>
            <a:endParaRPr lang="cs-CZ" sz="2000" dirty="0">
              <a:solidFill>
                <a:prstClr val="black"/>
              </a:solidFill>
            </a:endParaRPr>
          </a:p>
          <a:p>
            <a:pPr lvl="0"/>
            <a:r>
              <a:rPr lang="cs-CZ" sz="2000" dirty="0">
                <a:solidFill>
                  <a:prstClr val="black"/>
                </a:solidFill>
              </a:rPr>
              <a:t>Autor: Mgr. Radka Kocábová</a:t>
            </a:r>
          </a:p>
          <a:p>
            <a:pPr lvl="0"/>
            <a:r>
              <a:rPr lang="cs-CZ" sz="2000" dirty="0">
                <a:solidFill>
                  <a:prstClr val="black"/>
                </a:solidFill>
              </a:rPr>
              <a:t>Anotace: </a:t>
            </a:r>
            <a:r>
              <a:rPr lang="cs-CZ" sz="2000" dirty="0" smtClean="0">
                <a:solidFill>
                  <a:prstClr val="black"/>
                </a:solidFill>
              </a:rPr>
              <a:t>Babylónie </a:t>
            </a:r>
            <a:r>
              <a:rPr lang="cs-CZ" sz="2000" smtClean="0">
                <a:solidFill>
                  <a:prstClr val="black"/>
                </a:solidFill>
              </a:rPr>
              <a:t>a Asýrie</a:t>
            </a:r>
            <a:r>
              <a:rPr lang="cs-CZ" sz="2000" dirty="0" smtClean="0">
                <a:solidFill>
                  <a:prstClr val="black"/>
                </a:solidFill>
              </a:rPr>
              <a:t>. </a:t>
            </a:r>
            <a:r>
              <a:rPr lang="cs-CZ" sz="2000" dirty="0">
                <a:solidFill>
                  <a:prstClr val="black"/>
                </a:solidFill>
              </a:rPr>
              <a:t>Materiál slouží k projekci na interaktivní tabuli.</a:t>
            </a:r>
          </a:p>
          <a:p>
            <a:endParaRPr lang="cs-CZ" sz="20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015517"/>
            <a:ext cx="8280920" cy="1446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46572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548680"/>
            <a:ext cx="76328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u="sng" dirty="0" smtClean="0"/>
              <a:t>Sumerové neustále bojovali a podlehli nájezdům dobyvatelů.</a:t>
            </a:r>
            <a:endParaRPr lang="cs-CZ" sz="20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3167844" y="1016433"/>
            <a:ext cx="22322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u="sng" dirty="0" smtClean="0"/>
              <a:t>Na jihu vznikla říše:</a:t>
            </a:r>
            <a:endParaRPr lang="cs-CZ" sz="2000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3167844" y="2996952"/>
            <a:ext cx="26642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u="sng" dirty="0"/>
              <a:t>N</a:t>
            </a:r>
            <a:r>
              <a:rPr lang="cs-CZ" sz="2000" b="1" u="sng" dirty="0" smtClean="0"/>
              <a:t>a severu vznikla říše:</a:t>
            </a:r>
            <a:endParaRPr lang="cs-CZ" sz="2000" b="1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31639" y="1556792"/>
            <a:ext cx="698477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_ . . ./ . _ / - . . . / _ . _ _ /. _ . . / _ _ _ / _ . / . . / . // </a:t>
            </a:r>
          </a:p>
          <a:p>
            <a:endParaRPr lang="cs-CZ" sz="2400" dirty="0"/>
          </a:p>
          <a:p>
            <a:r>
              <a:rPr lang="cs-CZ" sz="2400" dirty="0" smtClean="0"/>
              <a:t>-----------------------------------------------------------------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655676" y="3645024"/>
            <a:ext cx="56886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. _ / . . . / _ . _ _ / . _ . / . .  /. //</a:t>
            </a:r>
          </a:p>
          <a:p>
            <a:pPr algn="ctr"/>
            <a:endParaRPr lang="cs-CZ" sz="2400" b="1" dirty="0"/>
          </a:p>
          <a:p>
            <a:r>
              <a:rPr lang="cs-CZ" sz="2400" b="1" dirty="0" smtClean="0"/>
              <a:t>              ---------------------------------------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875572" y="5157192"/>
            <a:ext cx="77048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BR" b="1" dirty="0"/>
              <a:t>A . _     B _ . . .    C _ . _ .    D _ . .    E .   F . . _ .    G _ _ .    H . . . .</a:t>
            </a:r>
          </a:p>
          <a:p>
            <a:r>
              <a:rPr lang="pt-BR" b="1" dirty="0"/>
              <a:t>CH _ _ _ _  I . .   J . _ _    K _ . _    L . _ . .   M _ _    N _ .    O _ _ _ </a:t>
            </a:r>
          </a:p>
          <a:p>
            <a:r>
              <a:rPr lang="pt-BR" b="1" dirty="0"/>
              <a:t>P  . _ _ .    R . _ .     S . . .     T _    U . . _    V . . . _   Y _ . _ _   Z _ _ . . </a:t>
            </a:r>
          </a:p>
        </p:txBody>
      </p:sp>
    </p:spTree>
    <p:extLst>
      <p:ext uri="{BB962C8B-B14F-4D97-AF65-F5344CB8AC3E}">
        <p14:creationId xmlns:p14="http://schemas.microsoft.com/office/powerpoint/2010/main" val="2803377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20688"/>
            <a:ext cx="74168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rgbClr val="FF0000"/>
                </a:solidFill>
              </a:rPr>
              <a:t>ASYŘANÉ</a:t>
            </a:r>
            <a:r>
              <a:rPr lang="cs-CZ" sz="2400" b="1" u="sng" dirty="0" smtClean="0"/>
              <a:t> </a:t>
            </a:r>
            <a:r>
              <a:rPr lang="cs-CZ" sz="2400" b="1" dirty="0" smtClean="0"/>
              <a:t>byli dobrými válečníky v hlavním městě </a:t>
            </a:r>
            <a:r>
              <a:rPr lang="cs-CZ" sz="2400" b="1" u="sng" dirty="0" smtClean="0"/>
              <a:t>NINIVE </a:t>
            </a:r>
            <a:r>
              <a:rPr lang="cs-CZ" sz="2400" b="1" dirty="0" smtClean="0"/>
              <a:t>postavili </a:t>
            </a:r>
            <a:r>
              <a:rPr lang="cs-CZ" sz="2400" b="1" u="sng" dirty="0" smtClean="0"/>
              <a:t>k</a:t>
            </a:r>
            <a:r>
              <a:rPr lang="cs-CZ" sz="2400" b="1" u="sng" dirty="0" smtClean="0">
                <a:solidFill>
                  <a:srgbClr val="FFC000"/>
                </a:solidFill>
              </a:rPr>
              <a:t>nihovnu</a:t>
            </a:r>
            <a:r>
              <a:rPr lang="cs-CZ" sz="2400" b="1" dirty="0" smtClean="0"/>
              <a:t> s tisíci hliněnými tabulkami.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786019" y="2852936"/>
            <a:ext cx="2664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hliněná tabulka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79912" y="2160439"/>
            <a:ext cx="237626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Ve druhé říši </a:t>
            </a:r>
            <a:r>
              <a:rPr lang="cs-CZ" sz="2400" b="1" u="sng" dirty="0" smtClean="0"/>
              <a:t>BABYLÓNII</a:t>
            </a:r>
            <a:r>
              <a:rPr lang="cs-CZ" sz="2400" b="1" dirty="0" smtClean="0"/>
              <a:t> král </a:t>
            </a:r>
            <a:r>
              <a:rPr lang="cs-CZ" sz="2400" b="1" u="sng" dirty="0" smtClean="0"/>
              <a:t>CHAMMURAPI </a:t>
            </a:r>
            <a:r>
              <a:rPr lang="cs-CZ" sz="2400" b="1" dirty="0" smtClean="0"/>
              <a:t>nechal vytesat do skály </a:t>
            </a:r>
            <a:r>
              <a:rPr lang="cs-CZ" sz="2400" b="1" u="sng" dirty="0" smtClean="0">
                <a:solidFill>
                  <a:srgbClr val="00B050"/>
                </a:solidFill>
              </a:rPr>
              <a:t>první</a:t>
            </a:r>
            <a:r>
              <a:rPr lang="cs-CZ" sz="2400" b="1" u="sng" dirty="0" smtClean="0"/>
              <a:t> </a:t>
            </a:r>
            <a:r>
              <a:rPr lang="cs-CZ" sz="2400" b="1" u="sng" dirty="0" smtClean="0">
                <a:solidFill>
                  <a:srgbClr val="00B050"/>
                </a:solidFill>
              </a:rPr>
              <a:t>sbírku zákonů</a:t>
            </a:r>
            <a:r>
              <a:rPr lang="cs-CZ" sz="2400" b="1" u="sng" dirty="0" smtClean="0"/>
              <a:t>. </a:t>
            </a:r>
            <a:endParaRPr lang="cs-CZ" sz="2400" b="1" u="sng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064424"/>
            <a:ext cx="2095500" cy="3086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456" y="3789040"/>
            <a:ext cx="2747423" cy="26513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211729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9612" y="2636912"/>
            <a:ext cx="70567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u="sng" dirty="0" smtClean="0"/>
              <a:t>Rozsáhlou říší v Mezopotámii byla:</a:t>
            </a:r>
            <a:endParaRPr lang="cs-CZ" sz="20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2051720" y="3356992"/>
            <a:ext cx="511256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. _ _ . / . / . _ / . . . / . . / .  //</a:t>
            </a:r>
          </a:p>
          <a:p>
            <a:pPr algn="ctr"/>
            <a:endParaRPr lang="cs-CZ" sz="2000" b="1" dirty="0"/>
          </a:p>
          <a:p>
            <a:r>
              <a:rPr lang="cs-CZ" sz="2000" b="1" dirty="0" smtClean="0"/>
              <a:t>                   ------------------------------------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14023" y="4509120"/>
            <a:ext cx="74888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u="sng" dirty="0" smtClean="0"/>
              <a:t>Další zajímavou oblastí, která byla osídlena hebrejskými kmeny byla</a:t>
            </a:r>
            <a:r>
              <a:rPr lang="cs-CZ" sz="2000" b="1" dirty="0" smtClean="0"/>
              <a:t>: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502055" y="5229200"/>
            <a:ext cx="648072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. _ _ . / . _ / . _ . . / . / . . . / _ / . . / _ . / . _  //</a:t>
            </a:r>
          </a:p>
          <a:p>
            <a:pPr algn="ctr"/>
            <a:endParaRPr lang="cs-CZ" sz="2000" b="1" dirty="0"/>
          </a:p>
          <a:p>
            <a:r>
              <a:rPr lang="cs-CZ" sz="2000" b="1" dirty="0" smtClean="0"/>
              <a:t>                -----------------------------------------------------------</a:t>
            </a:r>
            <a:endParaRPr lang="cs-CZ" sz="20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04664"/>
            <a:ext cx="2592288" cy="2088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491880" y="620688"/>
            <a:ext cx="146655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plán </a:t>
            </a:r>
            <a:r>
              <a:rPr lang="cs-CZ" sz="2000" b="1" dirty="0" err="1" smtClean="0"/>
              <a:t>staravěkého</a:t>
            </a:r>
            <a:r>
              <a:rPr lang="cs-CZ" sz="2000" b="1" dirty="0" smtClean="0"/>
              <a:t> Babylonu</a:t>
            </a:r>
            <a:endParaRPr lang="cs-CZ" sz="2000" b="1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627615"/>
            <a:ext cx="1714500" cy="2571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5724128" y="1348793"/>
            <a:ext cx="122413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detail </a:t>
            </a:r>
            <a:r>
              <a:rPr lang="cs-CZ" sz="2000" b="1" dirty="0" err="1" smtClean="0"/>
              <a:t>Ištařiny</a:t>
            </a:r>
            <a:r>
              <a:rPr lang="cs-CZ" sz="2000" b="1" dirty="0" smtClean="0"/>
              <a:t> brány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437374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692696"/>
            <a:ext cx="712879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V Palestině vznikl stát </a:t>
            </a:r>
            <a:r>
              <a:rPr lang="cs-CZ" sz="2000" b="1" dirty="0" smtClean="0">
                <a:solidFill>
                  <a:srgbClr val="FF0000"/>
                </a:solidFill>
              </a:rPr>
              <a:t>IZRAE</a:t>
            </a:r>
            <a:r>
              <a:rPr lang="cs-CZ" sz="2000" b="1" dirty="0" smtClean="0"/>
              <a:t>L s hlavním městem </a:t>
            </a:r>
            <a:r>
              <a:rPr lang="cs-CZ" sz="2000" b="1" dirty="0" smtClean="0">
                <a:solidFill>
                  <a:srgbClr val="FF0000"/>
                </a:solidFill>
              </a:rPr>
              <a:t>JERUZALÉMEM</a:t>
            </a:r>
          </a:p>
          <a:p>
            <a:r>
              <a:rPr lang="cs-CZ" sz="2000" b="1" dirty="0" smtClean="0"/>
              <a:t>Lidé zde se nazývali </a:t>
            </a:r>
            <a:r>
              <a:rPr lang="cs-CZ" sz="2000" b="1" dirty="0" smtClean="0">
                <a:solidFill>
                  <a:srgbClr val="FF0000"/>
                </a:solidFill>
              </a:rPr>
              <a:t>ŽIDÉ </a:t>
            </a:r>
            <a:r>
              <a:rPr lang="cs-CZ" sz="2000" b="1" dirty="0" smtClean="0"/>
              <a:t> věřili v </a:t>
            </a:r>
            <a:r>
              <a:rPr lang="cs-CZ" sz="2000" b="1" u="sng" dirty="0" smtClean="0"/>
              <a:t>jednoho Boha a tím vzniklo židovské náboženství.</a:t>
            </a:r>
            <a:r>
              <a:rPr lang="cs-CZ" sz="2000" b="1" dirty="0" smtClean="0"/>
              <a:t> </a:t>
            </a:r>
            <a:endParaRPr lang="cs-CZ" sz="2000" b="1" u="sng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40202" y="1964771"/>
            <a:ext cx="449589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Kniha  uctívaná křesťany do dnes je </a:t>
            </a:r>
            <a:r>
              <a:rPr lang="cs-CZ" sz="2400" b="1" u="sng" dirty="0" smtClean="0">
                <a:solidFill>
                  <a:srgbClr val="7030A0"/>
                </a:solidFill>
              </a:rPr>
              <a:t>BIBLE</a:t>
            </a:r>
            <a:r>
              <a:rPr lang="cs-CZ" sz="2400" b="1" dirty="0" smtClean="0"/>
              <a:t>.</a:t>
            </a:r>
          </a:p>
          <a:p>
            <a:r>
              <a:rPr lang="cs-CZ" sz="2000" b="1" dirty="0" smtClean="0"/>
              <a:t>Tvoří ji </a:t>
            </a:r>
            <a:r>
              <a:rPr lang="cs-CZ" sz="2400" b="1" dirty="0" smtClean="0"/>
              <a:t>:         </a:t>
            </a:r>
            <a:r>
              <a:rPr lang="cs-CZ" sz="2400" b="1" dirty="0" smtClean="0">
                <a:solidFill>
                  <a:srgbClr val="FFC000"/>
                </a:solidFill>
              </a:rPr>
              <a:t>Starý zákon</a:t>
            </a:r>
          </a:p>
          <a:p>
            <a:r>
              <a:rPr lang="cs-CZ" sz="2400" b="1" dirty="0">
                <a:solidFill>
                  <a:srgbClr val="FF0000"/>
                </a:solidFill>
              </a:rPr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                     Nový zákon</a:t>
            </a:r>
          </a:p>
          <a:p>
            <a:endParaRPr lang="cs-CZ" sz="2400" u="sng" dirty="0">
              <a:solidFill>
                <a:srgbClr val="FF00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857375"/>
            <a:ext cx="2887588" cy="20036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871778" y="4128390"/>
            <a:ext cx="244827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ZIKKURATY- náboženské chrámy</a:t>
            </a:r>
            <a:endParaRPr lang="cs-CZ" sz="2000" b="1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3178" y="5033067"/>
            <a:ext cx="2095500" cy="157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855554" y="5486342"/>
            <a:ext cx="179656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ukázka Nového zákona</a:t>
            </a:r>
            <a:endParaRPr lang="cs-CZ" sz="2000" b="1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5033067"/>
            <a:ext cx="2095500" cy="1419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038269" y="4289593"/>
            <a:ext cx="17281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BIBLE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2793496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000" dirty="0"/>
              <a:t>Dostupný 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cs.wikipedia.org/wiki/Soubor:Code-de-Hammurabi-1.jpg</a:t>
            </a:r>
            <a:r>
              <a:rPr lang="en-US" sz="2000" dirty="0" smtClean="0"/>
              <a:t>[online]</a:t>
            </a:r>
            <a:r>
              <a:rPr lang="cs-CZ" sz="2000" dirty="0" smtClean="0"/>
              <a:t>27.6.2012,19:20</a:t>
            </a:r>
            <a:r>
              <a:rPr lang="en-US" sz="2000" dirty="0" smtClean="0"/>
              <a:t>[</a:t>
            </a:r>
            <a:r>
              <a:rPr lang="cs-CZ" sz="2000" dirty="0" smtClean="0"/>
              <a:t>citace</a:t>
            </a:r>
            <a:r>
              <a:rPr lang="en-US" sz="2000" dirty="0" smtClean="0"/>
              <a:t>]</a:t>
            </a:r>
            <a:r>
              <a:rPr lang="cs-CZ" sz="2000" dirty="0" smtClean="0"/>
              <a:t>,Dostupný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cs.wikipedia.org/wiki/Soubor:British_Museum_Flood_Tablet_1.jpg</a:t>
            </a:r>
            <a:r>
              <a:rPr lang="en-US" sz="2000" dirty="0" smtClean="0"/>
              <a:t>[online]</a:t>
            </a:r>
            <a:r>
              <a:rPr lang="cs-CZ" sz="2000" dirty="0" smtClean="0"/>
              <a:t>27.6.2012,19:28</a:t>
            </a:r>
            <a:r>
              <a:rPr lang="en-US" sz="2000" dirty="0" smtClean="0"/>
              <a:t>[</a:t>
            </a:r>
            <a:r>
              <a:rPr lang="cs-CZ" sz="2000" dirty="0" smtClean="0"/>
              <a:t>citace:2012-06-27</a:t>
            </a:r>
            <a:r>
              <a:rPr lang="en-US" sz="2000" dirty="0" smtClean="0"/>
              <a:t>]</a:t>
            </a:r>
            <a:r>
              <a:rPr lang="cs-CZ" sz="2000" dirty="0" smtClean="0"/>
              <a:t>,Dostupný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cs.wikipedia.org/wiki/Soubor:Ancient_ziggurat_at_Ali_Air_Base_Iraq_2005.jpg</a:t>
            </a:r>
            <a:r>
              <a:rPr lang="en-US" sz="2000" dirty="0" smtClean="0"/>
              <a:t>[online]</a:t>
            </a:r>
            <a:r>
              <a:rPr lang="cs-CZ" sz="2000" dirty="0" smtClean="0"/>
              <a:t>27.6.2012,19:35</a:t>
            </a:r>
            <a:r>
              <a:rPr lang="en-US" sz="2000" dirty="0" smtClean="0"/>
              <a:t>[</a:t>
            </a:r>
            <a:r>
              <a:rPr lang="cs-CZ" sz="2000" dirty="0" smtClean="0"/>
              <a:t>citace:2012-06-27</a:t>
            </a:r>
            <a:r>
              <a:rPr lang="en-US" sz="2000" dirty="0" smtClean="0"/>
              <a:t>]</a:t>
            </a:r>
            <a:r>
              <a:rPr lang="cs-CZ" sz="2000" dirty="0" smtClean="0"/>
              <a:t>,Dostupný z www:</a:t>
            </a:r>
          </a:p>
          <a:p>
            <a:pPr marL="0" indent="0">
              <a:buNone/>
            </a:pPr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cs.wikipedia.org/wiki/Soubor:Plan_of_Babylon_RB.JPG</a:t>
            </a:r>
            <a:r>
              <a:rPr lang="en-US" sz="2000" dirty="0" smtClean="0">
                <a:hlinkClick r:id="rId3"/>
              </a:rPr>
              <a:t>[online]</a:t>
            </a:r>
            <a:r>
              <a:rPr lang="cs-CZ" sz="2000" dirty="0" smtClean="0">
                <a:hlinkClick r:id="rId3"/>
              </a:rPr>
              <a:t>27.6.2012,19:43</a:t>
            </a:r>
            <a:r>
              <a:rPr lang="en-US" sz="2000" dirty="0" smtClean="0">
                <a:hlinkClick r:id="rId3"/>
              </a:rPr>
              <a:t>[</a:t>
            </a:r>
            <a:r>
              <a:rPr lang="cs-CZ" sz="2000" dirty="0" smtClean="0">
                <a:hlinkClick r:id="rId3"/>
              </a:rPr>
              <a:t>citace2012-06-27</a:t>
            </a:r>
            <a:r>
              <a:rPr lang="en-US" sz="2000" dirty="0" smtClean="0">
                <a:hlinkClick r:id="rId3"/>
              </a:rPr>
              <a:t>]</a:t>
            </a:r>
            <a:r>
              <a:rPr lang="cs-CZ" sz="2000" dirty="0" smtClean="0">
                <a:hlinkClick r:id="rId3"/>
              </a:rPr>
              <a:t>,Dostupný</a:t>
            </a:r>
            <a:r>
              <a:rPr lang="cs-CZ" sz="2000" dirty="0" smtClean="0"/>
              <a:t>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</a:t>
            </a:r>
            <a:r>
              <a:rPr lang="cs-CZ" sz="2000" dirty="0" err="1" smtClean="0"/>
              <a:t>Soubor:Ish-tar_Gate_detail.jpg</a:t>
            </a:r>
            <a:r>
              <a:rPr lang="en-US" sz="2000" dirty="0" smtClean="0"/>
              <a:t>[online]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27.6.2012,19:49</a:t>
            </a:r>
            <a:r>
              <a:rPr lang="en-US" sz="2000" dirty="0" smtClean="0"/>
              <a:t>[</a:t>
            </a:r>
            <a:r>
              <a:rPr lang="cs-CZ" sz="2000" dirty="0" smtClean="0"/>
              <a:t>citace:2012-06-27</a:t>
            </a:r>
            <a:r>
              <a:rPr lang="en-US" sz="2000" dirty="0" smtClean="0"/>
              <a:t>]</a:t>
            </a:r>
            <a:r>
              <a:rPr lang="cs-CZ" sz="2000" dirty="0" smtClean="0"/>
              <a:t>,Dostupný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</a:t>
            </a:r>
            <a:r>
              <a:rPr lang="cs-CZ" sz="2000" dirty="0" err="1" smtClean="0"/>
              <a:t>Soubor:Bible_Kralicka.JPG</a:t>
            </a:r>
            <a:r>
              <a:rPr lang="en-US" sz="2000" dirty="0" smtClean="0"/>
              <a:t>[online]</a:t>
            </a:r>
            <a:r>
              <a:rPr lang="cs-CZ" sz="2000" dirty="0" smtClean="0"/>
              <a:t>27.6.</a:t>
            </a:r>
          </a:p>
          <a:p>
            <a:pPr marL="0" indent="0">
              <a:buNone/>
            </a:pPr>
            <a:r>
              <a:rPr lang="cs-CZ" sz="2000" dirty="0" smtClean="0"/>
              <a:t>2012,19:57</a:t>
            </a:r>
            <a:r>
              <a:rPr lang="en-US" sz="2000" dirty="0" smtClean="0"/>
              <a:t>[</a:t>
            </a:r>
            <a:r>
              <a:rPr lang="cs-CZ" sz="2000" dirty="0" smtClean="0"/>
              <a:t>citace:2012-06-27</a:t>
            </a:r>
            <a:r>
              <a:rPr lang="en-US" sz="2000" dirty="0" smtClean="0"/>
              <a:t>]</a:t>
            </a:r>
            <a:r>
              <a:rPr lang="cs-CZ" sz="2000" dirty="0" smtClean="0"/>
              <a:t>,Dostupný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</a:t>
            </a:r>
            <a:r>
              <a:rPr lang="cs-CZ" sz="2000" dirty="0" err="1" smtClean="0"/>
              <a:t>Soubor:Gutenberg_Bible.jpg</a:t>
            </a:r>
            <a:r>
              <a:rPr lang="en-US" sz="2000" dirty="0" smtClean="0"/>
              <a:t>[online]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27.6.2012,20:11</a:t>
            </a:r>
            <a:r>
              <a:rPr lang="en-US" sz="2000" dirty="0" smtClean="0"/>
              <a:t>[</a:t>
            </a:r>
            <a:r>
              <a:rPr lang="cs-CZ" sz="2000" dirty="0" smtClean="0"/>
              <a:t>citace:2012-06-27</a:t>
            </a:r>
            <a:r>
              <a:rPr lang="en-US" sz="2000" dirty="0" smtClean="0"/>
              <a:t>]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Řešení: </a:t>
            </a:r>
            <a:r>
              <a:rPr lang="cs-CZ" sz="2000" dirty="0"/>
              <a:t>B</a:t>
            </a:r>
            <a:r>
              <a:rPr lang="cs-CZ" sz="2000" dirty="0" smtClean="0"/>
              <a:t>abylonie, </a:t>
            </a:r>
            <a:r>
              <a:rPr lang="cs-CZ" sz="2000" dirty="0" err="1"/>
              <a:t>A</a:t>
            </a:r>
            <a:r>
              <a:rPr lang="cs-CZ" sz="2000" dirty="0" err="1" smtClean="0"/>
              <a:t>syrie</a:t>
            </a:r>
            <a:r>
              <a:rPr lang="cs-CZ" sz="2000" dirty="0" smtClean="0"/>
              <a:t>,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</a:t>
            </a:r>
            <a:r>
              <a:rPr lang="cs-CZ" sz="2000" dirty="0"/>
              <a:t>P</a:t>
            </a:r>
            <a:r>
              <a:rPr lang="cs-CZ" sz="2000" dirty="0" smtClean="0"/>
              <a:t>ersie,  </a:t>
            </a:r>
            <a:r>
              <a:rPr lang="cs-CZ" sz="2000" dirty="0"/>
              <a:t>P</a:t>
            </a:r>
            <a:r>
              <a:rPr lang="cs-CZ" sz="2000" dirty="0" smtClean="0"/>
              <a:t>alestina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324259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</TotalTime>
  <Words>462</Words>
  <Application>Microsoft Office PowerPoint</Application>
  <PresentationFormat>Předvádění na obrazovce (4:3)</PresentationFormat>
  <Paragraphs>48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08d2</dc:creator>
  <cp:lastModifiedBy>08d2</cp:lastModifiedBy>
  <cp:revision>21</cp:revision>
  <dcterms:created xsi:type="dcterms:W3CDTF">2012-07-21T17:54:41Z</dcterms:created>
  <dcterms:modified xsi:type="dcterms:W3CDTF">2012-08-02T10:54:57Z</dcterms:modified>
</cp:coreProperties>
</file>