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5932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4442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9397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70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154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6247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9343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097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9695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414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104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CF7F8-0D17-42C1-9135-E688F0CEA74F}" type="datetimeFigureOut">
              <a:rPr lang="cs-CZ" smtClean="0"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584A6-23F1-4E01-93E1-8CEE5E91C9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631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3933056"/>
            <a:ext cx="6184776" cy="2760712"/>
          </a:xfrm>
        </p:spPr>
        <p:txBody>
          <a:bodyPr>
            <a:noAutofit/>
          </a:bodyPr>
          <a:lstStyle/>
          <a:p>
            <a:pPr lvl="0"/>
            <a:r>
              <a:rPr lang="cs-CZ" sz="2000" dirty="0">
                <a:solidFill>
                  <a:prstClr val="black"/>
                </a:solidFill>
              </a:rPr>
              <a:t>Základní škola, Hrádek 203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Projekt: CZ.1.07/1.400/21.1220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Sada : Člověk a jeho společnost 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VY_32_INOVACE_ 08 Dějepis _</a:t>
            </a:r>
            <a:r>
              <a:rPr lang="cs-CZ" sz="2000" dirty="0" smtClean="0">
                <a:solidFill>
                  <a:prstClr val="black"/>
                </a:solidFill>
              </a:rPr>
              <a:t>6.ročník_11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 smtClean="0">
                <a:solidFill>
                  <a:prstClr val="black"/>
                </a:solidFill>
              </a:rPr>
              <a:t>Starověk </a:t>
            </a:r>
            <a:r>
              <a:rPr lang="cs-CZ" sz="2000" smtClean="0">
                <a:solidFill>
                  <a:prstClr val="black"/>
                </a:solidFill>
              </a:rPr>
              <a:t>v dávné Indii</a:t>
            </a:r>
            <a:endParaRPr lang="cs-CZ" sz="2000" dirty="0">
              <a:solidFill>
                <a:prstClr val="black"/>
              </a:solidFill>
            </a:endParaRP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Autor: Mgr. Radka Kocábová</a:t>
            </a:r>
          </a:p>
          <a:p>
            <a:pPr lvl="0"/>
            <a:r>
              <a:rPr lang="cs-CZ" sz="2000" dirty="0">
                <a:solidFill>
                  <a:prstClr val="black"/>
                </a:solidFill>
              </a:rPr>
              <a:t>Anotace</a:t>
            </a:r>
            <a:r>
              <a:rPr lang="cs-CZ" sz="2000" dirty="0" smtClean="0">
                <a:solidFill>
                  <a:prstClr val="black"/>
                </a:solidFill>
              </a:rPr>
              <a:t>: Jak vypadal život na Dálném východě -Indii . </a:t>
            </a:r>
            <a:r>
              <a:rPr lang="cs-CZ" sz="2000" dirty="0">
                <a:solidFill>
                  <a:prstClr val="black"/>
                </a:solidFill>
              </a:rPr>
              <a:t>Materiál slouží k projekci na interaktivní tabuli.</a:t>
            </a:r>
          </a:p>
          <a:p>
            <a:endParaRPr lang="cs-CZ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015517"/>
            <a:ext cx="8280920" cy="1446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657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54868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Stejně jako na Blízkém </a:t>
            </a:r>
            <a:r>
              <a:rPr lang="cs-CZ" sz="2000" dirty="0" err="1" smtClean="0"/>
              <a:t>východě,tak</a:t>
            </a:r>
            <a:r>
              <a:rPr lang="cs-CZ" sz="2000" dirty="0" smtClean="0"/>
              <a:t> i zde hrály </a:t>
            </a:r>
            <a:r>
              <a:rPr lang="cs-CZ" sz="2000" b="1" dirty="0" smtClean="0"/>
              <a:t>důležitou roli řeky </a:t>
            </a:r>
            <a:r>
              <a:rPr lang="cs-CZ" sz="2000" dirty="0" smtClean="0"/>
              <a:t>a </a:t>
            </a:r>
            <a:r>
              <a:rPr lang="cs-CZ" sz="2000" b="1" dirty="0" smtClean="0"/>
              <a:t>jejich úrodné břehy</a:t>
            </a:r>
            <a:r>
              <a:rPr lang="cs-CZ" sz="2000" dirty="0" smtClean="0"/>
              <a:t>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340768"/>
            <a:ext cx="7272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Na Indickém poloostrově jsou řeky: Vylušti je.</a:t>
            </a:r>
            <a:endParaRPr lang="cs-CZ" sz="20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060848"/>
            <a:ext cx="31683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 startAt="4"/>
            </a:pPr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7    5    6    3</a:t>
            </a:r>
          </a:p>
          <a:p>
            <a:pPr marL="457200" indent="-457200">
              <a:buAutoNum type="arabicPlain" startAt="4"/>
            </a:pPr>
            <a:endParaRPr lang="cs-CZ" sz="24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--------------------</a:t>
            </a:r>
            <a:endParaRPr lang="cs-CZ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535996" y="1971328"/>
            <a:ext cx="4140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 startAt="2"/>
            </a:pPr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1   7    2    1</a:t>
            </a:r>
          </a:p>
          <a:p>
            <a:pPr marL="457200" indent="-457200">
              <a:buAutoNum type="arabicPlain" startAt="2"/>
            </a:pPr>
            <a:endParaRPr lang="cs-CZ" sz="2400" dirty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accent4">
                    <a:lumMod val="50000"/>
                  </a:schemeClr>
                </a:solidFill>
              </a:rPr>
              <a:t>-------------------</a:t>
            </a:r>
            <a:endParaRPr lang="cs-CZ" sz="24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0711" y="3284516"/>
            <a:ext cx="5130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/>
            </a:pPr>
            <a:r>
              <a:rPr lang="cs-CZ" sz="2400" dirty="0" smtClean="0"/>
              <a:t>  2        3       4       5        6        7</a:t>
            </a:r>
          </a:p>
          <a:p>
            <a:r>
              <a:rPr lang="cs-CZ" sz="2400" dirty="0" smtClean="0"/>
              <a:t>A      G       S        I         D      U        N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322" y="4577531"/>
            <a:ext cx="2952175" cy="2102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56176" y="5157192"/>
            <a:ext cx="2520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indický poloostrov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1823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476672"/>
            <a:ext cx="74168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Jak vypadala města v údolí řeky Indus? Doplň slova do vět.</a:t>
            </a:r>
            <a:endParaRPr lang="cs-CZ" sz="20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148478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Města měla   --------------------------    ulice. Domy byly ---------------------</a:t>
            </a:r>
          </a:p>
          <a:p>
            <a:endParaRPr lang="cs-CZ" sz="2000" dirty="0"/>
          </a:p>
          <a:p>
            <a:r>
              <a:rPr lang="cs-CZ" sz="2000" dirty="0" smtClean="0"/>
              <a:t>Stavěly se z cihel a byly vybaveny ------------------------------.</a:t>
            </a:r>
          </a:p>
          <a:p>
            <a:endParaRPr lang="cs-CZ" sz="2000" dirty="0"/>
          </a:p>
          <a:p>
            <a:r>
              <a:rPr lang="cs-CZ" sz="2000" dirty="0" smtClean="0"/>
              <a:t>( široké – úzké, poschoďové- jednopatrové, kuchyněmi- koupelnami)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3573016"/>
            <a:ext cx="70567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 povodí řeky Gangu se usídlili </a:t>
            </a:r>
            <a:r>
              <a:rPr lang="cs-CZ" sz="2000" b="1" dirty="0" err="1" smtClean="0"/>
              <a:t>Árjové</a:t>
            </a:r>
            <a:r>
              <a:rPr lang="cs-CZ" sz="2000" b="1" dirty="0" smtClean="0"/>
              <a:t>, kteří dali vznik státu. Lidé se zde dělili na 4 skupiny.</a:t>
            </a:r>
          </a:p>
          <a:p>
            <a:r>
              <a:rPr lang="cs-CZ" sz="2000" u="sng" dirty="0" smtClean="0"/>
              <a:t>Spoj je správně.</a:t>
            </a:r>
            <a:endParaRPr lang="cs-CZ" sz="2000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86916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kněží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3768" y="4853757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vládci a vojáci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00673" y="4669105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zemědělci a řemeslníci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64288" y="4822993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otroci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577710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7030A0"/>
                </a:solidFill>
              </a:rPr>
              <a:t>neměli žádná práva</a:t>
            </a:r>
            <a:endParaRPr lang="cs-CZ" sz="2000" dirty="0">
              <a:solidFill>
                <a:srgbClr val="7030A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99792" y="5777101"/>
            <a:ext cx="19082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rgbClr val="C00000"/>
                </a:solidFill>
              </a:rPr>
              <a:t>měli nejvyšší postavení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00673" y="5661248"/>
            <a:ext cx="19195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vyráběli 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nářadí , pěstovali </a:t>
            </a:r>
            <a:r>
              <a:rPr lang="cs-CZ" sz="2000" dirty="0" smtClean="0">
                <a:solidFill>
                  <a:schemeClr val="accent6">
                    <a:lumMod val="50000"/>
                  </a:schemeClr>
                </a:solidFill>
              </a:rPr>
              <a:t>plodiny</a:t>
            </a:r>
            <a:endParaRPr lang="cs-CZ" sz="20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452320" y="5517232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5">
                    <a:lumMod val="50000"/>
                  </a:schemeClr>
                </a:solidFill>
              </a:rPr>
              <a:t>bojovali, vládli</a:t>
            </a:r>
            <a:endParaRPr lang="cs-CZ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64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297336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Náboženství v Indii umožňuje víru ve více bohů. </a:t>
            </a:r>
            <a:endParaRPr lang="cs-CZ" sz="2000" b="1" dirty="0"/>
          </a:p>
          <a:p>
            <a:pPr algn="ctr"/>
            <a:r>
              <a:rPr lang="cs-CZ" sz="2000" b="1" u="sng" dirty="0" smtClean="0"/>
              <a:t>Vylušti, jak se jmenuje</a:t>
            </a:r>
            <a:r>
              <a:rPr lang="cs-CZ" sz="2000" u="sng" dirty="0" smtClean="0"/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843808" y="1233940"/>
            <a:ext cx="56886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AutoNum type="arabicPlain" startAt="6"/>
            </a:pPr>
            <a:r>
              <a:rPr lang="cs-CZ" sz="2000" dirty="0" smtClean="0"/>
              <a:t>3       7       2       5       3       4       1       5       4</a:t>
            </a:r>
          </a:p>
          <a:p>
            <a:pPr marL="457200" indent="-457200">
              <a:buAutoNum type="arabicPlain" startAt="6"/>
            </a:pP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  -----------------------------------------------------------------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2504817"/>
            <a:ext cx="5040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 </a:t>
            </a:r>
            <a:r>
              <a:rPr lang="cs-CZ" b="1" dirty="0" smtClean="0"/>
              <a:t>  </a:t>
            </a:r>
            <a:r>
              <a:rPr lang="cs-CZ" b="1" dirty="0" smtClean="0"/>
              <a:t>1           2   </a:t>
            </a:r>
            <a:r>
              <a:rPr lang="cs-CZ" b="1" dirty="0" smtClean="0"/>
              <a:t>      </a:t>
            </a:r>
            <a:r>
              <a:rPr lang="cs-CZ" b="1" dirty="0" smtClean="0"/>
              <a:t>3      </a:t>
            </a:r>
            <a:r>
              <a:rPr lang="cs-CZ" b="1" dirty="0" smtClean="0"/>
              <a:t>    </a:t>
            </a:r>
            <a:r>
              <a:rPr lang="cs-CZ" b="1" dirty="0" smtClean="0"/>
              <a:t>4   </a:t>
            </a:r>
            <a:r>
              <a:rPr lang="cs-CZ" b="1" dirty="0" smtClean="0"/>
              <a:t>        </a:t>
            </a:r>
            <a:r>
              <a:rPr lang="cs-CZ" b="1" dirty="0" smtClean="0"/>
              <a:t>5     </a:t>
            </a:r>
            <a:r>
              <a:rPr lang="cs-CZ" b="1" dirty="0" smtClean="0"/>
              <a:t>     </a:t>
            </a:r>
            <a:r>
              <a:rPr lang="cs-CZ" b="1" dirty="0" smtClean="0"/>
              <a:t>6     </a:t>
            </a:r>
            <a:r>
              <a:rPr lang="cs-CZ" b="1" dirty="0" smtClean="0"/>
              <a:t>     </a:t>
            </a:r>
            <a:r>
              <a:rPr lang="cs-CZ" b="1" dirty="0" smtClean="0"/>
              <a:t>7</a:t>
            </a: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M  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 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I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U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H   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    N               </a:t>
            </a:r>
            <a:endParaRPr lang="cs-CZ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b="1" dirty="0" smtClean="0"/>
              <a:t>                             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31840" y="3516455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u="sng" dirty="0" smtClean="0"/>
              <a:t>Základem je , duše zemřelého přejde do nového těla</a:t>
            </a:r>
            <a:endParaRPr lang="cs-CZ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67944" y="3885787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 hinduismu vzniklo další náboženství.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                           </a:t>
            </a:r>
            <a:r>
              <a:rPr lang="cs-CZ" sz="2000" b="1" u="sng" dirty="0" smtClean="0"/>
              <a:t>Zjisti jaké.</a:t>
            </a:r>
            <a:endParaRPr lang="cs-CZ" sz="2000" b="1" u="sng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23628" y="4709174"/>
            <a:ext cx="74528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 startAt="4"/>
            </a:pPr>
            <a:r>
              <a:rPr lang="cs-CZ" sz="2000" dirty="0" smtClean="0"/>
              <a:t>    3           7           7           1           6            2            5           3         2</a:t>
            </a:r>
          </a:p>
          <a:p>
            <a:endParaRPr lang="cs-CZ" sz="2000" dirty="0"/>
          </a:p>
          <a:p>
            <a:r>
              <a:rPr lang="cs-CZ" sz="2000" dirty="0" smtClean="0"/>
              <a:t>---------------------------------------------------------------------------------------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587727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lain"/>
            </a:pPr>
            <a:r>
              <a:rPr lang="cs-CZ" sz="2000" b="1" dirty="0" smtClean="0"/>
              <a:t>           2                3                  4                   5                 6               7</a:t>
            </a:r>
          </a:p>
          <a:p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</a:rPr>
              <a:t>H                S                U                  B                   M                I                D</a:t>
            </a:r>
            <a:endParaRPr lang="cs-CZ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43" y="1835897"/>
            <a:ext cx="2736304" cy="205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539552" y="651279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Tři bohové: </a:t>
            </a:r>
            <a:r>
              <a:rPr lang="cs-CZ" dirty="0" err="1" smtClean="0"/>
              <a:t>Šivu,Višnu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</a:t>
            </a:r>
            <a:r>
              <a:rPr lang="cs-CZ" dirty="0" err="1" smtClean="0"/>
              <a:t>Brahma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467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76672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Byl pojmenován po </a:t>
            </a:r>
            <a:r>
              <a:rPr lang="cs-CZ" sz="2000" b="1" u="sng" dirty="0" smtClean="0"/>
              <a:t>BUDDHOVI , který vedl lid ke zlepšení samu sebe pomocí zvláštních cvičení.</a:t>
            </a:r>
            <a:endParaRPr lang="cs-CZ" sz="2000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3524250" cy="4048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860032" y="1556792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/>
              <a:t>BUDDHA</a:t>
            </a:r>
            <a:endParaRPr lang="cs-CZ" sz="20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92080" y="263691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 starověké Indii vznikly také </a:t>
            </a:r>
            <a:r>
              <a:rPr lang="cs-CZ" b="1" u="sng" dirty="0" smtClean="0"/>
              <a:t>číslice, </a:t>
            </a:r>
          </a:p>
          <a:p>
            <a:r>
              <a:rPr lang="cs-CZ" dirty="0" smtClean="0"/>
              <a:t>kterými píšeme do dnes. Najdi jaké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9058" y="4455696"/>
            <a:ext cx="10731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římské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901698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indické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78046" y="5428908"/>
            <a:ext cx="11661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egyptské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495104" y="5604917"/>
            <a:ext cx="9721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čínské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65791" y="4655751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arabské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03353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 Citace:  Dostupný </a:t>
            </a:r>
            <a:r>
              <a:rPr lang="cs-CZ" sz="2000" dirty="0"/>
              <a:t>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cs.wikipedia.org/wiki/Soubor:India_78.40398E_20.74980N.jpg</a:t>
            </a:r>
            <a:r>
              <a:rPr lang="en-US" sz="2000" dirty="0" smtClean="0"/>
              <a:t>[online]</a:t>
            </a:r>
          </a:p>
          <a:p>
            <a:pPr marL="0" indent="0">
              <a:buNone/>
            </a:pPr>
            <a:r>
              <a:rPr lang="cs-CZ" sz="2000" dirty="0" smtClean="0"/>
              <a:t>26.6.2012,10:13</a:t>
            </a:r>
            <a:r>
              <a:rPr lang="en-US" sz="2000" dirty="0" smtClean="0"/>
              <a:t>[</a:t>
            </a:r>
            <a:r>
              <a:rPr lang="cs-CZ" sz="2000" dirty="0" smtClean="0"/>
              <a:t>citace: 2012-06-26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cs.wikipedia.org/wiki/Soubor:Halebid3.JPG</a:t>
            </a:r>
            <a:r>
              <a:rPr lang="en-US" sz="2000" dirty="0" smtClean="0"/>
              <a:t>[online]</a:t>
            </a:r>
            <a:r>
              <a:rPr lang="cs-CZ" sz="2000" dirty="0" smtClean="0"/>
              <a:t>26.6.2012,10:25</a:t>
            </a:r>
          </a:p>
          <a:p>
            <a:pPr marL="0" indent="0">
              <a:buNone/>
            </a:pPr>
            <a:r>
              <a:rPr lang="en-US" sz="2000" dirty="0" smtClean="0"/>
              <a:t>[</a:t>
            </a:r>
            <a:r>
              <a:rPr lang="cs-CZ" sz="2000" dirty="0" smtClean="0"/>
              <a:t>citace: 2012-06-26</a:t>
            </a:r>
            <a:r>
              <a:rPr lang="en-US" sz="2000" dirty="0" smtClean="0"/>
              <a:t>]</a:t>
            </a:r>
            <a:r>
              <a:rPr lang="cs-CZ" sz="2000" dirty="0" smtClean="0"/>
              <a:t>,Dostupný </a:t>
            </a:r>
            <a:r>
              <a:rPr lang="cs-CZ" sz="2000" dirty="0"/>
              <a:t>z </a:t>
            </a:r>
            <a:r>
              <a:rPr lang="cs-CZ" sz="2000" dirty="0" err="1"/>
              <a:t>www:http</a:t>
            </a:r>
            <a:r>
              <a:rPr lang="cs-CZ" sz="2000" dirty="0"/>
              <a:t>://</a:t>
            </a:r>
            <a:r>
              <a:rPr lang="cs-CZ" sz="2000" dirty="0" smtClean="0"/>
              <a:t>cs.wikipedia.org/wiki/</a:t>
            </a:r>
            <a:r>
              <a:rPr lang="cs-CZ" sz="2000" dirty="0" err="1" smtClean="0"/>
              <a:t>Soubor:Borobudur-perfect-buddha.jpg</a:t>
            </a:r>
            <a:r>
              <a:rPr lang="en-US" sz="2000" dirty="0" smtClean="0"/>
              <a:t>[online]</a:t>
            </a:r>
            <a:r>
              <a:rPr lang="cs-CZ" sz="2000" dirty="0" smtClean="0"/>
              <a:t>26.6.2012,10:30</a:t>
            </a:r>
            <a:r>
              <a:rPr lang="en-US" sz="2000" dirty="0" smtClean="0"/>
              <a:t>[</a:t>
            </a:r>
            <a:r>
              <a:rPr lang="cs-CZ" sz="2000" dirty="0" smtClean="0"/>
              <a:t>citace: 2012-06-26</a:t>
            </a:r>
            <a:r>
              <a:rPr lang="en-US" sz="2000" dirty="0" smtClean="0"/>
              <a:t>]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Řešení:  řeky – Indus, Ganga  ,   široké, poscho</a:t>
            </a:r>
            <a:r>
              <a:rPr lang="cs-CZ" sz="2000" dirty="0" smtClean="0"/>
              <a:t>ďové, kuchyněmi,    kněží měli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nejvyšší postavení,  vládci a vojáci vládli a bojovali, otroci neměli žádná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práva, zemědělci a řemeslníci vyráběli nástroje pěstovali plodiny.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hinduismus,  buddhismus ,   číslice - arabské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38538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407</Words>
  <Application>Microsoft Office PowerPoint</Application>
  <PresentationFormat>Předvádění na obrazovce (4:3)</PresentationFormat>
  <Paragraphs>68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08d2</dc:creator>
  <cp:lastModifiedBy>08d2</cp:lastModifiedBy>
  <cp:revision>22</cp:revision>
  <dcterms:created xsi:type="dcterms:W3CDTF">2012-07-21T17:54:41Z</dcterms:created>
  <dcterms:modified xsi:type="dcterms:W3CDTF">2012-07-31T10:25:13Z</dcterms:modified>
</cp:coreProperties>
</file>