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3589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6963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363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9237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2.8.2012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4557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2.8.2012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2125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2.8.2012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7122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8450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5647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1749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1083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FF467-77D0-4DF2-A6CD-4ED602E82FB4}" type="datetimeFigureOut">
              <a:rPr lang="cs-CZ" smtClean="0"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7816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Tutanchamun_Maske.jpg%5bonline" TargetMode="External"/><Relationship Id="rId2" Type="http://schemas.openxmlformats.org/officeDocument/2006/relationships/hyperlink" Target="http://cs.wikipedia.org/wiki/Soubor:Hongwu1.jpg%5bonline%5d12.8.2012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3886200"/>
            <a:ext cx="6296744" cy="2855168"/>
          </a:xfrm>
        </p:spPr>
        <p:txBody>
          <a:bodyPr>
            <a:noAutofit/>
          </a:bodyPr>
          <a:lstStyle/>
          <a:p>
            <a:pPr lvl="0"/>
            <a:r>
              <a:rPr lang="cs-CZ" sz="2000" dirty="0">
                <a:solidFill>
                  <a:prstClr val="black"/>
                </a:solidFill>
              </a:rPr>
              <a:t>Základní škola, Hrádek 203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Projekt: CZ.1.07/1.400/21.1220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Sada : Člověk a jeho společnost 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VY_32_INOVACE_ </a:t>
            </a:r>
            <a:r>
              <a:rPr lang="cs-CZ" sz="2000" dirty="0" smtClean="0">
                <a:solidFill>
                  <a:prstClr val="black"/>
                </a:solidFill>
              </a:rPr>
              <a:t>08 </a:t>
            </a:r>
            <a:r>
              <a:rPr lang="cs-CZ" sz="2000">
                <a:solidFill>
                  <a:prstClr val="black"/>
                </a:solidFill>
              </a:rPr>
              <a:t>Dějepis </a:t>
            </a:r>
            <a:r>
              <a:rPr lang="cs-CZ" sz="2000" smtClean="0">
                <a:solidFill>
                  <a:prstClr val="black"/>
                </a:solidFill>
              </a:rPr>
              <a:t>_6.ročník_14</a:t>
            </a:r>
            <a:endParaRPr lang="cs-CZ" sz="2000" dirty="0">
              <a:solidFill>
                <a:prstClr val="black"/>
              </a:solidFill>
            </a:endParaRPr>
          </a:p>
          <a:p>
            <a:pPr lvl="0"/>
            <a:r>
              <a:rPr lang="cs-CZ" sz="2000" dirty="0" smtClean="0">
                <a:solidFill>
                  <a:prstClr val="black"/>
                </a:solidFill>
              </a:rPr>
              <a:t>Vznik státu a písma</a:t>
            </a:r>
            <a:endParaRPr lang="cs-CZ" sz="2000" dirty="0">
              <a:solidFill>
                <a:prstClr val="black"/>
              </a:solidFill>
            </a:endParaRP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Autor: Mgr. Radka Kocábová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Anotace: </a:t>
            </a:r>
            <a:r>
              <a:rPr lang="cs-CZ" sz="2000" dirty="0" smtClean="0">
                <a:solidFill>
                  <a:prstClr val="black"/>
                </a:solidFill>
              </a:rPr>
              <a:t>Kde vznikaly státy. </a:t>
            </a:r>
            <a:r>
              <a:rPr lang="cs-CZ" sz="2000" dirty="0">
                <a:solidFill>
                  <a:prstClr val="black"/>
                </a:solidFill>
              </a:rPr>
              <a:t>Materiál slouží k projekci na interaktivní tabuli.</a:t>
            </a:r>
          </a:p>
          <a:p>
            <a:pPr lvl="0"/>
            <a:endParaRPr lang="cs-CZ" sz="2000" dirty="0">
              <a:solidFill>
                <a:prstClr val="black"/>
              </a:solidFill>
            </a:endParaRPr>
          </a:p>
          <a:p>
            <a:endParaRPr lang="cs-CZ" sz="2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15517"/>
            <a:ext cx="8280920" cy="1446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7864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620688"/>
            <a:ext cx="7416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Vznikem prvních států a užíváním písma začíná nové období      </a:t>
            </a:r>
            <a:r>
              <a:rPr lang="cs-CZ" sz="2400" b="1" u="sng" dirty="0" smtClean="0">
                <a:solidFill>
                  <a:schemeClr val="accent6">
                    <a:lumMod val="50000"/>
                  </a:schemeClr>
                </a:solidFill>
              </a:rPr>
              <a:t>S T A R O V Ě K.</a:t>
            </a:r>
            <a:endParaRPr lang="cs-CZ" sz="2400" b="1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15616" y="1988840"/>
            <a:ext cx="66247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Vývoj lidské společnosti neprobíhal po celém světě stejně, proto je třeba z Evropy přejít do Asie.</a:t>
            </a:r>
          </a:p>
          <a:p>
            <a:r>
              <a:rPr lang="cs-CZ" sz="2400" b="1" u="sng" dirty="0" smtClean="0"/>
              <a:t>Najdi Asii a </a:t>
            </a:r>
            <a:r>
              <a:rPr lang="cs-CZ" sz="2400" b="1" u="sng" dirty="0"/>
              <a:t>p</a:t>
            </a:r>
            <a:r>
              <a:rPr lang="cs-CZ" sz="2400" b="1" u="sng" dirty="0" smtClean="0"/>
              <a:t>řiřaď k ní obyvatele</a:t>
            </a:r>
            <a:endParaRPr lang="cs-CZ" sz="24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7416316" y="3284984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accent2">
                    <a:lumMod val="75000"/>
                  </a:schemeClr>
                </a:solidFill>
              </a:rPr>
              <a:t>EVROPA</a:t>
            </a:r>
            <a:endParaRPr lang="cs-CZ" sz="2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60332" y="3967084"/>
            <a:ext cx="8280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2">
                    <a:lumMod val="25000"/>
                  </a:schemeClr>
                </a:solidFill>
              </a:rPr>
              <a:t>ASIE</a:t>
            </a:r>
            <a:endParaRPr lang="cs-CZ" sz="2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560332" y="470803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AFRIKA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652120" y="3340187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7030A0"/>
                </a:solidFill>
              </a:rPr>
              <a:t>EVROPANÉ</a:t>
            </a:r>
            <a:endParaRPr lang="cs-CZ" sz="2000" b="1" dirty="0">
              <a:solidFill>
                <a:srgbClr val="7030A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756149" y="4087669"/>
            <a:ext cx="14081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AFRIČANÉ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920158" y="4723423"/>
            <a:ext cx="108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3">
                    <a:lumMod val="50000"/>
                  </a:schemeClr>
                </a:solidFill>
              </a:rPr>
              <a:t>ČÍŇANÉ, INDOVÉ</a:t>
            </a:r>
            <a:endParaRPr lang="cs-CZ" sz="2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646543"/>
            <a:ext cx="3744416" cy="1926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256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260648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Státy vznikaly asi 3.tisíce let př.n.l.</a:t>
            </a:r>
          </a:p>
          <a:p>
            <a:r>
              <a:rPr lang="cs-CZ" sz="2400" b="1" u="sng" dirty="0" smtClean="0">
                <a:solidFill>
                  <a:schemeClr val="accent3">
                    <a:lumMod val="75000"/>
                  </a:schemeClr>
                </a:solidFill>
              </a:rPr>
              <a:t>Vybarvi , kde</a:t>
            </a:r>
            <a:r>
              <a:rPr lang="cs-CZ" sz="2400" b="1" u="sng" dirty="0" smtClean="0"/>
              <a:t>.</a:t>
            </a:r>
            <a:endParaRPr lang="cs-CZ" sz="24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636518" y="1325959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 kamenité oblasti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73219" y="785837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 pouštích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264233" y="2276871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při řekách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94165" y="1589227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 místech s úrodnou půdou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90009" y="2954741"/>
            <a:ext cx="3240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Který panovník je z Egypta a který z Asie?</a:t>
            </a:r>
            <a:endParaRPr lang="cs-CZ" sz="2400" b="1" u="sng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780928"/>
            <a:ext cx="2095500" cy="3524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92" y="3501008"/>
            <a:ext cx="2095500" cy="295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851920" y="414908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EGYPT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59932" y="530120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ASIE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123645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548680"/>
            <a:ext cx="7272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/>
              <a:t>Z</a:t>
            </a:r>
            <a:r>
              <a:rPr lang="cs-CZ" sz="2400" b="1" u="sng" dirty="0" smtClean="0"/>
              <a:t>jisti kdo stál v čele státu a kdo mu ho pomáhal řídit</a:t>
            </a:r>
            <a:endParaRPr lang="cs-CZ" sz="24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484784"/>
            <a:ext cx="31683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smtClean="0"/>
              <a:t>V čele měst stál</a:t>
            </a:r>
            <a:r>
              <a:rPr lang="cs-CZ" sz="2000" b="1" dirty="0" smtClean="0"/>
              <a:t>:</a:t>
            </a:r>
            <a:endParaRPr lang="cs-CZ" sz="2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699792" y="1484784"/>
            <a:ext cx="61206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. _ _ . / . _ / _ . / _ _ _ /. . . _ /_ . / . . / _ . _ //</a:t>
            </a:r>
          </a:p>
          <a:p>
            <a:endParaRPr lang="cs-CZ" sz="2000" b="1" dirty="0"/>
          </a:p>
          <a:p>
            <a:r>
              <a:rPr lang="cs-CZ" sz="2000" b="1" dirty="0" smtClean="0"/>
              <a:t>------------------------------------------------------------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39552" y="2780928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smtClean="0"/>
              <a:t>Pomáhali mu:</a:t>
            </a:r>
            <a:endParaRPr lang="cs-CZ" sz="2000" b="1" u="sng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99792" y="2780928"/>
            <a:ext cx="51845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. . _ / . _ . / . / _ . . / _ . /. . /_ . _ . / . . //</a:t>
            </a:r>
          </a:p>
          <a:p>
            <a:endParaRPr lang="cs-CZ" sz="2000" b="1" dirty="0"/>
          </a:p>
          <a:p>
            <a:r>
              <a:rPr lang="cs-CZ" sz="2000" b="1" dirty="0" smtClean="0"/>
              <a:t>----------------------------------------------------</a:t>
            </a:r>
            <a:endParaRPr lang="cs-CZ" sz="2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4005064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smtClean="0"/>
              <a:t>Vybírali:</a:t>
            </a:r>
            <a:endParaRPr lang="cs-CZ" sz="2000" b="1" u="sng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11760" y="4005064"/>
            <a:ext cx="5040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_ . . / . _ / _ . / . //</a:t>
            </a:r>
          </a:p>
          <a:p>
            <a:endParaRPr lang="cs-CZ" sz="2000" b="1" dirty="0"/>
          </a:p>
          <a:p>
            <a:r>
              <a:rPr lang="cs-CZ" sz="2000" b="1" dirty="0" smtClean="0"/>
              <a:t>------------------------</a:t>
            </a:r>
            <a:endParaRPr lang="cs-CZ" sz="2000" b="1" dirty="0"/>
          </a:p>
        </p:txBody>
      </p:sp>
      <p:sp>
        <p:nvSpPr>
          <p:cNvPr id="9" name="Obdélník 8"/>
          <p:cNvSpPr/>
          <p:nvPr/>
        </p:nvSpPr>
        <p:spPr>
          <a:xfrm>
            <a:off x="1043608" y="5301208"/>
            <a:ext cx="68407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A . _     B _ . . .    C _ . _ .    D _ . .    E .   F . . _ .    G _ _ .    H . . . .</a:t>
            </a:r>
          </a:p>
          <a:p>
            <a:r>
              <a:rPr lang="pt-BR" b="1" dirty="0"/>
              <a:t>CH _ _ _ _  I . .   J . _ _    K _ . _    L . _ . .   M _ _    N _ .    O _ _ _ </a:t>
            </a:r>
          </a:p>
          <a:p>
            <a:r>
              <a:rPr lang="pt-BR" b="1" dirty="0"/>
              <a:t>P  . _ _ .    R . _ .     S . . .     T _    U . . _    V . . . _   Y _ . _ _   Z _ _ . . </a:t>
            </a:r>
          </a:p>
        </p:txBody>
      </p:sp>
    </p:spTree>
    <p:extLst>
      <p:ext uri="{BB962C8B-B14F-4D97-AF65-F5344CB8AC3E}">
        <p14:creationId xmlns:p14="http://schemas.microsoft.com/office/powerpoint/2010/main" val="2513284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Řešení:  1) písmem,  2) starověk, 3) Asii, 4) tlupách</a:t>
            </a:r>
          </a:p>
          <a:p>
            <a:pPr marL="0" indent="0">
              <a:buNone/>
            </a:pPr>
            <a:r>
              <a:rPr lang="cs-CZ" sz="2000" dirty="0" smtClean="0"/>
              <a:t>                Tajenka: stát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v čele města stál- panovník, pomáhali mu – úředníci, vybírali – daně</a:t>
            </a:r>
          </a:p>
          <a:p>
            <a:pPr marL="0" indent="0">
              <a:buNone/>
            </a:pPr>
            <a:r>
              <a:rPr lang="cs-CZ" sz="2000" dirty="0" smtClean="0"/>
              <a:t>Citace: dostupný z </a:t>
            </a:r>
            <a:r>
              <a:rPr lang="cs-CZ" sz="2000" dirty="0" err="1"/>
              <a:t>www:http</a:t>
            </a:r>
            <a:r>
              <a:rPr lang="cs-CZ" sz="2000" dirty="0"/>
              <a:t>://</a:t>
            </a:r>
            <a:r>
              <a:rPr lang="cs-CZ" sz="2000" dirty="0" smtClean="0"/>
              <a:t>cs.wikipedia.org/wiki/</a:t>
            </a:r>
            <a:r>
              <a:rPr lang="cs-CZ" sz="2000" dirty="0" err="1" smtClean="0"/>
              <a:t>Soubor:Continentes.png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      [online]</a:t>
            </a:r>
            <a:r>
              <a:rPr lang="cs-CZ" sz="2000" dirty="0" smtClean="0"/>
              <a:t>12.8.2012,18:15</a:t>
            </a:r>
            <a:r>
              <a:rPr lang="en-US" sz="2000" dirty="0" smtClean="0"/>
              <a:t>[</a:t>
            </a:r>
            <a:r>
              <a:rPr lang="cs-CZ" sz="2000" dirty="0" smtClean="0"/>
              <a:t>citace:2012-08-12</a:t>
            </a:r>
            <a:r>
              <a:rPr lang="en-US" sz="2000" dirty="0" smtClean="0"/>
              <a:t>]</a:t>
            </a:r>
            <a:r>
              <a:rPr lang="cs-CZ" sz="2000" dirty="0" smtClean="0"/>
              <a:t>,Dostupný z www: </a:t>
            </a:r>
          </a:p>
          <a:p>
            <a:pPr marL="0" indent="0">
              <a:buNone/>
            </a:pPr>
            <a:r>
              <a:rPr lang="cs-CZ" sz="2000" dirty="0"/>
              <a:t>             </a:t>
            </a:r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cs.wikipedia.org/wiki/Soubor:Hongwu1.jpg</a:t>
            </a:r>
            <a:r>
              <a:rPr lang="en-US" sz="2000" dirty="0" smtClean="0">
                <a:hlinkClick r:id="rId2"/>
              </a:rPr>
              <a:t>[online]</a:t>
            </a:r>
            <a:r>
              <a:rPr lang="cs-CZ" sz="2000" dirty="0" smtClean="0">
                <a:hlinkClick r:id="rId2"/>
              </a:rPr>
              <a:t>12.8.2012</a:t>
            </a:r>
            <a:r>
              <a:rPr lang="cs-CZ" sz="2000" dirty="0" smtClean="0"/>
              <a:t>,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18:35</a:t>
            </a:r>
            <a:r>
              <a:rPr lang="en-US" sz="2000" dirty="0" smtClean="0"/>
              <a:t>[</a:t>
            </a:r>
            <a:r>
              <a:rPr lang="en-US" sz="2000" dirty="0" err="1" smtClean="0"/>
              <a:t>citace</a:t>
            </a:r>
            <a:r>
              <a:rPr lang="cs-CZ" sz="2000" dirty="0" smtClean="0"/>
              <a:t>:2012-08-12</a:t>
            </a:r>
            <a:r>
              <a:rPr lang="en-US" sz="2000" dirty="0" smtClean="0"/>
              <a:t>]</a:t>
            </a:r>
            <a:r>
              <a:rPr lang="cs-CZ" sz="2000" dirty="0" smtClean="0"/>
              <a:t>,Dostupný </a:t>
            </a:r>
            <a:r>
              <a:rPr lang="cs-CZ" sz="2000" dirty="0"/>
              <a:t>z </a:t>
            </a:r>
            <a:r>
              <a:rPr lang="cs-CZ" sz="2000" dirty="0" smtClean="0"/>
              <a:t>www:     </a:t>
            </a:r>
            <a:r>
              <a:rPr lang="cs-CZ" sz="2000" dirty="0" smtClean="0">
                <a:hlinkClick r:id="rId3"/>
              </a:rPr>
              <a:t>http</a:t>
            </a:r>
            <a:r>
              <a:rPr lang="cs-CZ" sz="2000" dirty="0">
                <a:hlinkClick r:id="rId3"/>
              </a:rPr>
              <a:t>://</a:t>
            </a:r>
            <a:r>
              <a:rPr lang="cs-CZ" sz="2000" dirty="0" smtClean="0">
                <a:hlinkClick r:id="rId3"/>
              </a:rPr>
              <a:t>cs.wikipedia.org/wiki/Soubor:Tutanchamun_Maske.jpg</a:t>
            </a:r>
            <a:r>
              <a:rPr lang="en-US" sz="2000" dirty="0" smtClean="0">
                <a:hlinkClick r:id="rId3"/>
              </a:rPr>
              <a:t>[online</a:t>
            </a:r>
            <a:r>
              <a:rPr lang="en-US" sz="2000" dirty="0" smtClean="0"/>
              <a:t>]</a:t>
            </a: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             12.8.2012,18:40</a:t>
            </a:r>
            <a:r>
              <a:rPr lang="en-US" sz="2000" dirty="0" smtClean="0"/>
              <a:t>[</a:t>
            </a:r>
            <a:r>
              <a:rPr lang="cs-CZ" sz="2000" dirty="0" smtClean="0"/>
              <a:t>citace:2012-08-12</a:t>
            </a:r>
            <a:r>
              <a:rPr lang="en-US" sz="2000" dirty="0" smtClean="0"/>
              <a:t>]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571320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04664"/>
            <a:ext cx="7488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Při řízení státu vznikla i potřeba </a:t>
            </a:r>
            <a:r>
              <a:rPr lang="cs-CZ" sz="2400" b="1" u="sng" dirty="0" smtClean="0"/>
              <a:t>zaznamenávat různé myšlenky a události</a:t>
            </a:r>
            <a:r>
              <a:rPr lang="cs-CZ" sz="2400" b="1" dirty="0" smtClean="0"/>
              <a:t>. Proto začali užívat </a:t>
            </a:r>
            <a:r>
              <a:rPr lang="cs-CZ" sz="2400" b="1" u="sng" dirty="0" smtClean="0">
                <a:solidFill>
                  <a:schemeClr val="accent5">
                    <a:lumMod val="75000"/>
                  </a:schemeClr>
                </a:solidFill>
              </a:rPr>
              <a:t>písmo.</a:t>
            </a:r>
            <a:endParaRPr lang="cs-CZ" sz="2400" b="1" u="sng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64088" y="1484784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smtClean="0">
                <a:solidFill>
                  <a:srgbClr val="00B050"/>
                </a:solidFill>
              </a:rPr>
              <a:t>Nejdříve se jednalo o obrázky vyjadřující celé věty.</a:t>
            </a:r>
            <a:endParaRPr lang="cs-CZ" sz="2000" b="1" u="sng" dirty="0">
              <a:solidFill>
                <a:srgbClr val="00B05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228184" y="5733256"/>
            <a:ext cx="2304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obrázkové písmo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HYEROGLIFY</a:t>
            </a:r>
            <a:endParaRPr lang="cs-CZ" sz="2000" dirty="0">
              <a:solidFill>
                <a:srgbClr val="FF0000"/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8058100"/>
              </p:ext>
            </p:extLst>
          </p:nvPr>
        </p:nvGraphicFramePr>
        <p:xfrm>
          <a:off x="395535" y="1614497"/>
          <a:ext cx="4608513" cy="31683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2057"/>
                <a:gridCol w="512057"/>
                <a:gridCol w="512057"/>
                <a:gridCol w="512057"/>
                <a:gridCol w="512057"/>
                <a:gridCol w="512057"/>
                <a:gridCol w="512057"/>
                <a:gridCol w="512057"/>
                <a:gridCol w="512057"/>
              </a:tblGrid>
              <a:tr h="79208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</a:tr>
              <a:tr h="792088">
                <a:tc row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92088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92088"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611560" y="4869160"/>
            <a:ext cx="41764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1) Čím zaznamenávali své poznatky?</a:t>
            </a:r>
          </a:p>
          <a:p>
            <a:r>
              <a:rPr lang="cs-CZ" sz="2000" b="1" dirty="0" smtClean="0"/>
              <a:t>2) Po pravěku vznikl ……..</a:t>
            </a:r>
          </a:p>
          <a:p>
            <a:r>
              <a:rPr lang="cs-CZ" sz="2000" b="1" dirty="0" smtClean="0"/>
              <a:t>3) První státy vznikaly v Africe a v ….</a:t>
            </a:r>
          </a:p>
          <a:p>
            <a:r>
              <a:rPr lang="cs-CZ" sz="2000" b="1" dirty="0" smtClean="0"/>
              <a:t>4) Dříve lidé žili v t……..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961723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461</Words>
  <Application>Microsoft Office PowerPoint</Application>
  <PresentationFormat>Předvádění na obrazovce (4:3)</PresentationFormat>
  <Paragraphs>57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08d2</dc:creator>
  <cp:lastModifiedBy>08d2</cp:lastModifiedBy>
  <cp:revision>17</cp:revision>
  <dcterms:created xsi:type="dcterms:W3CDTF">2012-07-21T17:39:17Z</dcterms:created>
  <dcterms:modified xsi:type="dcterms:W3CDTF">2012-08-02T10:52:59Z</dcterms:modified>
</cp:coreProperties>
</file>