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FF467-77D0-4DF2-A6CD-4ED602E82FB4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15820-CF5C-4896-B07A-37F43B4741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35894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FF467-77D0-4DF2-A6CD-4ED602E82FB4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15820-CF5C-4896-B07A-37F43B4741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69637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FF467-77D0-4DF2-A6CD-4ED602E82FB4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15820-CF5C-4896-B07A-37F43B4741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3635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FF467-77D0-4DF2-A6CD-4ED602E82FB4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15820-CF5C-4896-B07A-37F43B4741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92374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FF467-77D0-4DF2-A6CD-4ED602E82FB4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15820-CF5C-4896-B07A-37F43B4741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45577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FF467-77D0-4DF2-A6CD-4ED602E82FB4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15820-CF5C-4896-B07A-37F43B4741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21258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FF467-77D0-4DF2-A6CD-4ED602E82FB4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15820-CF5C-4896-B07A-37F43B4741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71229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FF467-77D0-4DF2-A6CD-4ED602E82FB4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15820-CF5C-4896-B07A-37F43B4741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84502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FF467-77D0-4DF2-A6CD-4ED602E82FB4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15820-CF5C-4896-B07A-37F43B4741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56473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FF467-77D0-4DF2-A6CD-4ED602E82FB4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15820-CF5C-4896-B07A-37F43B4741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17498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FF467-77D0-4DF2-A6CD-4ED602E82FB4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215820-CF5C-4896-B07A-37F43B4741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10833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3FF467-77D0-4DF2-A6CD-4ED602E82FB4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215820-CF5C-4896-B07A-37F43B47414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78163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3645024"/>
            <a:ext cx="6296744" cy="3096344"/>
          </a:xfrm>
        </p:spPr>
        <p:txBody>
          <a:bodyPr>
            <a:noAutofit/>
          </a:bodyPr>
          <a:lstStyle/>
          <a:p>
            <a:pPr lvl="0"/>
            <a:r>
              <a:rPr lang="cs-CZ" sz="2000" dirty="0">
                <a:solidFill>
                  <a:prstClr val="black"/>
                </a:solidFill>
              </a:rPr>
              <a:t>Základní škola, Hrádek 203</a:t>
            </a: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Projekt: CZ.1.07/1.400/21.1220</a:t>
            </a: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Sada : Člověk a jeho společnost </a:t>
            </a: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VY_32_INOVACE_ </a:t>
            </a:r>
            <a:r>
              <a:rPr lang="cs-CZ" sz="2000" dirty="0" smtClean="0">
                <a:solidFill>
                  <a:prstClr val="black"/>
                </a:solidFill>
              </a:rPr>
              <a:t>08 </a:t>
            </a:r>
            <a:r>
              <a:rPr lang="cs-CZ" sz="2000">
                <a:solidFill>
                  <a:prstClr val="black"/>
                </a:solidFill>
              </a:rPr>
              <a:t>Dějepis </a:t>
            </a:r>
            <a:r>
              <a:rPr lang="cs-CZ" sz="2000" smtClean="0">
                <a:solidFill>
                  <a:prstClr val="black"/>
                </a:solidFill>
              </a:rPr>
              <a:t>_6.ročník_17</a:t>
            </a:r>
            <a:endParaRPr lang="cs-CZ" sz="2000" dirty="0">
              <a:solidFill>
                <a:prstClr val="black"/>
              </a:solidFill>
            </a:endParaRP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P</a:t>
            </a:r>
            <a:r>
              <a:rPr lang="cs-CZ" sz="2000" dirty="0" smtClean="0">
                <a:solidFill>
                  <a:prstClr val="black"/>
                </a:solidFill>
              </a:rPr>
              <a:t>očátky řeckých civilizací</a:t>
            </a:r>
            <a:endParaRPr lang="cs-CZ" sz="2000" dirty="0">
              <a:solidFill>
                <a:prstClr val="black"/>
              </a:solidFill>
            </a:endParaRP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Autor: Mgr. Radka Kocábová</a:t>
            </a: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Anotace: </a:t>
            </a:r>
            <a:r>
              <a:rPr lang="cs-CZ" sz="2000" dirty="0" smtClean="0">
                <a:solidFill>
                  <a:prstClr val="black"/>
                </a:solidFill>
              </a:rPr>
              <a:t>První řecké civilizace na peloponéském poloostrově. </a:t>
            </a:r>
            <a:r>
              <a:rPr lang="cs-CZ" sz="2000" dirty="0">
                <a:solidFill>
                  <a:prstClr val="black"/>
                </a:solidFill>
              </a:rPr>
              <a:t>Materiál slouží k projekci na interaktivní tabuli.</a:t>
            </a:r>
          </a:p>
          <a:p>
            <a:pPr lvl="0"/>
            <a:endParaRPr lang="cs-CZ" sz="2000" dirty="0">
              <a:solidFill>
                <a:prstClr val="black"/>
              </a:solidFill>
            </a:endParaRPr>
          </a:p>
          <a:p>
            <a:endParaRPr lang="cs-CZ" sz="20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015517"/>
            <a:ext cx="8280920" cy="1446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77864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04664"/>
            <a:ext cx="70567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 Evropě bylo předurčeno převzít poznatky vyspělých civilizací z Afriky a Blízkého východu  </a:t>
            </a:r>
            <a:r>
              <a:rPr lang="cs-CZ" sz="2400" b="1" u="sng" dirty="0" smtClean="0">
                <a:solidFill>
                  <a:schemeClr val="accent2">
                    <a:lumMod val="50000"/>
                  </a:schemeClr>
                </a:solidFill>
              </a:rPr>
              <a:t>ŘECKO.</a:t>
            </a:r>
            <a:endParaRPr lang="cs-CZ" sz="2400" b="1" u="sng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772816"/>
            <a:ext cx="70567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P</a:t>
            </a:r>
            <a:r>
              <a:rPr lang="cs-CZ" sz="2400" b="1" dirty="0" smtClean="0"/>
              <a:t>rvní řecká civilizace vznikla na   </a:t>
            </a:r>
            <a:r>
              <a:rPr lang="cs-CZ" sz="2400" b="1" dirty="0" smtClean="0">
                <a:solidFill>
                  <a:srgbClr val="7030A0"/>
                </a:solidFill>
              </a:rPr>
              <a:t>Ě  T  É  R  K</a:t>
            </a:r>
          </a:p>
          <a:p>
            <a:r>
              <a:rPr lang="cs-CZ" sz="2400" b="1" dirty="0">
                <a:solidFill>
                  <a:srgbClr val="7030A0"/>
                </a:solidFill>
              </a:rPr>
              <a:t> </a:t>
            </a:r>
            <a:r>
              <a:rPr lang="cs-CZ" sz="2400" b="1" dirty="0" smtClean="0">
                <a:solidFill>
                  <a:srgbClr val="7030A0"/>
                </a:solidFill>
              </a:rPr>
              <a:t>                                                           ------------- </a:t>
            </a:r>
            <a:endParaRPr lang="cs-CZ" sz="2400" b="1" dirty="0">
              <a:solidFill>
                <a:srgbClr val="7030A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4941168"/>
            <a:ext cx="6768752" cy="1569660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nazývala se minojská podle krále 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E  S  Ó  N  I  M</a:t>
            </a:r>
          </a:p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                                                             ------------------</a:t>
            </a:r>
          </a:p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</a:rPr>
              <a:t> </a:t>
            </a:r>
            <a:r>
              <a:rPr lang="cs-CZ" sz="2400" b="1" dirty="0" smtClean="0"/>
              <a:t>ten nechal postavit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                        </a:t>
            </a:r>
            <a:r>
              <a:rPr lang="cs-CZ" sz="2400" b="1" dirty="0" smtClean="0">
                <a:solidFill>
                  <a:srgbClr val="FF0000"/>
                </a:solidFill>
              </a:rPr>
              <a:t>T  N  I  R  Y  B  A  L</a:t>
            </a:r>
          </a:p>
          <a:p>
            <a:r>
              <a:rPr lang="cs-CZ" sz="2400" b="1" dirty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                                                             ----------------------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517399"/>
            <a:ext cx="2962275" cy="2127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6991" y="1165547"/>
            <a:ext cx="2090737" cy="3425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18723" y="2780928"/>
            <a:ext cx="12241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část paláce v </a:t>
            </a:r>
            <a:r>
              <a:rPr lang="cs-CZ" sz="2400" b="1" dirty="0" err="1" smtClean="0"/>
              <a:t>Knósu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41987" y="2996952"/>
            <a:ext cx="18250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Minotaurus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699630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5556" y="188640"/>
            <a:ext cx="72728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Ve městech se stavěli </a:t>
            </a:r>
            <a:r>
              <a:rPr lang="cs-CZ" sz="2400" b="1" dirty="0" smtClean="0">
                <a:solidFill>
                  <a:srgbClr val="FF0000"/>
                </a:solidFill>
              </a:rPr>
              <a:t>PALÁCE</a:t>
            </a:r>
            <a:r>
              <a:rPr lang="cs-CZ" sz="2400" b="1" dirty="0" smtClean="0"/>
              <a:t>  , nejznámější ve městě </a:t>
            </a:r>
            <a:r>
              <a:rPr lang="cs-CZ" sz="2400" b="1" dirty="0" smtClean="0">
                <a:solidFill>
                  <a:srgbClr val="00B050"/>
                </a:solidFill>
              </a:rPr>
              <a:t>KNÓSSOS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607577" y="4278684"/>
            <a:ext cx="67687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 16. století převzaly moc </a:t>
            </a:r>
            <a:r>
              <a:rPr lang="cs-CZ" sz="2400" b="1" u="sng" dirty="0" smtClean="0">
                <a:solidFill>
                  <a:schemeClr val="accent6">
                    <a:lumMod val="75000"/>
                  </a:schemeClr>
                </a:solidFill>
              </a:rPr>
              <a:t>MYKÉNY.</a:t>
            </a:r>
            <a:r>
              <a:rPr lang="cs-CZ" sz="2400" b="1" dirty="0" smtClean="0"/>
              <a:t> Měly velké bohatství. </a:t>
            </a:r>
            <a:r>
              <a:rPr lang="cs-CZ" sz="2400" b="1" u="sng" dirty="0" smtClean="0"/>
              <a:t>Z čeho vyplývalo</a:t>
            </a:r>
            <a:r>
              <a:rPr lang="cs-CZ" sz="2400" b="1" dirty="0" smtClean="0"/>
              <a:t>? Přeskládej písmena.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5301208"/>
            <a:ext cx="75608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Ý    Á    E    N    Č    V    CH    L          A     Í     Ž     T     E    N</a:t>
            </a:r>
          </a:p>
          <a:p>
            <a:pPr marL="457200" indent="-457200">
              <a:buAutoNum type="arabicPlain" startAt="7"/>
            </a:pPr>
            <a:r>
              <a:rPr lang="cs-CZ" sz="2400" b="1" dirty="0" smtClean="0"/>
              <a:t>2    4    6     5    1     8      3          2     6    3      1    4    5</a:t>
            </a:r>
          </a:p>
          <a:p>
            <a:r>
              <a:rPr lang="cs-CZ" sz="2400" b="1" dirty="0" smtClean="0"/>
              <a:t>------------------------------------           ----------------------------</a:t>
            </a:r>
            <a:endParaRPr lang="cs-CZ" sz="2400" b="1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9150" y="1484784"/>
            <a:ext cx="3143250" cy="2362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592663" y="788804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AKROPOLIS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2002" y="1250469"/>
            <a:ext cx="2095500" cy="2114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917964" y="3365019"/>
            <a:ext cx="27363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zlatá maska z mykénské doby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6482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4"/>
            <a:ext cx="80648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Ý     U     O     Z     V     </a:t>
            </a:r>
            <a:r>
              <a:rPr lang="cs-CZ" sz="2400" b="1" dirty="0" err="1" smtClean="0">
                <a:solidFill>
                  <a:srgbClr val="FF0000"/>
                </a:solidFill>
              </a:rPr>
              <a:t>V</a:t>
            </a:r>
            <a:r>
              <a:rPr lang="cs-CZ" sz="2400" b="1" dirty="0" smtClean="0">
                <a:solidFill>
                  <a:srgbClr val="FF0000"/>
                </a:solidFill>
              </a:rPr>
              <a:t>                          O     Ů    B    V    K    R    Ý</a:t>
            </a:r>
          </a:p>
          <a:p>
            <a:pPr marL="457200" indent="-457200">
              <a:buAutoNum type="arabicPlain" startAt="2"/>
            </a:pPr>
            <a:r>
              <a:rPr lang="cs-CZ" sz="2400" b="1" dirty="0" smtClean="0"/>
              <a:t>6     3      1      4     5                          4      7     5    1    6    3     2</a:t>
            </a:r>
          </a:p>
          <a:p>
            <a:r>
              <a:rPr lang="cs-CZ" sz="2400" b="1" dirty="0" smtClean="0"/>
              <a:t>-----------------------------                          ---------------------------------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647564" y="2420888"/>
            <a:ext cx="7560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Mezi 8.a6. př.n.l. začaly vznikat městské státy</a:t>
            </a:r>
            <a:r>
              <a:rPr lang="cs-CZ" sz="2400" b="1" u="sng" dirty="0" smtClean="0">
                <a:solidFill>
                  <a:srgbClr val="0070C0"/>
                </a:solidFill>
              </a:rPr>
              <a:t>. Jak se nazývá opevněné místo nad městem?</a:t>
            </a:r>
            <a:endParaRPr lang="cs-CZ" sz="2400" b="1" u="sng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47564" y="3645024"/>
            <a:ext cx="680475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_ . / _ . _ / . _ . /_ _ _ /. _ _ . /_ _ _ / . _ . . /. . /. . . //</a:t>
            </a:r>
          </a:p>
          <a:p>
            <a:endParaRPr lang="cs-CZ" sz="2400" b="1" dirty="0"/>
          </a:p>
          <a:p>
            <a:r>
              <a:rPr lang="cs-CZ" sz="2400" b="1" dirty="0" smtClean="0"/>
              <a:t>----------------------------------------------------------------------</a:t>
            </a:r>
            <a:endParaRPr lang="cs-CZ" sz="2400" b="1" dirty="0"/>
          </a:p>
        </p:txBody>
      </p:sp>
      <p:sp>
        <p:nvSpPr>
          <p:cNvPr id="6" name="Obdélník 5"/>
          <p:cNvSpPr/>
          <p:nvPr/>
        </p:nvSpPr>
        <p:spPr>
          <a:xfrm>
            <a:off x="863588" y="5301208"/>
            <a:ext cx="7128792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t-BR" sz="2000" b="1" dirty="0"/>
              <a:t>A . _     B _ . . .    C _ . _ .    D _ . .    E .   F . . _ .    G _ _ .    H . . . .</a:t>
            </a:r>
          </a:p>
          <a:p>
            <a:r>
              <a:rPr lang="pt-BR" sz="2000" b="1" dirty="0"/>
              <a:t>CH _ _ _ _  I . .   J . _ _    K _ . _    L . _ . .   M _ _    N _ .    O _ _ _ </a:t>
            </a:r>
          </a:p>
          <a:p>
            <a:r>
              <a:rPr lang="pt-BR" sz="2000" b="1" dirty="0"/>
              <a:t>P  . _ _ .    R . _ .     S . . .     T _    U . . _    V . . . _   Y _ . _ _   Z _ _ . . </a:t>
            </a:r>
          </a:p>
        </p:txBody>
      </p:sp>
    </p:spTree>
    <p:extLst>
      <p:ext uri="{BB962C8B-B14F-4D97-AF65-F5344CB8AC3E}">
        <p14:creationId xmlns:p14="http://schemas.microsoft.com/office/powerpoint/2010/main" val="3816431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57107735"/>
              </p:ext>
            </p:extLst>
          </p:nvPr>
        </p:nvGraphicFramePr>
        <p:xfrm>
          <a:off x="2339752" y="794321"/>
          <a:ext cx="6096000" cy="29667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row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</a:tcPr>
                </a:tc>
              </a:tr>
              <a:tr h="370840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323528" y="121295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002060"/>
                </a:solidFill>
              </a:rPr>
              <a:t>TAJENKA</a:t>
            </a:r>
            <a:r>
              <a:rPr lang="cs-CZ" sz="2400" b="1" dirty="0" smtClean="0"/>
              <a:t>:   Co je bludiště?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3783601"/>
            <a:ext cx="633670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arenR"/>
            </a:pPr>
            <a:r>
              <a:rPr lang="cs-CZ" sz="2400" b="1" dirty="0" smtClean="0"/>
              <a:t>Co bylo budované ve městech?</a:t>
            </a:r>
          </a:p>
          <a:p>
            <a:pPr marL="457200" indent="-457200">
              <a:buAutoNum type="arabicParenR"/>
            </a:pPr>
            <a:r>
              <a:rPr lang="cs-CZ" sz="2400" b="1" dirty="0" smtClean="0"/>
              <a:t>Co stálo na nejvyšším místě?</a:t>
            </a:r>
          </a:p>
          <a:p>
            <a:pPr marL="457200" indent="-457200">
              <a:buAutoNum type="arabicParenR"/>
            </a:pPr>
            <a:r>
              <a:rPr lang="cs-CZ" sz="2400" b="1" dirty="0" smtClean="0"/>
              <a:t>Dodnes se používá řecká …….</a:t>
            </a:r>
          </a:p>
          <a:p>
            <a:pPr marL="457200" indent="-457200">
              <a:buAutoNum type="arabicParenR"/>
            </a:pPr>
            <a:r>
              <a:rPr lang="cs-CZ" sz="2400" b="1" dirty="0" smtClean="0"/>
              <a:t>Jak se jmenoval legendární král,</a:t>
            </a:r>
          </a:p>
          <a:p>
            <a:pPr marL="457200" indent="-457200">
              <a:buAutoNum type="arabicParenR"/>
            </a:pPr>
            <a:r>
              <a:rPr lang="cs-CZ" sz="2400" b="1" dirty="0" smtClean="0"/>
              <a:t>Na jakém ostrově vznikla 1. řecká civilizace?</a:t>
            </a:r>
          </a:p>
          <a:p>
            <a:pPr marL="457200" indent="-457200">
              <a:buAutoNum type="arabicParenR"/>
            </a:pPr>
            <a:r>
              <a:rPr lang="cs-CZ" sz="2400" b="1" dirty="0" smtClean="0"/>
              <a:t>Známý epos ……… a Odysea</a:t>
            </a:r>
          </a:p>
          <a:p>
            <a:pPr marL="457200" indent="-457200">
              <a:buAutoNum type="arabicParenR"/>
            </a:pPr>
            <a:r>
              <a:rPr lang="cs-CZ" sz="2400" b="1" dirty="0" smtClean="0"/>
              <a:t>Tvor s lidským tělem a hlavou býka</a:t>
            </a:r>
          </a:p>
          <a:p>
            <a:pPr marL="457200" indent="-457200">
              <a:buAutoNum type="arabicParenR"/>
            </a:pPr>
            <a:r>
              <a:rPr lang="cs-CZ" sz="2400" b="1" dirty="0" smtClean="0"/>
              <a:t>Známá je legenda o t……. válce.</a:t>
            </a:r>
            <a:endParaRPr lang="cs-CZ" sz="24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077072"/>
            <a:ext cx="1500187" cy="2011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54075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Citace: Dostupný 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cs.wikipedia.org/wiki/Soubor:NAMA_Tablette_1287.jpg</a:t>
            </a:r>
            <a:r>
              <a:rPr lang="en-US" sz="2000" dirty="0" smtClean="0"/>
              <a:t>[online]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2.8.2012,10:15</a:t>
            </a:r>
            <a:r>
              <a:rPr lang="en-US" sz="2000" dirty="0" smtClean="0"/>
              <a:t>[</a:t>
            </a:r>
            <a:r>
              <a:rPr lang="cs-CZ" sz="2000" dirty="0" smtClean="0"/>
              <a:t>citace.2012-02-08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</a:t>
            </a:r>
            <a:r>
              <a:rPr lang="cs-CZ" sz="2000" dirty="0" err="1" smtClean="0"/>
              <a:t>Soubor:Minotaur.jpg</a:t>
            </a:r>
            <a:r>
              <a:rPr lang="en-US" sz="2000" dirty="0" smtClean="0"/>
              <a:t>[online]</a:t>
            </a:r>
            <a:r>
              <a:rPr lang="cs-CZ" sz="2000" dirty="0" smtClean="0"/>
              <a:t>2.8.2012,</a:t>
            </a:r>
          </a:p>
          <a:p>
            <a:pPr marL="0" indent="0">
              <a:buNone/>
            </a:pPr>
            <a:r>
              <a:rPr lang="cs-CZ" sz="2000" dirty="0" smtClean="0"/>
              <a:t>10:29</a:t>
            </a:r>
            <a:r>
              <a:rPr lang="en-US" sz="2000" dirty="0" smtClean="0"/>
              <a:t>[</a:t>
            </a:r>
            <a:r>
              <a:rPr lang="cs-CZ" sz="2000" dirty="0" smtClean="0"/>
              <a:t>citace:2012-02-08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cs.wikipedia.org/wiki/Soubor:Knossos_r5.jpg</a:t>
            </a:r>
            <a:r>
              <a:rPr lang="en-US" sz="2000" dirty="0" smtClean="0"/>
              <a:t>[online]</a:t>
            </a:r>
            <a:r>
              <a:rPr lang="cs-CZ" sz="2000" dirty="0" smtClean="0"/>
              <a:t>2.8.2012,</a:t>
            </a:r>
          </a:p>
          <a:p>
            <a:pPr marL="0" indent="0">
              <a:buNone/>
            </a:pPr>
            <a:r>
              <a:rPr lang="cs-CZ" sz="2000" dirty="0" smtClean="0"/>
              <a:t>10:40</a:t>
            </a:r>
            <a:r>
              <a:rPr lang="en-US" sz="2000" dirty="0" smtClean="0"/>
              <a:t>[</a:t>
            </a:r>
            <a:r>
              <a:rPr lang="cs-CZ" sz="2000" dirty="0" smtClean="0"/>
              <a:t>citace:2012-02-08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://cs.wikipedia.org/wiki/</a:t>
            </a:r>
            <a:r>
              <a:rPr lang="cs-CZ" sz="2000" dirty="0" err="1"/>
              <a:t>Soubor:Agora_and_Acropolis</a:t>
            </a:r>
            <a:r>
              <a:rPr lang="cs-CZ" sz="2000" dirty="0"/>
              <a:t>_(%CE%91%CE%B3%CF%8C%CF%81%CE%B1_%CE%BA%CE%B1%CE%B9_%CE%91%CE%BA%CF%81%CF%8C%CF%80%CE%BF%CE%BB%CE%B7).</a:t>
            </a:r>
            <a:r>
              <a:rPr lang="cs-CZ" sz="2000" dirty="0" smtClean="0"/>
              <a:t>jpg</a:t>
            </a:r>
            <a:r>
              <a:rPr lang="en-US" sz="2000" dirty="0" smtClean="0"/>
              <a:t>[online]</a:t>
            </a:r>
            <a:r>
              <a:rPr lang="cs-CZ" sz="2000" dirty="0" smtClean="0"/>
              <a:t>2.8.2012,</a:t>
            </a:r>
          </a:p>
          <a:p>
            <a:pPr marL="0" indent="0">
              <a:buNone/>
            </a:pPr>
            <a:r>
              <a:rPr lang="cs-CZ" sz="2000" dirty="0" smtClean="0"/>
              <a:t>10:59</a:t>
            </a:r>
            <a:r>
              <a:rPr lang="en-US" sz="2000" dirty="0" smtClean="0"/>
              <a:t>[</a:t>
            </a:r>
            <a:r>
              <a:rPr lang="cs-CZ" sz="2000" dirty="0" smtClean="0"/>
              <a:t>citace:2012-02-08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</a:t>
            </a:r>
            <a:r>
              <a:rPr lang="cs-CZ" sz="2000" dirty="0" err="1" smtClean="0"/>
              <a:t>Soubor:MaskAgamemnon.pngúú</a:t>
            </a:r>
            <a:r>
              <a:rPr lang="en-US" sz="2000" dirty="0" smtClean="0"/>
              <a:t>[</a:t>
            </a:r>
            <a:r>
              <a:rPr lang="cs-CZ" sz="2000" dirty="0" smtClean="0"/>
              <a:t>online</a:t>
            </a:r>
            <a:r>
              <a:rPr lang="en-US" sz="2000" dirty="0" smtClean="0"/>
              <a:t>]</a:t>
            </a:r>
          </a:p>
          <a:p>
            <a:pPr marL="0" indent="0">
              <a:buNone/>
            </a:pPr>
            <a:r>
              <a:rPr lang="cs-CZ" sz="2000" dirty="0" smtClean="0"/>
              <a:t>2.8.2012,11:30</a:t>
            </a:r>
            <a:r>
              <a:rPr lang="en-US" sz="2000" dirty="0" smtClean="0"/>
              <a:t>[</a:t>
            </a:r>
            <a:r>
              <a:rPr lang="cs-CZ" sz="2000" dirty="0" smtClean="0"/>
              <a:t>citace:2012-02-08</a:t>
            </a:r>
            <a:r>
              <a:rPr lang="en-US" sz="2000" dirty="0" smtClean="0"/>
              <a:t>]</a:t>
            </a: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4074809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Řešení: válečných tažení, vývozu výrobků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Opevněné místo nad městem je  akropolis.</a:t>
            </a:r>
          </a:p>
          <a:p>
            <a:pPr marL="0" indent="0">
              <a:buNone/>
            </a:pPr>
            <a:r>
              <a:rPr lang="cs-CZ" sz="2000" dirty="0" smtClean="0"/>
              <a:t>Tajenka: labyrint     1) paláce,  2 ) akropole, 3 ) abeceda,       4 ) </a:t>
            </a:r>
            <a:r>
              <a:rPr lang="cs-CZ" sz="2000" dirty="0" err="1" smtClean="0"/>
              <a:t>Minos</a:t>
            </a:r>
            <a:r>
              <a:rPr lang="cs-CZ" sz="2000" dirty="0" smtClean="0"/>
              <a:t>,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            5) Kréta,   6 ) </a:t>
            </a:r>
            <a:r>
              <a:rPr lang="cs-CZ" sz="2000" dirty="0"/>
              <a:t>I</a:t>
            </a:r>
            <a:r>
              <a:rPr lang="cs-CZ" sz="2000" dirty="0" smtClean="0"/>
              <a:t>lias            </a:t>
            </a:r>
            <a:r>
              <a:rPr lang="cs-CZ" sz="2000" dirty="0"/>
              <a:t>7</a:t>
            </a:r>
            <a:r>
              <a:rPr lang="cs-CZ" sz="2000" dirty="0" smtClean="0"/>
              <a:t> ) Minotaurus   8) trójská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699042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146</TotalTime>
  <Words>524</Words>
  <Application>Microsoft Office PowerPoint</Application>
  <PresentationFormat>Předvádění na obrazovce (4:3)</PresentationFormat>
  <Paragraphs>52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08d2</dc:creator>
  <cp:lastModifiedBy>08d2</cp:lastModifiedBy>
  <cp:revision>16</cp:revision>
  <dcterms:created xsi:type="dcterms:W3CDTF">2012-07-21T17:39:17Z</dcterms:created>
  <dcterms:modified xsi:type="dcterms:W3CDTF">2012-08-02T09:18:34Z</dcterms:modified>
</cp:coreProperties>
</file>