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589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9637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363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237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557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125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122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450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647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749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083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FF467-77D0-4DF2-A6CD-4ED602E82FB4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816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886200"/>
            <a:ext cx="6296744" cy="2855168"/>
          </a:xfrm>
        </p:spPr>
        <p:txBody>
          <a:bodyPr>
            <a:no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VY_32_INOVACE_ </a:t>
            </a:r>
            <a:r>
              <a:rPr lang="cs-CZ" sz="2000" dirty="0" smtClean="0">
                <a:solidFill>
                  <a:prstClr val="black"/>
                </a:solidFill>
              </a:rPr>
              <a:t>08 </a:t>
            </a:r>
            <a:r>
              <a:rPr lang="cs-CZ" sz="2000" dirty="0">
                <a:solidFill>
                  <a:prstClr val="black"/>
                </a:solidFill>
              </a:rPr>
              <a:t>Dějepis </a:t>
            </a:r>
            <a:r>
              <a:rPr lang="cs-CZ" sz="2000" dirty="0" smtClean="0">
                <a:solidFill>
                  <a:prstClr val="black"/>
                </a:solidFill>
              </a:rPr>
              <a:t>_9.ročník_19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Domácí odboj proti fašismu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</a:rPr>
              <a:t>Jak lidé bojovali </a:t>
            </a:r>
            <a:r>
              <a:rPr lang="cs-CZ" sz="2000" smtClean="0">
                <a:solidFill>
                  <a:prstClr val="black"/>
                </a:solidFill>
              </a:rPr>
              <a:t>proti fašismu. </a:t>
            </a:r>
            <a:r>
              <a:rPr lang="cs-CZ" sz="2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7864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60648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Říšským velitelem Čech a Moravy se stal </a:t>
            </a:r>
            <a:r>
              <a:rPr lang="cs-CZ" sz="2400" b="1" u="sng" dirty="0" smtClean="0">
                <a:solidFill>
                  <a:srgbClr val="FF0000"/>
                </a:solidFill>
              </a:rPr>
              <a:t>REINHARD HEYDRICH.</a:t>
            </a:r>
          </a:p>
          <a:p>
            <a:r>
              <a:rPr lang="cs-CZ" sz="2400" b="1" u="sng" dirty="0" smtClean="0">
                <a:solidFill>
                  <a:srgbClr val="0070C0"/>
                </a:solidFill>
              </a:rPr>
              <a:t>Všechny projevy protestu krutě trestal.</a:t>
            </a:r>
          </a:p>
          <a:p>
            <a:r>
              <a:rPr lang="cs-CZ" sz="2400" b="1" u="sng" dirty="0" smtClean="0"/>
              <a:t>Zjisti jak. Doplň do slov samohlásky.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7213" y="1922642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ST----- VK----- //  L----D---- //   N----CH-----L //  Z----STŘ----L----T.    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738537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Z----K----Z----L //  P----SL----   -----CH-----T//  R----ZHL----S.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7213" y="3373541"/>
            <a:ext cx="75311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Proto skupina českých parašutistů z Anglie uskutečnila</a:t>
            </a:r>
          </a:p>
          <a:p>
            <a:r>
              <a:rPr lang="cs-CZ" sz="2400" b="1" u="sng" dirty="0" smtClean="0">
                <a:solidFill>
                  <a:schemeClr val="accent2">
                    <a:lumMod val="75000"/>
                  </a:schemeClr>
                </a:solidFill>
              </a:rPr>
              <a:t>ATENTÁT</a:t>
            </a:r>
            <a:r>
              <a:rPr lang="cs-CZ" sz="2400" b="1" dirty="0" smtClean="0"/>
              <a:t>  na Heydricha.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685658"/>
            <a:ext cx="2974975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824" y="3913459"/>
            <a:ext cx="2097087" cy="2798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666655" y="4042240"/>
            <a:ext cx="21020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památník parašutistům,</a:t>
            </a:r>
          </a:p>
          <a:p>
            <a:r>
              <a:rPr lang="cs-CZ" sz="2400" b="1" dirty="0" smtClean="0"/>
              <a:t>kteří provedli </a:t>
            </a:r>
          </a:p>
          <a:p>
            <a:r>
              <a:rPr lang="cs-CZ" sz="2400" b="1" dirty="0" smtClean="0"/>
              <a:t>atentát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4690919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poničený</a:t>
            </a:r>
          </a:p>
          <a:p>
            <a:r>
              <a:rPr lang="cs-CZ" sz="2400" b="1" dirty="0" smtClean="0"/>
              <a:t>vůz R. Heydricha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6282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899592" y="476672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Doplň do vět slova.</a:t>
            </a:r>
            <a:endParaRPr lang="cs-CZ" sz="2400" b="1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340768"/>
            <a:ext cx="75608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 této akci se nacisté rozhodli-------------------   obec Lidice,</a:t>
            </a:r>
          </a:p>
          <a:p>
            <a:r>
              <a:rPr lang="cs-CZ" sz="2400" b="1" dirty="0" smtClean="0"/>
              <a:t>později i Ležáky a </a:t>
            </a:r>
            <a:r>
              <a:rPr lang="cs-CZ" sz="2400" b="1" dirty="0" err="1" smtClean="0"/>
              <a:t>Javoříčko</a:t>
            </a:r>
            <a:r>
              <a:rPr lang="cs-CZ" sz="2400" b="1" dirty="0" smtClean="0"/>
              <a:t>. Muži byli--------------------------</a:t>
            </a:r>
          </a:p>
          <a:p>
            <a:r>
              <a:rPr lang="cs-CZ" sz="2400" b="1" dirty="0" smtClean="0"/>
              <a:t>ženy odvlečeny do ----------------------------------------, děti</a:t>
            </a:r>
          </a:p>
          <a:p>
            <a:r>
              <a:rPr lang="cs-CZ" sz="2400" b="1" dirty="0" smtClean="0"/>
              <a:t>dány na ----------------------  do Německa.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(</a:t>
            </a:r>
            <a:r>
              <a:rPr lang="cs-CZ" sz="2400" b="1" dirty="0" smtClean="0"/>
              <a:t>  </a:t>
            </a:r>
            <a:r>
              <a:rPr lang="cs-CZ" sz="2400" b="1" dirty="0" smtClean="0">
                <a:solidFill>
                  <a:srgbClr val="00B050"/>
                </a:solidFill>
              </a:rPr>
              <a:t>převýchovu,  postříleni, vypálit, koncentračních táborů.)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171" y="3468819"/>
            <a:ext cx="3378432" cy="2480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627167"/>
            <a:ext cx="2962275" cy="2163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364088" y="5949280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zajatci v koncentračních</a:t>
            </a:r>
          </a:p>
          <a:p>
            <a:r>
              <a:rPr lang="cs-CZ" sz="2400" b="1" dirty="0" smtClean="0"/>
              <a:t>táborech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594928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vyhlazené Lidice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41957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Lidé se však nedali zlomit a </a:t>
            </a:r>
            <a:r>
              <a:rPr lang="cs-CZ" sz="2400" b="1" u="sng" dirty="0" smtClean="0"/>
              <a:t>vytvářeli: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9152" y="1628800"/>
            <a:ext cx="74888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_ _ _ / _ . . / _ . . . / _ _ _ / . _ _ / _ _ _ / . . . _/ . //</a:t>
            </a: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-----------------------------------------------------------------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_ _ _ / . _ . / _ _ . / . _/ _ . / . . / _ _ . . / . _ / _ . _ . / . //</a:t>
            </a: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--------------------------------------------------------------------------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4605228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. . . / . _ / _ . . . / _ _ _ / _ / . _ / _ _ . . / . //</a:t>
            </a:r>
          </a:p>
          <a:p>
            <a:endParaRPr lang="cs-CZ" sz="2400" b="1" dirty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--------------------------------------------------------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5286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74888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. . / . _ . . /. / _ _ . / . _ / . _ . . / _ . / . . //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------------------------------------------------------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_ . ˇ_ . / . _ / . . . / _ _ _ / . _ _ . / . . / . . . / _ . _ _ //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-------------------------------------------------------------------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2568972"/>
            <a:ext cx="705678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2000" b="1" dirty="0"/>
              <a:t>A . _     B _ . . .    C _ . _ .    D _ . .    E .   F . . _ .    G _ _ .    H . . . .</a:t>
            </a:r>
          </a:p>
          <a:p>
            <a:r>
              <a:rPr lang="pt-BR" sz="2000" b="1" dirty="0"/>
              <a:t>CH _ _ _ _  I . .   J . _ _    K _ . _    L . _ . .   M _ _    N _ .    O _ _ _ </a:t>
            </a:r>
          </a:p>
          <a:p>
            <a:r>
              <a:rPr lang="pt-BR" sz="2000" b="1" dirty="0"/>
              <a:t>P  . _ _ .    R . _ .     S . . .     T _    U . . _    V . . . _   Y _ . _ _   Z _ _ . 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059832" y="3771642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podporovali</a:t>
            </a:r>
            <a:r>
              <a:rPr lang="cs-CZ" sz="2400" b="1" dirty="0" smtClean="0"/>
              <a:t>:</a:t>
            </a:r>
            <a:endParaRPr lang="cs-CZ" sz="24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649010"/>
              </p:ext>
            </p:extLst>
          </p:nvPr>
        </p:nvGraphicFramePr>
        <p:xfrm>
          <a:off x="431539" y="4509120"/>
          <a:ext cx="3096345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2335"/>
                <a:gridCol w="442335"/>
                <a:gridCol w="442335"/>
                <a:gridCol w="442335"/>
                <a:gridCol w="442335"/>
                <a:gridCol w="442335"/>
                <a:gridCol w="442335"/>
              </a:tblGrid>
              <a:tr h="43204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n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ů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v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h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ý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p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v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n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p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y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n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d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4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0534611"/>
              </p:ext>
            </p:extLst>
          </p:nvPr>
        </p:nvGraphicFramePr>
        <p:xfrm>
          <a:off x="4716016" y="4553157"/>
          <a:ext cx="403244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2074"/>
                <a:gridCol w="672074"/>
                <a:gridCol w="672074"/>
                <a:gridCol w="672074"/>
                <a:gridCol w="672074"/>
                <a:gridCol w="672074"/>
              </a:tblGrid>
              <a:tr h="293752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29375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29375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2786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32656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Zjisti v tajence jak se jmenoval jeden z parašutistů , který uskutečnil atentát na Heydricha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3781148"/>
              </p:ext>
            </p:extLst>
          </p:nvPr>
        </p:nvGraphicFramePr>
        <p:xfrm>
          <a:off x="1524000" y="1397000"/>
          <a:ext cx="6095997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27584" y="4077072"/>
            <a:ext cx="75608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Jaké časopisy vyvěšovali odboráři?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Jaké bylo vyhlášeno právo?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Jak se jmenoval parašutista , který uskutečnil atentát?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Jaké zajatce partyzáni ukrývali?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Místní obyvatelé podporovali partyzánské --------------.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Jak vystupoval R. Heydrich proti Čechům_</a:t>
            </a:r>
          </a:p>
          <a:p>
            <a:pPr marL="457200" indent="-457200">
              <a:buAutoNum type="arabicParenR"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20802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Citace</a:t>
            </a:r>
            <a:r>
              <a:rPr lang="cs-CZ" sz="2000" dirty="0"/>
              <a:t>: Dostupný 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://cs.wikipedia.org/wiki/Protektor%C3%A1t_%</a:t>
            </a:r>
            <a:r>
              <a:rPr lang="cs-CZ" sz="2000" dirty="0" smtClean="0"/>
              <a:t>C4%8Cechy_a_Morava</a:t>
            </a:r>
            <a:r>
              <a:rPr lang="en-US" sz="2000" dirty="0" smtClean="0"/>
              <a:t>[online]</a:t>
            </a:r>
            <a:r>
              <a:rPr lang="cs-CZ" sz="2000" dirty="0" smtClean="0"/>
              <a:t>30.7.2012,18:26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:2012-07-30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 smtClean="0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Soubor:Resslova-Pamatnik-parasutisti.jpg</a:t>
            </a:r>
            <a:endParaRPr lang="cs-CZ" sz="2000" dirty="0" smtClean="0"/>
          </a:p>
          <a:p>
            <a:pPr marL="0" indent="0">
              <a:buNone/>
            </a:pPr>
            <a:r>
              <a:rPr lang="en-US" sz="2000" dirty="0" smtClean="0"/>
              <a:t>[online]</a:t>
            </a:r>
            <a:r>
              <a:rPr lang="cs-CZ" sz="2000" dirty="0" smtClean="0"/>
              <a:t>30.7.2012,18:45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citace:2012-07-30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://cs.wikipedia.org/wiki/Soubor:Bundesarchiv_Bild_146-1993-020-26A,_Lidice,_</a:t>
            </a:r>
            <a:r>
              <a:rPr lang="cs-CZ" sz="2000" dirty="0" smtClean="0"/>
              <a:t>Ort_nach_Zerst%C3%B6rung.jpg</a:t>
            </a:r>
            <a:r>
              <a:rPr lang="en-US" sz="2000" dirty="0" smtClean="0"/>
              <a:t>[online]</a:t>
            </a:r>
            <a:r>
              <a:rPr lang="cs-CZ" sz="2000" dirty="0" smtClean="0"/>
              <a:t>30.7.2012,18:55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:2012-07-30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cs.wikipedia.org/wiki/Soubor:Ebensee_concentration_camp_prisoners_1945.jpg</a:t>
            </a:r>
            <a:r>
              <a:rPr lang="en-US" sz="2000" dirty="0" smtClean="0"/>
              <a:t>[online]</a:t>
            </a:r>
            <a:r>
              <a:rPr lang="cs-CZ" sz="2000" dirty="0" smtClean="0"/>
              <a:t>30.7.2012,19.10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citace:2012-07-30</a:t>
            </a:r>
            <a:r>
              <a:rPr lang="en-US" sz="2000" dirty="0" smtClean="0"/>
              <a:t>]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Řešení: stovky lidí nechal zastřelit, zakázal poslouchat rozhlas,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odbojové organizace, sabotáže, ilegální časopisy, rodiny popravených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vlastenců, partizánské oddíly,</a:t>
            </a:r>
          </a:p>
          <a:p>
            <a:pPr marL="0" indent="0">
              <a:buNone/>
            </a:pPr>
            <a:r>
              <a:rPr lang="cs-CZ" sz="2000" dirty="0" smtClean="0"/>
              <a:t>Tajenka: Gabčík,  1) ilegální, 2) stanné, 3)Kubiš, 4) válečné, 5) oddíly, 6) krutě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43005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660</Words>
  <Application>Microsoft Office PowerPoint</Application>
  <PresentationFormat>Předvádění na obrazovce (4:3)</PresentationFormat>
  <Paragraphs>105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19</cp:revision>
  <dcterms:created xsi:type="dcterms:W3CDTF">2012-07-21T17:39:17Z</dcterms:created>
  <dcterms:modified xsi:type="dcterms:W3CDTF">2012-07-31T17:44:03Z</dcterms:modified>
</cp:coreProperties>
</file>