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BB264-E463-44AC-913C-A79AD4E9C847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81A23-1921-4B71-B64A-035B35F486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706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81A23-1921-4B71-B64A-035B35F4867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451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589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963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6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237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557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25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122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5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64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749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08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816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rykada.jpg%5bonline%5d2.8.2012,15:55" TargetMode="External"/><Relationship Id="rId2" Type="http://schemas.openxmlformats.org/officeDocument/2006/relationships/hyperlink" Target="http://cs.wikipedia.org/wiki/Soubor:Red_army_conscript_hat_insignia.jpg%5bonline%5d2.8.2012,15:35%5bcitace:2012-08-02%5d,Dostupn&#253;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86200"/>
            <a:ext cx="6296744" cy="2855168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</a:t>
            </a:r>
            <a:r>
              <a:rPr lang="cs-CZ" sz="2000" dirty="0" smtClean="0">
                <a:solidFill>
                  <a:prstClr val="black"/>
                </a:solidFill>
              </a:rPr>
              <a:t>08 </a:t>
            </a:r>
            <a:r>
              <a:rPr lang="cs-CZ" sz="2000" dirty="0">
                <a:solidFill>
                  <a:prstClr val="black"/>
                </a:solidFill>
              </a:rPr>
              <a:t>Dějepis </a:t>
            </a:r>
            <a:r>
              <a:rPr lang="cs-CZ" sz="2000" dirty="0" smtClean="0">
                <a:solidFill>
                  <a:prstClr val="black"/>
                </a:solidFill>
              </a:rPr>
              <a:t>_9.ročník_20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Osvobození republiky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Jak probíhalo osvobození </a:t>
            </a:r>
            <a:r>
              <a:rPr lang="cs-CZ" sz="2000" smtClean="0">
                <a:solidFill>
                  <a:prstClr val="black"/>
                </a:solidFill>
              </a:rPr>
              <a:t>naší republiky.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78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 jakém městě vzniklo v květnu 1945 povstání? </a:t>
            </a:r>
            <a:endParaRPr lang="cs-CZ" sz="2400" b="1" u="sng" dirty="0"/>
          </a:p>
          <a:p>
            <a:r>
              <a:rPr lang="cs-CZ" sz="2400" b="1" u="sng" dirty="0"/>
              <a:t>P</a:t>
            </a:r>
            <a:r>
              <a:rPr lang="cs-CZ" sz="2400" b="1" u="sng" dirty="0" smtClean="0"/>
              <a:t>řiřaď ho k obrázku.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0468" y="1617941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Brně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11474" y="145694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lomouci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63502" y="268933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Praze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2456" y="262162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Plzni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501008"/>
            <a:ext cx="604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ulicích města vznikly </a:t>
            </a:r>
            <a:r>
              <a:rPr lang="cs-CZ" sz="2400" b="1" u="sng" dirty="0" smtClean="0">
                <a:solidFill>
                  <a:srgbClr val="7030A0"/>
                </a:solidFill>
              </a:rPr>
              <a:t>BARIKÁDY </a:t>
            </a:r>
            <a:r>
              <a:rPr lang="cs-CZ" sz="2400" b="1" u="sng" dirty="0" smtClean="0"/>
              <a:t>a rozpoutaly se kruté boje o každý dům.</a:t>
            </a:r>
            <a:endParaRPr lang="cs-CZ" sz="2400" b="1" u="sng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462" y="1319940"/>
            <a:ext cx="2703934" cy="197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509120"/>
            <a:ext cx="3278857" cy="2072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5576" y="486916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barikády – opevnění</a:t>
            </a:r>
          </a:p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          ulic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61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</a:rPr>
              <a:t>Jaké barvy má naše vlajka? Dokážeš ji namalovat?</a:t>
            </a:r>
            <a:endParaRPr lang="cs-CZ" sz="24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378904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Který den byla Praha osvobozena? </a:t>
            </a:r>
            <a:r>
              <a:rPr lang="cs-CZ" sz="2400" b="1" u="sng" dirty="0" smtClean="0"/>
              <a:t>Označ datum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725144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1. květen</a:t>
            </a:r>
            <a:r>
              <a:rPr lang="cs-CZ" sz="2400" b="1" dirty="0" smtClean="0"/>
              <a:t>          </a:t>
            </a:r>
            <a:r>
              <a:rPr lang="cs-CZ" sz="2400" b="1" dirty="0" smtClean="0">
                <a:solidFill>
                  <a:srgbClr val="00B050"/>
                </a:solidFill>
              </a:rPr>
              <a:t>9. květen</a:t>
            </a:r>
            <a:r>
              <a:rPr lang="cs-CZ" sz="2400" b="1" dirty="0" smtClean="0"/>
              <a:t>         </a:t>
            </a:r>
            <a:r>
              <a:rPr lang="cs-CZ" sz="2400" b="1" dirty="0" smtClean="0">
                <a:solidFill>
                  <a:srgbClr val="FF0000"/>
                </a:solidFill>
              </a:rPr>
              <a:t>5. květen </a:t>
            </a:r>
            <a:r>
              <a:rPr lang="cs-CZ" sz="2400" b="1" dirty="0" smtClean="0"/>
              <a:t>       </a:t>
            </a:r>
            <a:r>
              <a:rPr lang="cs-CZ" sz="2400" b="1" dirty="0" smtClean="0">
                <a:solidFill>
                  <a:srgbClr val="00B0F0"/>
                </a:solidFill>
              </a:rPr>
              <a:t>8. květen</a:t>
            </a:r>
            <a:endParaRPr lang="cs-CZ" sz="2400" b="1" dirty="0">
              <a:solidFill>
                <a:srgbClr val="00B0F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1052736"/>
            <a:ext cx="3744416" cy="25019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700808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--------------------------------</a:t>
            </a:r>
          </a:p>
          <a:p>
            <a:r>
              <a:rPr lang="cs-CZ" sz="2400" b="1" dirty="0" smtClean="0"/>
              <a:t>--------------------------------</a:t>
            </a:r>
          </a:p>
          <a:p>
            <a:r>
              <a:rPr lang="cs-CZ" sz="2400" b="1" dirty="0" smtClean="0"/>
              <a:t>--------------------------------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7889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400" b="1" u="sng" dirty="0" smtClean="0">
                <a:solidFill>
                  <a:schemeClr val="accent2">
                    <a:lumMod val="75000"/>
                  </a:schemeClr>
                </a:solidFill>
              </a:rPr>
              <a:t>jisti v jakém měsíci bylo Československo osvobozeno.</a:t>
            </a:r>
            <a:endParaRPr lang="cs-CZ" sz="24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048944"/>
              </p:ext>
            </p:extLst>
          </p:nvPr>
        </p:nvGraphicFramePr>
        <p:xfrm>
          <a:off x="1043608" y="1124744"/>
          <a:ext cx="6576390" cy="27363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7639"/>
                <a:gridCol w="657639"/>
                <a:gridCol w="657639"/>
                <a:gridCol w="657639"/>
                <a:gridCol w="657639"/>
                <a:gridCol w="657639"/>
                <a:gridCol w="657639"/>
                <a:gridCol w="657639"/>
                <a:gridCol w="657639"/>
                <a:gridCol w="657639"/>
              </a:tblGrid>
              <a:tr h="4560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456051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6051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456051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6051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6051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4437112"/>
            <a:ext cx="67687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Co se stavělo v ulicích?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V květnu vypuklo pražské ……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Jaká armáda nás osvobodila z východu?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Kolik let trvala 2. světová válka?</a:t>
            </a:r>
          </a:p>
          <a:p>
            <a:pPr marL="457200" indent="-457200">
              <a:buAutoNum type="arabicParenR"/>
            </a:pPr>
            <a:r>
              <a:rPr lang="cs-CZ" sz="2400" b="1" dirty="0"/>
              <a:t>J</a:t>
            </a:r>
            <a:r>
              <a:rPr lang="cs-CZ" sz="2400" b="1" dirty="0" smtClean="0"/>
              <a:t>aká armáda nás osvobodila ze západu?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Které vozy vjely do Prahy?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8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31031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Jakými armádami bylo Československo osvobozeno?  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209550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86" y="2915657"/>
            <a:ext cx="3453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znak -----------------armády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37" y="3861048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10106" y="5487614"/>
            <a:ext cx="33338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znak --------------- armády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53230" y="1068998"/>
            <a:ext cx="56907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Ě- 4,  S-6,  T-5,  O-2,  S-1, K-7  U-9,  V-3,  O-8 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</a:t>
            </a:r>
          </a:p>
          <a:p>
            <a:r>
              <a:rPr lang="cs-CZ" sz="2400" b="1" dirty="0" smtClean="0"/>
              <a:t>Á-4,  M-3,  D-5,  A-1,  U-7,  R-2,  O-6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66" y="3717032"/>
            <a:ext cx="5760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C-6,  O-8,  R-4,  A-1,  U-9,  M-2,  K-7,  E-3,  I-5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</a:t>
            </a:r>
          </a:p>
          <a:p>
            <a:r>
              <a:rPr lang="cs-CZ" sz="2400" b="1" dirty="0" smtClean="0"/>
              <a:t>U-7,  Á-4,  R-2,  D-5,  A-1,  M-3,  O-6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6078487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Nejurputnější boje byly v oblasti DUKELSKÉHO PRŮSMYKU.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10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Citace: Dostupný 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://cs.wikipedia.org/wiki/Soubor:Franti%C5%A1ek_Xaver_Sandmann_(Franz_Xaver_Sandmann),_Karl%C5%AFv_Most,_</a:t>
            </a:r>
            <a:r>
              <a:rPr lang="cs-CZ" sz="2000" dirty="0" smtClean="0"/>
              <a:t>pam%C3%A1tn%C3%A1_l%C3%ADpa.jpg</a:t>
            </a:r>
            <a:r>
              <a:rPr lang="en-US" sz="2000" dirty="0" smtClean="0"/>
              <a:t>[online]</a:t>
            </a:r>
            <a:r>
              <a:rPr lang="cs-CZ" sz="2000" dirty="0" smtClean="0"/>
              <a:t>2.8.2012,15:11</a:t>
            </a:r>
            <a:r>
              <a:rPr lang="en-US" sz="2000" dirty="0" smtClean="0"/>
              <a:t>[</a:t>
            </a:r>
            <a:r>
              <a:rPr lang="cs-CZ" sz="2000" dirty="0" smtClean="0"/>
              <a:t>citace:2012-08-02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cs.wikipedia.org/wiki/Soubor:Red_army_conscript_hat_insignia.jpg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2.8.2012,15:35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citace:2012-08-02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>
                <a:hlinkClick r:id="rId2"/>
              </a:rPr>
              <a:t>,Dostupný</a:t>
            </a:r>
            <a:r>
              <a:rPr lang="cs-CZ" sz="2000" dirty="0" smtClean="0"/>
              <a:t>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Soubor:United_States_Department_of_the_Army_Seal.svg</a:t>
            </a:r>
            <a:r>
              <a:rPr lang="en-US" sz="2000" dirty="0" smtClean="0"/>
              <a:t>[online]</a:t>
            </a:r>
            <a:r>
              <a:rPr lang="cs-CZ" sz="2000" dirty="0" smtClean="0"/>
              <a:t>2.8.2012,15:40</a:t>
            </a:r>
            <a:r>
              <a:rPr lang="en-US" sz="2000" dirty="0" smtClean="0"/>
              <a:t>[</a:t>
            </a:r>
            <a:r>
              <a:rPr lang="cs-CZ" sz="2000" dirty="0" smtClean="0"/>
              <a:t>citace:2012-08-02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cs.wikipedia.org/wiki/Soubor:Barykada.jpg</a:t>
            </a:r>
            <a:r>
              <a:rPr lang="en-US" sz="2000" dirty="0" smtClean="0">
                <a:hlinkClick r:id="rId3"/>
              </a:rPr>
              <a:t>[online]</a:t>
            </a:r>
            <a:r>
              <a:rPr lang="cs-CZ" sz="2000" dirty="0" smtClean="0">
                <a:hlinkClick r:id="rId3"/>
              </a:rPr>
              <a:t>2.8.2012,15:55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cs-CZ" sz="2000" dirty="0" smtClean="0"/>
              <a:t>citace:2012-08-02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Soubor:Flag_of_the_Czech_Republic.svg</a:t>
            </a: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2.8.2012,16:20</a:t>
            </a:r>
            <a:r>
              <a:rPr lang="en-US" sz="2000" dirty="0" smtClean="0"/>
              <a:t>[</a:t>
            </a:r>
            <a:r>
              <a:rPr lang="cs-CZ" sz="2000" dirty="0" smtClean="0"/>
              <a:t>citace:2012-08-02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343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Řešení: v Praze/   červenou , modrou, bílou /  9. května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Tajenka: květen       1) barikády,   2)  povstání,  3) sovětská,  4) šest,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5) americká,  6) tanky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sovětskou armádou /    americkou armádou /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789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363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18</cp:revision>
  <dcterms:created xsi:type="dcterms:W3CDTF">2012-07-21T17:39:17Z</dcterms:created>
  <dcterms:modified xsi:type="dcterms:W3CDTF">2012-08-02T10:15:49Z</dcterms:modified>
</cp:coreProperties>
</file>