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67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237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799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192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815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576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05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01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048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80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125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447F5-F92F-42DA-BFED-E864AFB67A2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2BDE4-04B5-44AE-B16E-28A01B0D4F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704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rie-Antoinette;_koningin_der_Fransen.jpg%5bonline%5d22.4.2012,16:15%5bcitace" TargetMode="External"/><Relationship Id="rId2" Type="http://schemas.openxmlformats.org/officeDocument/2006/relationships/hyperlink" Target="http://cs.wikipedia.org/wiki/Soubor:Holy_Trinity_Column.jpg%5bonline%5d22.4.2012,15:50%5bcitac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Ferdinand_II_with_insignia.jpg%5bonlin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r>
              <a:rPr lang="cs-CZ" sz="8000" dirty="0">
                <a:solidFill>
                  <a:prstClr val="black"/>
                </a:solidFill>
              </a:rPr>
              <a:t>Základní škola, Hrádek 203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Projekt: CZ.1.07/1.400/21.1220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Sada : Člověk a jeho společnost 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VY_32_INOVACE</a:t>
            </a:r>
            <a:r>
              <a:rPr lang="cs-CZ" sz="8000">
                <a:solidFill>
                  <a:prstClr val="black"/>
                </a:solidFill>
              </a:rPr>
              <a:t>_ </a:t>
            </a:r>
            <a:r>
              <a:rPr lang="cs-CZ" sz="8000" smtClean="0">
                <a:solidFill>
                  <a:prstClr val="black"/>
                </a:solidFill>
              </a:rPr>
              <a:t>05 </a:t>
            </a:r>
            <a:r>
              <a:rPr lang="cs-CZ" sz="8000" dirty="0">
                <a:solidFill>
                  <a:prstClr val="black"/>
                </a:solidFill>
              </a:rPr>
              <a:t>Dějepis </a:t>
            </a:r>
            <a:r>
              <a:rPr lang="cs-CZ" sz="8000">
                <a:solidFill>
                  <a:prstClr val="black"/>
                </a:solidFill>
              </a:rPr>
              <a:t>_</a:t>
            </a:r>
            <a:r>
              <a:rPr lang="cs-CZ" sz="8000" smtClean="0">
                <a:solidFill>
                  <a:prstClr val="black"/>
                </a:solidFill>
              </a:rPr>
              <a:t>8.ročník_01</a:t>
            </a:r>
            <a:endParaRPr lang="cs-CZ" sz="8000" dirty="0">
              <a:solidFill>
                <a:prstClr val="black"/>
              </a:solidFill>
            </a:endParaRPr>
          </a:p>
          <a:p>
            <a:pPr lvl="0"/>
            <a:r>
              <a:rPr lang="cs-CZ" sz="8000" dirty="0" smtClean="0">
                <a:solidFill>
                  <a:prstClr val="black"/>
                </a:solidFill>
              </a:rPr>
              <a:t>Baroko</a:t>
            </a:r>
            <a:endParaRPr lang="cs-CZ" sz="8000" dirty="0">
              <a:solidFill>
                <a:prstClr val="black"/>
              </a:solidFill>
            </a:endParaRP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Autor: Mgr. Radka Kocábová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Anotace</a:t>
            </a:r>
            <a:r>
              <a:rPr lang="cs-CZ" sz="8000" dirty="0" smtClean="0">
                <a:solidFill>
                  <a:prstClr val="black"/>
                </a:solidFill>
              </a:rPr>
              <a:t>: Umělecký styl-baroko. </a:t>
            </a:r>
            <a:r>
              <a:rPr lang="cs-CZ" sz="8000" dirty="0">
                <a:solidFill>
                  <a:prstClr val="black"/>
                </a:solidFill>
              </a:rPr>
              <a:t>Materiál slouží k projekci na interaktivní tabuli.</a:t>
            </a:r>
          </a:p>
          <a:p>
            <a:pPr lvl="0"/>
            <a:endParaRPr lang="cs-CZ" sz="80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98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619268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Baroko</a:t>
            </a:r>
            <a:r>
              <a:rPr lang="cs-CZ" sz="2400" u="sng" dirty="0" smtClean="0"/>
              <a:t> jako umělecký sloh pronikl do všech oborů lidské činnosti.  ( </a:t>
            </a:r>
            <a:r>
              <a:rPr lang="cs-CZ" sz="2400" u="sng" dirty="0" smtClean="0">
                <a:solidFill>
                  <a:srgbClr val="FF0000"/>
                </a:solidFill>
              </a:rPr>
              <a:t>stavitelství, malířství, sochařství ,módy, hudební a literární tvorby.</a:t>
            </a:r>
            <a:endParaRPr lang="cs-CZ" sz="2400" u="sng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324036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5949280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Sloup </a:t>
            </a:r>
            <a:r>
              <a:rPr lang="cs-CZ" sz="2000" b="1" dirty="0"/>
              <a:t>N</a:t>
            </a:r>
            <a:r>
              <a:rPr lang="cs-CZ" sz="2000" b="1" dirty="0" smtClean="0"/>
              <a:t>ejsvětější </a:t>
            </a:r>
            <a:r>
              <a:rPr lang="cs-CZ" sz="2000" b="1" dirty="0"/>
              <a:t>T</a:t>
            </a:r>
            <a:r>
              <a:rPr lang="cs-CZ" sz="2000" b="1" dirty="0" smtClean="0"/>
              <a:t>rojice v OLOMOUCI</a:t>
            </a:r>
            <a:endParaRPr lang="cs-CZ" sz="20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132856"/>
            <a:ext cx="417646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4088" y="5949280"/>
            <a:ext cx="2664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Barokní zámek u </a:t>
            </a:r>
            <a:r>
              <a:rPr lang="cs-CZ" sz="2400" b="1" dirty="0" smtClean="0"/>
              <a:t>Slavkova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22925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548680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Vylušti tajenku.   </a:t>
            </a:r>
            <a:r>
              <a:rPr lang="cs-CZ" sz="2400" b="1" u="sng" dirty="0" smtClean="0"/>
              <a:t>Co nosili muži v době baroka na hlavě?   Doplň opaky slov.</a:t>
            </a:r>
            <a:endParaRPr lang="cs-CZ" sz="2400" b="1" u="sng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10719"/>
              </p:ext>
            </p:extLst>
          </p:nvPr>
        </p:nvGraphicFramePr>
        <p:xfrm>
          <a:off x="2987824" y="2060848"/>
          <a:ext cx="5256580" cy="4120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0940"/>
                <a:gridCol w="750940"/>
                <a:gridCol w="750940"/>
                <a:gridCol w="750940"/>
                <a:gridCol w="750940"/>
                <a:gridCol w="750940"/>
                <a:gridCol w="750940"/>
              </a:tblGrid>
              <a:tr h="686705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70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70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86705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670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6705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11560" y="198884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prázdný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78092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vlevo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50100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hloupý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422108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řídký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486916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těžký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5803847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bohatý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2966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60848"/>
            <a:ext cx="3312367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35696" y="692696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Barokní móda byla nákladná a bohatá.</a:t>
            </a:r>
            <a:endParaRPr lang="cs-CZ" sz="2800" b="1" u="sng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316835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99592" y="6093296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FERDINAND II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18007" y="6038863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Marie </a:t>
            </a:r>
            <a:r>
              <a:rPr lang="cs-CZ" sz="2400" b="1" dirty="0" err="1" smtClean="0"/>
              <a:t>Antoianneta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88768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Citace: Dostupný z www</a:t>
            </a:r>
            <a:r>
              <a:rPr lang="cs-CZ" sz="2000" dirty="0"/>
              <a:t>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cs.wikipedia.org/wiki/Soubor:Holy_Trinity_Column.jpg</a:t>
            </a:r>
            <a:r>
              <a:rPr lang="en-US" sz="2000" dirty="0" smtClean="0">
                <a:hlinkClick r:id="rId2"/>
              </a:rPr>
              <a:t>[online]</a:t>
            </a:r>
            <a:r>
              <a:rPr lang="cs-CZ" sz="2000" dirty="0" smtClean="0">
                <a:hlinkClick r:id="rId2"/>
              </a:rPr>
              <a:t>22.4.2012,15:50</a:t>
            </a:r>
            <a:r>
              <a:rPr lang="en-US" sz="2000" dirty="0" smtClean="0">
                <a:hlinkClick r:id="rId2"/>
              </a:rPr>
              <a:t>[</a:t>
            </a:r>
            <a:r>
              <a:rPr lang="en-US" sz="2000" dirty="0" err="1" smtClean="0">
                <a:hlinkClick r:id="rId2"/>
              </a:rPr>
              <a:t>citace</a:t>
            </a:r>
            <a:r>
              <a:rPr lang="cs-CZ" sz="2000" dirty="0" smtClean="0"/>
              <a:t>: 2012-04-22</a:t>
            </a:r>
            <a:r>
              <a:rPr lang="en-US" sz="2000" dirty="0" smtClean="0"/>
              <a:t>]</a:t>
            </a:r>
            <a:r>
              <a:rPr lang="cs-CZ" sz="2000" dirty="0" smtClean="0"/>
              <a:t>,Dostupný </a:t>
            </a:r>
            <a:r>
              <a:rPr lang="cs-CZ" sz="2000" dirty="0"/>
              <a:t>na </a:t>
            </a:r>
            <a:r>
              <a:rPr lang="cs-CZ" sz="2000" dirty="0" err="1"/>
              <a:t>www:http</a:t>
            </a:r>
            <a:r>
              <a:rPr lang="cs-CZ" sz="2000" dirty="0"/>
              <a:t>://cs.wikipedia.org/wiki/</a:t>
            </a:r>
            <a:r>
              <a:rPr lang="cs-CZ" sz="2000" dirty="0" err="1"/>
              <a:t>Soubor:Slavkov_u_Brna_-_</a:t>
            </a:r>
            <a:r>
              <a:rPr lang="cs-CZ" sz="2000" dirty="0" err="1" smtClean="0"/>
              <a:t>Castle.jpg</a:t>
            </a:r>
            <a:r>
              <a:rPr lang="en-US" sz="2000" dirty="0" smtClean="0"/>
              <a:t>[online]</a:t>
            </a:r>
            <a:r>
              <a:rPr lang="cs-CZ" sz="2000" dirty="0" smtClean="0"/>
              <a:t>22.4.2012,16:00</a:t>
            </a:r>
            <a:r>
              <a:rPr lang="en-US" sz="2000" dirty="0" smtClean="0"/>
              <a:t>[</a:t>
            </a:r>
            <a:r>
              <a:rPr lang="cs-CZ" sz="2000" dirty="0" smtClean="0"/>
              <a:t>citace: 2012-04-22</a:t>
            </a:r>
            <a:r>
              <a:rPr lang="en-US" sz="2000" dirty="0" smtClean="0"/>
              <a:t>]</a:t>
            </a:r>
            <a:r>
              <a:rPr lang="cs-CZ" sz="2000" dirty="0" smtClean="0"/>
              <a:t>,Dostupný z www:</a:t>
            </a:r>
          </a:p>
          <a:p>
            <a:r>
              <a:rPr lang="cs-CZ" sz="2000" dirty="0">
                <a:hlinkClick r:id="rId3"/>
              </a:rPr>
              <a:t>http://cs.wikipedia.org/wiki/Soubor:Marie-Antoinette;_</a:t>
            </a:r>
            <a:r>
              <a:rPr lang="cs-CZ" sz="2000" dirty="0" smtClean="0">
                <a:hlinkClick r:id="rId3"/>
              </a:rPr>
              <a:t>koningin_der_Fransen.jpg</a:t>
            </a:r>
            <a:r>
              <a:rPr lang="en-US" sz="2000" dirty="0" smtClean="0">
                <a:hlinkClick r:id="rId3"/>
              </a:rPr>
              <a:t>[online]</a:t>
            </a:r>
            <a:r>
              <a:rPr lang="cs-CZ" sz="2000" dirty="0" smtClean="0">
                <a:hlinkClick r:id="rId3"/>
              </a:rPr>
              <a:t>22.4.2012,16:15</a:t>
            </a:r>
            <a:r>
              <a:rPr lang="en-US" sz="2000" dirty="0" smtClean="0">
                <a:hlinkClick r:id="rId3"/>
              </a:rPr>
              <a:t>[</a:t>
            </a:r>
            <a:r>
              <a:rPr lang="en-US" sz="2000" dirty="0" err="1" smtClean="0">
                <a:hlinkClick r:id="rId3"/>
              </a:rPr>
              <a:t>citace</a:t>
            </a:r>
            <a:r>
              <a:rPr lang="cs-CZ" sz="2000" dirty="0" smtClean="0"/>
              <a:t>: 2012-04-22</a:t>
            </a:r>
            <a:r>
              <a:rPr lang="en-US" sz="2000" dirty="0" smtClean="0"/>
              <a:t>]</a:t>
            </a:r>
            <a:r>
              <a:rPr lang="cs-CZ" sz="2000" dirty="0" smtClean="0"/>
              <a:t>,Dostupný z www</a:t>
            </a:r>
            <a:r>
              <a:rPr lang="cs-CZ" sz="2000" dirty="0"/>
              <a:t>: </a:t>
            </a: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cs.wikipedia.org/wiki/Soubor:Ferdinand_II_with_insignia.jpg</a:t>
            </a:r>
            <a:r>
              <a:rPr lang="en-US" sz="2000" dirty="0" smtClean="0">
                <a:hlinkClick r:id="rId4"/>
              </a:rPr>
              <a:t>[online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r>
              <a:rPr lang="cs-CZ" sz="2000" dirty="0" smtClean="0"/>
              <a:t>22.4.2012,16:25</a:t>
            </a:r>
            <a:r>
              <a:rPr lang="en-US" sz="2000" dirty="0" smtClean="0"/>
              <a:t>[</a:t>
            </a:r>
            <a:r>
              <a:rPr lang="cs-CZ" sz="2000" dirty="0" smtClean="0"/>
              <a:t>citace: 2012-04-22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Řešení :  paruku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1896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172</Words>
  <Application>Microsoft Office PowerPoint</Application>
  <PresentationFormat>Předvádění na obrazovce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10</cp:revision>
  <dcterms:created xsi:type="dcterms:W3CDTF">2012-01-13T10:04:53Z</dcterms:created>
  <dcterms:modified xsi:type="dcterms:W3CDTF">2012-05-31T15:25:42Z</dcterms:modified>
</cp:coreProperties>
</file>