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53863-302F-4A90-B754-E7EAB28140B7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FED55-1F65-468C-9D9D-9E8EB78970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9879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53863-302F-4A90-B754-E7EAB28140B7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FED55-1F65-468C-9D9D-9E8EB78970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182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53863-302F-4A90-B754-E7EAB28140B7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FED55-1F65-468C-9D9D-9E8EB78970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619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53863-302F-4A90-B754-E7EAB28140B7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FED55-1F65-468C-9D9D-9E8EB78970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774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53863-302F-4A90-B754-E7EAB28140B7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FED55-1F65-468C-9D9D-9E8EB78970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1331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53863-302F-4A90-B754-E7EAB28140B7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FED55-1F65-468C-9D9D-9E8EB78970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915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53863-302F-4A90-B754-E7EAB28140B7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FED55-1F65-468C-9D9D-9E8EB78970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9035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53863-302F-4A90-B754-E7EAB28140B7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FED55-1F65-468C-9D9D-9E8EB78970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6969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53863-302F-4A90-B754-E7EAB28140B7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FED55-1F65-468C-9D9D-9E8EB78970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458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53863-302F-4A90-B754-E7EAB28140B7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FED55-1F65-468C-9D9D-9E8EB78970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9521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53863-302F-4A90-B754-E7EAB28140B7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FED55-1F65-468C-9D9D-9E8EB78970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666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653863-302F-4A90-B754-E7EAB28140B7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1FED55-1F65-468C-9D9D-9E8EB789700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2058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Icelandic_warp_weighted_loom.jp" TargetMode="External"/><Relationship Id="rId2" Type="http://schemas.openxmlformats.org/officeDocument/2006/relationships/hyperlink" Target="http://cs.wikipedia.org/wiki/Soubor:Weber-1568.png%5bonline%5d12.5.2012,14:30%5bcitac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Walraversijde38.jpg%5bonline%5d12.5.2012,14:50%5bcitac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83998" y="2060848"/>
            <a:ext cx="7772400" cy="14700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25000" lnSpcReduction="20000"/>
          </a:bodyPr>
          <a:lstStyle/>
          <a:p>
            <a:pPr lvl="0"/>
            <a:r>
              <a:rPr lang="cs-CZ" sz="8000" dirty="0">
                <a:solidFill>
                  <a:prstClr val="black"/>
                </a:solidFill>
              </a:rPr>
              <a:t>Základní škola, Hrádek 203</a:t>
            </a:r>
          </a:p>
          <a:p>
            <a:pPr lvl="0"/>
            <a:r>
              <a:rPr lang="cs-CZ" sz="8000" dirty="0">
                <a:solidFill>
                  <a:prstClr val="black"/>
                </a:solidFill>
              </a:rPr>
              <a:t>Projekt: CZ.1.07/1.400/21.1220</a:t>
            </a:r>
          </a:p>
          <a:p>
            <a:pPr lvl="0"/>
            <a:r>
              <a:rPr lang="cs-CZ" sz="8000" dirty="0">
                <a:solidFill>
                  <a:prstClr val="black"/>
                </a:solidFill>
              </a:rPr>
              <a:t>Sada : Člověk a jeho společnost </a:t>
            </a:r>
          </a:p>
          <a:p>
            <a:pPr lvl="0"/>
            <a:r>
              <a:rPr lang="cs-CZ" sz="8000" dirty="0">
                <a:solidFill>
                  <a:prstClr val="black"/>
                </a:solidFill>
              </a:rPr>
              <a:t>VY_32_INOVACE</a:t>
            </a:r>
            <a:r>
              <a:rPr lang="cs-CZ" sz="8000">
                <a:solidFill>
                  <a:prstClr val="black"/>
                </a:solidFill>
              </a:rPr>
              <a:t>_ </a:t>
            </a:r>
            <a:r>
              <a:rPr lang="cs-CZ" sz="8000" smtClean="0">
                <a:solidFill>
                  <a:prstClr val="black"/>
                </a:solidFill>
              </a:rPr>
              <a:t>05 </a:t>
            </a:r>
            <a:r>
              <a:rPr lang="cs-CZ" sz="8000" dirty="0">
                <a:solidFill>
                  <a:prstClr val="black"/>
                </a:solidFill>
              </a:rPr>
              <a:t>Dějepis </a:t>
            </a:r>
            <a:r>
              <a:rPr lang="cs-CZ" sz="8000">
                <a:solidFill>
                  <a:prstClr val="black"/>
                </a:solidFill>
              </a:rPr>
              <a:t>_</a:t>
            </a:r>
            <a:r>
              <a:rPr lang="cs-CZ" sz="8000" smtClean="0">
                <a:solidFill>
                  <a:prstClr val="black"/>
                </a:solidFill>
              </a:rPr>
              <a:t>8.ročník_02</a:t>
            </a:r>
            <a:endParaRPr lang="cs-CZ" sz="8000" dirty="0">
              <a:solidFill>
                <a:prstClr val="black"/>
              </a:solidFill>
            </a:endParaRPr>
          </a:p>
          <a:p>
            <a:pPr lvl="0"/>
            <a:r>
              <a:rPr lang="cs-CZ" sz="8000" dirty="0" smtClean="0">
                <a:solidFill>
                  <a:prstClr val="black"/>
                </a:solidFill>
              </a:rPr>
              <a:t>Novověk –změny v zemědělství a ve výrobě zboží.</a:t>
            </a:r>
            <a:endParaRPr lang="cs-CZ" sz="8000" dirty="0">
              <a:solidFill>
                <a:prstClr val="black"/>
              </a:solidFill>
            </a:endParaRPr>
          </a:p>
          <a:p>
            <a:pPr lvl="0"/>
            <a:r>
              <a:rPr lang="cs-CZ" sz="8000" dirty="0">
                <a:solidFill>
                  <a:prstClr val="black"/>
                </a:solidFill>
              </a:rPr>
              <a:t>Autor: Mgr. Radka Kocábová</a:t>
            </a:r>
          </a:p>
          <a:p>
            <a:pPr lvl="0"/>
            <a:r>
              <a:rPr lang="cs-CZ" sz="8000" dirty="0">
                <a:solidFill>
                  <a:prstClr val="black"/>
                </a:solidFill>
              </a:rPr>
              <a:t>Anotace: R</a:t>
            </a:r>
            <a:r>
              <a:rPr lang="cs-CZ" sz="8000" dirty="0" smtClean="0">
                <a:solidFill>
                  <a:prstClr val="black"/>
                </a:solidFill>
              </a:rPr>
              <a:t>ozdíly v produktivitě zemědělství a výroby. </a:t>
            </a:r>
            <a:r>
              <a:rPr lang="cs-CZ" sz="8000" dirty="0">
                <a:solidFill>
                  <a:prstClr val="black"/>
                </a:solidFill>
              </a:rPr>
              <a:t>Materiál slouží k projekci na interaktivní tabuli.</a:t>
            </a:r>
          </a:p>
          <a:p>
            <a:pPr lvl="0"/>
            <a:endParaRPr lang="cs-CZ" sz="80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15517"/>
            <a:ext cx="8280920" cy="1446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9556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667691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 zemědělství ve středověku byla půda rozdělena na 3 části - zjisti na jaké.</a:t>
            </a:r>
            <a:endParaRPr lang="cs-CZ" sz="2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1844824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Z I M O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843808" y="1844824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70C0"/>
                </a:solidFill>
              </a:rPr>
              <a:t>A Ř J</a:t>
            </a:r>
            <a:endParaRPr lang="cs-CZ" sz="2000" b="1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534659" y="1836550"/>
            <a:ext cx="2880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7030A0"/>
                </a:solidFill>
              </a:rPr>
              <a:t>H O Ú R</a:t>
            </a:r>
            <a:endParaRPr lang="cs-CZ" sz="2000" b="1" dirty="0">
              <a:solidFill>
                <a:srgbClr val="7030A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85872" y="2636912"/>
            <a:ext cx="58583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 zemědělství v novověku lidé začali pěstovat nové plodiny – zjisti jaké. 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3789040"/>
            <a:ext cx="70567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 3 / 1 / 10 / 2            </a:t>
            </a:r>
            <a:r>
              <a:rPr lang="cs-CZ" sz="2400" dirty="0" smtClean="0">
                <a:solidFill>
                  <a:srgbClr val="00B050"/>
                </a:solidFill>
              </a:rPr>
              <a:t>11 / 4 / 2 / 5 / 11 / 12 / 4 / 6 </a:t>
            </a:r>
          </a:p>
          <a:p>
            <a:endParaRPr lang="cs-CZ" sz="2400" dirty="0"/>
          </a:p>
          <a:p>
            <a:r>
              <a:rPr lang="cs-CZ" sz="2400" dirty="0" smtClean="0"/>
              <a:t>  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7 / 1 / 9 / 1/ 8 </a:t>
            </a:r>
          </a:p>
          <a:p>
            <a:endParaRPr lang="cs-CZ" sz="2400" dirty="0"/>
          </a:p>
          <a:p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5445224"/>
            <a:ext cx="77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1-e  2-a  3-ř  4- r  5- m  6 -y  7- j  8 -l  9- t  10 -p  11- b  12 -o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6550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123" y="2437426"/>
            <a:ext cx="3096344" cy="2988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7544" y="5789295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tkalcovský stav z roku 1568</a:t>
            </a:r>
            <a:endParaRPr lang="cs-CZ" sz="20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692951"/>
            <a:ext cx="2622912" cy="2736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076056" y="5789295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vertikální stav</a:t>
            </a:r>
            <a:endParaRPr lang="cs-CZ" sz="2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404664"/>
            <a:ext cx="6408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Rozdíly ve výrobě ve středověku a novověku byly především v množství vyráběného zboží a způsobu práce.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694295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179576"/>
            <a:ext cx="3024336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5576" y="6203912"/>
            <a:ext cx="302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tovaryši v kovářské dílně</a:t>
            </a:r>
            <a:endParaRPr lang="cs-CZ" sz="2000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6827" y="3077475"/>
            <a:ext cx="3528392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14072" y="5896162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tesařské nástroje se dodnes příliš nezměnily.</a:t>
            </a:r>
            <a:endParaRPr lang="cs-CZ" sz="2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188640"/>
            <a:ext cx="7344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/>
              <a:t>Přečti správně pozpátku slova ve větách.</a:t>
            </a:r>
            <a:endParaRPr lang="cs-CZ" sz="2000" b="1" u="sng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692696"/>
            <a:ext cx="77048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Ve středověku </a:t>
            </a:r>
            <a:r>
              <a:rPr lang="cs-CZ" sz="2400" b="1" u="sng" dirty="0" err="1" smtClean="0">
                <a:solidFill>
                  <a:srgbClr val="FF0000"/>
                </a:solidFill>
              </a:rPr>
              <a:t>rtsim</a:t>
            </a:r>
            <a:r>
              <a:rPr lang="cs-CZ" sz="2400" b="1" dirty="0" smtClean="0"/>
              <a:t> zaměstnával v </a:t>
            </a:r>
            <a:r>
              <a:rPr lang="cs-CZ" sz="2400" b="1" u="sng" dirty="0" err="1" smtClean="0">
                <a:solidFill>
                  <a:srgbClr val="FF0000"/>
                </a:solidFill>
              </a:rPr>
              <a:t>énlsemeř</a:t>
            </a:r>
            <a:r>
              <a:rPr lang="cs-CZ" sz="2400" b="1" dirty="0" smtClean="0"/>
              <a:t> </a:t>
            </a:r>
            <a:r>
              <a:rPr lang="cs-CZ" sz="2400" b="1" u="sng" dirty="0" err="1" smtClean="0">
                <a:solidFill>
                  <a:srgbClr val="FF0000"/>
                </a:solidFill>
              </a:rPr>
              <a:t>ěnlíd</a:t>
            </a:r>
            <a:r>
              <a:rPr lang="cs-CZ" sz="2400" b="1" u="sng" dirty="0" smtClean="0"/>
              <a:t>  </a:t>
            </a:r>
            <a:r>
              <a:rPr lang="cs-CZ" sz="2400" b="1" u="sng" dirty="0" err="1" smtClean="0">
                <a:solidFill>
                  <a:srgbClr val="FF0000"/>
                </a:solidFill>
              </a:rPr>
              <a:t>ešyravot</a:t>
            </a:r>
            <a:r>
              <a:rPr lang="cs-CZ" sz="2400" b="1" dirty="0" smtClean="0">
                <a:solidFill>
                  <a:srgbClr val="FF0000"/>
                </a:solidFill>
              </a:rPr>
              <a:t>.</a:t>
            </a:r>
            <a:r>
              <a:rPr lang="cs-CZ" sz="2400" b="1" dirty="0" smtClean="0"/>
              <a:t> Oba zpracovávali výrobek od </a:t>
            </a:r>
            <a:r>
              <a:rPr lang="cs-CZ" sz="2400" b="1" u="sng" dirty="0" err="1" smtClean="0">
                <a:solidFill>
                  <a:srgbClr val="FF0000"/>
                </a:solidFill>
              </a:rPr>
              <a:t>uktáčaz</a:t>
            </a:r>
            <a:r>
              <a:rPr lang="cs-CZ" sz="2400" b="1" dirty="0" smtClean="0"/>
              <a:t> do </a:t>
            </a:r>
            <a:r>
              <a:rPr lang="cs-CZ" sz="2400" b="1" u="sng" dirty="0" err="1" smtClean="0">
                <a:solidFill>
                  <a:srgbClr val="FF0000"/>
                </a:solidFill>
              </a:rPr>
              <a:t>ecnok</a:t>
            </a:r>
            <a:r>
              <a:rPr lang="cs-CZ" sz="2400" b="1" u="sng" dirty="0" smtClean="0">
                <a:solidFill>
                  <a:srgbClr val="FF0000"/>
                </a:solidFill>
              </a:rPr>
              <a:t>. </a:t>
            </a:r>
            <a:r>
              <a:rPr lang="cs-CZ" sz="2400" b="1" dirty="0" smtClean="0"/>
              <a:t>Vyrobilo se výrobků </a:t>
            </a:r>
            <a:r>
              <a:rPr lang="cs-CZ" sz="2400" b="1" u="sng" dirty="0" err="1" smtClean="0">
                <a:solidFill>
                  <a:srgbClr val="FF0000"/>
                </a:solidFill>
              </a:rPr>
              <a:t>ěném</a:t>
            </a:r>
            <a:r>
              <a:rPr lang="cs-CZ" sz="2400" b="1" dirty="0" smtClean="0"/>
              <a:t>.</a:t>
            </a:r>
          </a:p>
          <a:p>
            <a:r>
              <a:rPr lang="cs-CZ" sz="2400" b="1" dirty="0" smtClean="0"/>
              <a:t>V novověku vznikly </a:t>
            </a:r>
            <a:r>
              <a:rPr lang="cs-CZ" sz="2400" b="1" u="sng" dirty="0" err="1" smtClean="0">
                <a:solidFill>
                  <a:srgbClr val="FF0000"/>
                </a:solidFill>
              </a:rPr>
              <a:t>yrutkafunam</a:t>
            </a:r>
            <a:r>
              <a:rPr lang="cs-CZ" sz="2400" b="1" dirty="0" smtClean="0"/>
              <a:t>. Vyrábělo se </a:t>
            </a:r>
            <a:r>
              <a:rPr lang="cs-CZ" sz="2400" b="1" u="sng" dirty="0" err="1" smtClean="0">
                <a:solidFill>
                  <a:srgbClr val="FF0000"/>
                </a:solidFill>
              </a:rPr>
              <a:t>ecív</a:t>
            </a:r>
            <a:r>
              <a:rPr lang="cs-CZ" sz="2400" b="1" dirty="0" smtClean="0"/>
              <a:t>, protože byla zavedena </a:t>
            </a:r>
            <a:r>
              <a:rPr lang="cs-CZ" sz="2400" b="1" u="sng" dirty="0" err="1" smtClean="0">
                <a:solidFill>
                  <a:srgbClr val="FF0000"/>
                </a:solidFill>
              </a:rPr>
              <a:t>ablěd</a:t>
            </a:r>
            <a:r>
              <a:rPr lang="cs-CZ" sz="2400" b="1" u="sng" dirty="0" smtClean="0">
                <a:solidFill>
                  <a:srgbClr val="FF0000"/>
                </a:solidFill>
              </a:rPr>
              <a:t> </a:t>
            </a:r>
            <a:r>
              <a:rPr lang="cs-CZ" sz="2400" b="1" u="sng" dirty="0" err="1" smtClean="0">
                <a:solidFill>
                  <a:srgbClr val="FF0000"/>
                </a:solidFill>
              </a:rPr>
              <a:t>ecárp</a:t>
            </a:r>
            <a:r>
              <a:rPr lang="cs-CZ" sz="2400" b="1" dirty="0" smtClean="0"/>
              <a:t>. Využívaly se první </a:t>
            </a:r>
            <a:r>
              <a:rPr lang="cs-CZ" sz="2400" b="1" u="sng" dirty="0" err="1" smtClean="0">
                <a:solidFill>
                  <a:srgbClr val="FF0000"/>
                </a:solidFill>
              </a:rPr>
              <a:t>ejorts</a:t>
            </a:r>
            <a:r>
              <a:rPr lang="cs-CZ" sz="2400" b="1" u="sng" dirty="0" smtClean="0">
                <a:solidFill>
                  <a:srgbClr val="FF0000"/>
                </a:solidFill>
              </a:rPr>
              <a:t>.</a:t>
            </a:r>
          </a:p>
          <a:p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08759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81128"/>
          </a:xfrm>
        </p:spPr>
        <p:txBody>
          <a:bodyPr>
            <a:normAutofit/>
          </a:bodyPr>
          <a:lstStyle/>
          <a:p>
            <a:r>
              <a:rPr lang="cs-CZ" sz="2000" dirty="0" smtClean="0"/>
              <a:t>Citace: Dostupný z www</a:t>
            </a:r>
            <a:r>
              <a:rPr lang="cs-CZ" sz="2000" dirty="0"/>
              <a:t>: </a:t>
            </a:r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cs.wikipedia.org/wiki/Soubor:Weber-1568.png</a:t>
            </a:r>
            <a:r>
              <a:rPr lang="en-US" sz="2000" dirty="0" smtClean="0">
                <a:hlinkClick r:id="rId2"/>
              </a:rPr>
              <a:t>[online]</a:t>
            </a:r>
            <a:r>
              <a:rPr lang="cs-CZ" sz="2000" dirty="0" smtClean="0">
                <a:hlinkClick r:id="rId2"/>
              </a:rPr>
              <a:t>12.5.2012,14:30</a:t>
            </a:r>
            <a:r>
              <a:rPr lang="en-US" sz="2000" dirty="0" smtClean="0">
                <a:hlinkClick r:id="rId2"/>
              </a:rPr>
              <a:t>[</a:t>
            </a:r>
            <a:r>
              <a:rPr lang="en-US" sz="2000" dirty="0" err="1" smtClean="0">
                <a:hlinkClick r:id="rId2"/>
              </a:rPr>
              <a:t>citace</a:t>
            </a:r>
            <a:r>
              <a:rPr lang="cs-CZ" sz="2000" dirty="0" smtClean="0"/>
              <a:t>: 2012-05-12</a:t>
            </a:r>
            <a:r>
              <a:rPr lang="en-US" sz="2000" dirty="0" smtClean="0"/>
              <a:t>]</a:t>
            </a:r>
            <a:r>
              <a:rPr lang="cs-CZ" sz="2000" dirty="0" smtClean="0"/>
              <a:t>,Dostupný z www:</a:t>
            </a:r>
          </a:p>
          <a:p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cs.wikipedia.org/wiki/Soubor:Icelandic_warp_weighted_loom.jp</a:t>
            </a:r>
            <a:r>
              <a:rPr lang="en-US" sz="2000" dirty="0" smtClean="0"/>
              <a:t>g</a:t>
            </a:r>
          </a:p>
          <a:p>
            <a:r>
              <a:rPr lang="en-US" sz="2000" dirty="0" smtClean="0"/>
              <a:t>[online]</a:t>
            </a:r>
            <a:r>
              <a:rPr lang="cs-CZ" sz="2000" dirty="0" smtClean="0"/>
              <a:t>12.5.2012,14:40</a:t>
            </a:r>
            <a:r>
              <a:rPr lang="en-US" sz="2000" dirty="0" smtClean="0"/>
              <a:t>]</a:t>
            </a:r>
            <a:r>
              <a:rPr lang="cs-CZ" sz="2000" dirty="0" smtClean="0"/>
              <a:t>,Dostupný </a:t>
            </a:r>
            <a:r>
              <a:rPr lang="cs-CZ" sz="2000" dirty="0"/>
              <a:t>z </a:t>
            </a:r>
            <a:r>
              <a:rPr lang="cs-CZ" sz="2000" dirty="0" err="1"/>
              <a:t>www:http</a:t>
            </a:r>
            <a:r>
              <a:rPr lang="cs-CZ" sz="2000" dirty="0"/>
              <a:t>://</a:t>
            </a:r>
            <a:r>
              <a:rPr lang="cs-CZ" sz="2000" dirty="0" smtClean="0"/>
              <a:t>cs.wikipedia.org/wiki/Soubor:Schmidt-1568.png</a:t>
            </a:r>
            <a:r>
              <a:rPr lang="en-US" sz="2000" dirty="0" smtClean="0"/>
              <a:t>[online]</a:t>
            </a:r>
            <a:r>
              <a:rPr lang="cs-CZ" sz="2000" dirty="0" smtClean="0"/>
              <a:t>12.5.2012,14:45</a:t>
            </a:r>
            <a:r>
              <a:rPr lang="en-US" sz="2000" dirty="0" smtClean="0"/>
              <a:t>[</a:t>
            </a:r>
            <a:r>
              <a:rPr lang="en-US" sz="2000" dirty="0" err="1" smtClean="0"/>
              <a:t>citace</a:t>
            </a:r>
            <a:r>
              <a:rPr lang="cs-CZ" sz="2000" dirty="0" smtClean="0"/>
              <a:t>: 2012-05-12</a:t>
            </a:r>
            <a:r>
              <a:rPr lang="en-US" sz="2000" dirty="0" smtClean="0"/>
              <a:t>]</a:t>
            </a:r>
            <a:r>
              <a:rPr lang="cs-CZ" sz="2000" dirty="0" smtClean="0"/>
              <a:t>,Dostupný z www:</a:t>
            </a:r>
          </a:p>
          <a:p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cs.wikipedia.org/wiki/Soubor:Walraversijde38.jpg</a:t>
            </a:r>
            <a:r>
              <a:rPr lang="en-US" sz="2000" dirty="0" smtClean="0">
                <a:hlinkClick r:id="rId4"/>
              </a:rPr>
              <a:t>[online]</a:t>
            </a:r>
            <a:r>
              <a:rPr lang="cs-CZ" sz="2000" dirty="0" smtClean="0">
                <a:hlinkClick r:id="rId4"/>
              </a:rPr>
              <a:t>12.5.2012,14:50</a:t>
            </a:r>
            <a:r>
              <a:rPr lang="en-US" sz="2000" dirty="0" smtClean="0">
                <a:hlinkClick r:id="rId4"/>
              </a:rPr>
              <a:t>[</a:t>
            </a:r>
            <a:r>
              <a:rPr lang="en-US" sz="2000" dirty="0" err="1" smtClean="0">
                <a:hlinkClick r:id="rId4"/>
              </a:rPr>
              <a:t>citace</a:t>
            </a:r>
            <a:r>
              <a:rPr lang="cs-CZ" sz="2000" dirty="0" smtClean="0"/>
              <a:t>: 2012-05-12</a:t>
            </a:r>
            <a:r>
              <a:rPr lang="en-US" sz="2000" dirty="0" smtClean="0"/>
              <a:t>]</a:t>
            </a:r>
            <a:endParaRPr lang="cs-CZ" sz="2000" dirty="0"/>
          </a:p>
          <a:p>
            <a:endParaRPr lang="cs-CZ" sz="2000" dirty="0" smtClean="0"/>
          </a:p>
          <a:p>
            <a:r>
              <a:rPr lang="cs-CZ" sz="2000" dirty="0" smtClean="0"/>
              <a:t>Řešení:  ozim, jař, úhor</a:t>
            </a:r>
            <a:endParaRPr lang="cs-CZ" sz="2000" dirty="0"/>
          </a:p>
          <a:p>
            <a:r>
              <a:rPr lang="cs-CZ" sz="2000" dirty="0"/>
              <a:t> </a:t>
            </a:r>
            <a:r>
              <a:rPr lang="cs-CZ" sz="2000" dirty="0" smtClean="0"/>
              <a:t>               řepa, brambory, jetel</a:t>
            </a:r>
          </a:p>
          <a:p>
            <a:r>
              <a:rPr lang="cs-CZ" sz="2000" dirty="0" smtClean="0"/>
              <a:t>                mistr, řemeslné dílně, tovaryše, začátku , konce, manufaktury, více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dělba práce , stroje            </a:t>
            </a:r>
          </a:p>
        </p:txBody>
      </p:sp>
    </p:spTree>
    <p:extLst>
      <p:ext uri="{BB962C8B-B14F-4D97-AF65-F5344CB8AC3E}">
        <p14:creationId xmlns:p14="http://schemas.microsoft.com/office/powerpoint/2010/main" val="1908674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321</Words>
  <Application>Microsoft Office PowerPoint</Application>
  <PresentationFormat>Předvádění na obrazovce (4:3)</PresentationFormat>
  <Paragraphs>33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08d2</dc:creator>
  <cp:lastModifiedBy>08d2</cp:lastModifiedBy>
  <cp:revision>13</cp:revision>
  <dcterms:created xsi:type="dcterms:W3CDTF">2012-01-13T10:14:11Z</dcterms:created>
  <dcterms:modified xsi:type="dcterms:W3CDTF">2012-05-31T15:26:12Z</dcterms:modified>
</cp:coreProperties>
</file>