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8.ročník_07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Představitelé národního obrození.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Seznámení s českými národními buditeli.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Představitelé národního obrození probouzeli </a:t>
            </a:r>
            <a:r>
              <a:rPr lang="cs-CZ" sz="2800" b="1" u="sng" dirty="0" smtClean="0"/>
              <a:t>lásku k českému jazyku.</a:t>
            </a:r>
            <a:endParaRPr lang="cs-CZ" sz="28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646804"/>
            <a:ext cx="6984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Nejvýznamnější představitel byl </a:t>
            </a:r>
            <a:r>
              <a:rPr lang="cs-CZ" sz="2800" b="1" dirty="0" smtClean="0"/>
              <a:t>František Palacký= nazývaný otec národa,</a:t>
            </a:r>
            <a:r>
              <a:rPr lang="cs-CZ" sz="2400" dirty="0" smtClean="0"/>
              <a:t> nejznámější dílo  - </a:t>
            </a:r>
            <a:r>
              <a:rPr lang="cs-CZ" sz="2800" b="1" u="sng" dirty="0" smtClean="0"/>
              <a:t>Dějiny národa českého</a:t>
            </a:r>
            <a:endParaRPr lang="cs-CZ" sz="2800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3"/>
            <a:ext cx="468052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3933056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pomník </a:t>
            </a:r>
            <a:r>
              <a:rPr lang="cs-CZ" sz="2800" b="1" dirty="0" smtClean="0"/>
              <a:t>            F</a:t>
            </a:r>
            <a:r>
              <a:rPr lang="cs-CZ" sz="2800" b="1" dirty="0" smtClean="0"/>
              <a:t>. Palackého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209550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3836" y="5229200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 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/>
              <a:t> l 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b="1" dirty="0" smtClean="0"/>
              <a:t> P 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cs-CZ" sz="2400" b="1" dirty="0" smtClean="0"/>
              <a:t> P V</a:t>
            </a:r>
            <a:r>
              <a:rPr lang="cs-CZ" sz="2400" b="1" dirty="0" smtClean="0">
                <a:solidFill>
                  <a:srgbClr val="FF0000"/>
                </a:solidFill>
              </a:rPr>
              <a:t>F </a:t>
            </a:r>
            <a:r>
              <a:rPr lang="cs-CZ" sz="2400" b="1" dirty="0" smtClean="0"/>
              <a:t> M </a:t>
            </a:r>
            <a:r>
              <a:rPr lang="cs-CZ" sz="2400" b="1" dirty="0" smtClean="0">
                <a:solidFill>
                  <a:srgbClr val="FF0000"/>
                </a:solidFill>
              </a:rPr>
              <a:t>J</a:t>
            </a:r>
            <a:r>
              <a:rPr lang="cs-CZ" sz="2400" b="1" dirty="0" smtClean="0"/>
              <a:t> L</a:t>
            </a:r>
            <a:r>
              <a:rPr lang="cs-CZ" sz="2400" b="1" dirty="0" smtClean="0">
                <a:solidFill>
                  <a:srgbClr val="FF0000"/>
                </a:solidFill>
              </a:rPr>
              <a:t> U </a:t>
            </a:r>
            <a:r>
              <a:rPr lang="cs-CZ" sz="2400" b="1" dirty="0" smtClean="0"/>
              <a:t>A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/>
              <a:t> A W </a:t>
            </a:r>
            <a:r>
              <a:rPr lang="cs-CZ" sz="2400" b="1" dirty="0" smtClean="0">
                <a:solidFill>
                  <a:srgbClr val="FF0000"/>
                </a:solidFill>
              </a:rPr>
              <a:t>G</a:t>
            </a:r>
            <a:r>
              <a:rPr lang="cs-CZ" sz="2400" b="1" dirty="0" smtClean="0"/>
              <a:t> B </a:t>
            </a:r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r>
              <a:rPr lang="cs-CZ" sz="2400" b="1" dirty="0" smtClean="0"/>
              <a:t>  O S </a:t>
            </a:r>
            <a:r>
              <a:rPr lang="cs-CZ" sz="2400" b="1" dirty="0" smtClean="0">
                <a:solidFill>
                  <a:srgbClr val="FF0000"/>
                </a:solidFill>
              </a:rPr>
              <a:t> A  N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6844" y="1844824"/>
            <a:ext cx="2206720" cy="3079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36844" y="5229200"/>
            <a:ext cx="24313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F</a:t>
            </a:r>
            <a:r>
              <a:rPr lang="cs-CZ" sz="2400" b="1" dirty="0" smtClean="0"/>
              <a:t> O P </a:t>
            </a:r>
            <a:r>
              <a:rPr lang="cs-CZ" sz="2400" b="1" dirty="0" smtClean="0">
                <a:solidFill>
                  <a:srgbClr val="00B0F0"/>
                </a:solidFill>
              </a:rPr>
              <a:t>R  A </a:t>
            </a:r>
            <a:r>
              <a:rPr lang="cs-CZ" sz="2400" b="1" dirty="0" smtClean="0"/>
              <a:t>M I </a:t>
            </a:r>
            <a:r>
              <a:rPr lang="cs-CZ" sz="2400" b="1" dirty="0" smtClean="0">
                <a:solidFill>
                  <a:srgbClr val="00B0F0"/>
                </a:solidFill>
              </a:rPr>
              <a:t>N</a:t>
            </a:r>
            <a:r>
              <a:rPr lang="cs-CZ" sz="2400" b="1" dirty="0" smtClean="0"/>
              <a:t> S </a:t>
            </a:r>
            <a:r>
              <a:rPr lang="cs-CZ" sz="2400" b="1" dirty="0" smtClean="0">
                <a:solidFill>
                  <a:srgbClr val="00B0F0"/>
                </a:solidFill>
              </a:rPr>
              <a:t>T</a:t>
            </a:r>
            <a:r>
              <a:rPr lang="cs-CZ" sz="2400" b="1" dirty="0" smtClean="0"/>
              <a:t> O E </a:t>
            </a:r>
            <a:r>
              <a:rPr lang="cs-CZ" sz="2400" b="1" dirty="0" smtClean="0">
                <a:solidFill>
                  <a:srgbClr val="00B0F0"/>
                </a:solidFill>
              </a:rPr>
              <a:t>I Š</a:t>
            </a:r>
            <a:r>
              <a:rPr lang="cs-CZ" sz="2400" b="1" dirty="0" smtClean="0"/>
              <a:t> B </a:t>
            </a:r>
            <a:r>
              <a:rPr lang="cs-CZ" sz="2400" b="1" dirty="0" smtClean="0">
                <a:solidFill>
                  <a:srgbClr val="00B0F0"/>
                </a:solidFill>
              </a:rPr>
              <a:t>E</a:t>
            </a:r>
            <a:r>
              <a:rPr lang="cs-CZ" sz="2400" b="1" dirty="0" smtClean="0"/>
              <a:t> P </a:t>
            </a:r>
            <a:r>
              <a:rPr lang="cs-CZ" sz="2400" b="1" dirty="0" smtClean="0">
                <a:solidFill>
                  <a:srgbClr val="00B0F0"/>
                </a:solidFill>
              </a:rPr>
              <a:t>K</a:t>
            </a:r>
            <a:r>
              <a:rPr lang="cs-CZ" sz="2400" b="1" dirty="0" smtClean="0"/>
              <a:t> R </a:t>
            </a:r>
            <a:r>
              <a:rPr lang="cs-CZ" sz="2400" b="1" dirty="0" smtClean="0">
                <a:solidFill>
                  <a:srgbClr val="00B0F0"/>
                </a:solidFill>
              </a:rPr>
              <a:t>P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00B0F0"/>
                </a:solidFill>
              </a:rPr>
              <a:t>A</a:t>
            </a:r>
            <a:r>
              <a:rPr lang="cs-CZ" sz="2400" b="1" dirty="0" smtClean="0"/>
              <a:t> F K </a:t>
            </a:r>
            <a:r>
              <a:rPr lang="cs-CZ" sz="2400" b="1" dirty="0" smtClean="0">
                <a:solidFill>
                  <a:srgbClr val="00B0F0"/>
                </a:solidFill>
              </a:rPr>
              <a:t>L</a:t>
            </a:r>
            <a:r>
              <a:rPr lang="cs-CZ" sz="2400" b="1" dirty="0" smtClean="0"/>
              <a:t> H </a:t>
            </a:r>
            <a:r>
              <a:rPr lang="cs-CZ" sz="2400" b="1" dirty="0" smtClean="0">
                <a:solidFill>
                  <a:srgbClr val="00B0F0"/>
                </a:solidFill>
              </a:rPr>
              <a:t>A</a:t>
            </a:r>
            <a:r>
              <a:rPr lang="cs-CZ" sz="2400" b="1" dirty="0" smtClean="0"/>
              <a:t> J V </a:t>
            </a:r>
            <a:r>
              <a:rPr lang="cs-CZ" sz="2400" b="1" dirty="0" smtClean="0">
                <a:solidFill>
                  <a:srgbClr val="00B0F0"/>
                </a:solidFill>
              </a:rPr>
              <a:t>C</a:t>
            </a:r>
            <a:r>
              <a:rPr lang="cs-CZ" sz="2400" b="1" dirty="0" smtClean="0"/>
              <a:t> X N </a:t>
            </a:r>
            <a:r>
              <a:rPr lang="cs-CZ" sz="2400" b="1" dirty="0" smtClean="0">
                <a:solidFill>
                  <a:srgbClr val="00B0F0"/>
                </a:solidFill>
              </a:rPr>
              <a:t>K</a:t>
            </a:r>
            <a:r>
              <a:rPr lang="cs-CZ" sz="2400" b="1" dirty="0" smtClean="0"/>
              <a:t> G D  </a:t>
            </a:r>
            <a:r>
              <a:rPr lang="cs-CZ" sz="2400" b="1" dirty="0" smtClean="0">
                <a:solidFill>
                  <a:srgbClr val="00B0F0"/>
                </a:solidFill>
              </a:rPr>
              <a:t>Ý</a:t>
            </a:r>
            <a:endParaRPr lang="cs-CZ" sz="2400" b="1" dirty="0">
              <a:solidFill>
                <a:srgbClr val="00B0F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97211"/>
            <a:ext cx="20955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5085184"/>
            <a:ext cx="22322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sz="2400" b="1" dirty="0" smtClean="0"/>
              <a:t> I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 </a:t>
            </a:r>
            <a:r>
              <a:rPr lang="cs-CZ" sz="2400" b="1" dirty="0" smtClean="0"/>
              <a:t>H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dirty="0" smtClean="0"/>
              <a:t> D V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cs-CZ" sz="2400" b="1" dirty="0" smtClean="0"/>
              <a:t> G D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F </a:t>
            </a:r>
            <a:r>
              <a:rPr lang="cs-CZ" sz="2400" b="1" dirty="0" smtClean="0"/>
              <a:t>K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cs-CZ" sz="2400" b="1" dirty="0" smtClean="0"/>
              <a:t> R 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2400" b="1" dirty="0" smtClean="0"/>
              <a:t> L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2400" b="1" dirty="0"/>
              <a:t> </a:t>
            </a:r>
            <a:r>
              <a:rPr lang="cs-CZ" sz="2400" b="1" dirty="0" smtClean="0"/>
              <a:t>J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2400" b="1" dirty="0" smtClean="0"/>
              <a:t> A C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 V </a:t>
            </a:r>
            <a:r>
              <a:rPr lang="cs-CZ" sz="2400" b="1" dirty="0" smtClean="0"/>
              <a:t>N B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400" b="1" dirty="0" smtClean="0"/>
              <a:t> D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sz="2400" b="1" dirty="0" smtClean="0"/>
              <a:t> Z I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Ý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6206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Najdi v rébusu jména představitelů národního obrození.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xmlns="" val="101096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Národní  obrozenci kladli důraz též na celkové </a:t>
            </a:r>
            <a:r>
              <a:rPr lang="cs-CZ" sz="2400" dirty="0" smtClean="0">
                <a:solidFill>
                  <a:srgbClr val="FF0000"/>
                </a:solidFill>
              </a:rPr>
              <a:t>zlepšení vzdělání </a:t>
            </a:r>
            <a:r>
              <a:rPr lang="cs-CZ" sz="2400" dirty="0" smtClean="0"/>
              <a:t>lidu. Prostředkem bylo </a:t>
            </a:r>
            <a:r>
              <a:rPr lang="cs-CZ" sz="2400" dirty="0" smtClean="0">
                <a:solidFill>
                  <a:srgbClr val="FF0000"/>
                </a:solidFill>
              </a:rPr>
              <a:t>divadlo a vydávání knih.</a:t>
            </a:r>
            <a:r>
              <a:rPr lang="cs-CZ" sz="2400" dirty="0" smtClean="0"/>
              <a:t> Rozvíjela se </a:t>
            </a:r>
            <a:r>
              <a:rPr lang="cs-CZ" sz="2400" dirty="0" smtClean="0">
                <a:solidFill>
                  <a:srgbClr val="FF0000"/>
                </a:solidFill>
              </a:rPr>
              <a:t>česká věda a technika</a:t>
            </a:r>
            <a:r>
              <a:rPr lang="cs-CZ" sz="2400" dirty="0" smtClean="0"/>
              <a:t>. Proto byla zřízena česká soukromá společnost, později</a:t>
            </a:r>
          </a:p>
          <a:p>
            <a:r>
              <a:rPr lang="cs-CZ" sz="2400" dirty="0" smtClean="0"/>
              <a:t>přeměněna v </a:t>
            </a:r>
            <a:r>
              <a:rPr lang="cs-CZ" sz="2400" b="1" u="sng" dirty="0" smtClean="0"/>
              <a:t>Královskou  českou společnost nauk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8879" y="2564904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Václav Matěj Kramérius  </a:t>
            </a:r>
            <a:r>
              <a:rPr lang="cs-CZ" sz="2400" dirty="0" smtClean="0"/>
              <a:t>dal základ  českému vydavatelství tím, že začal </a:t>
            </a:r>
            <a:r>
              <a:rPr lang="cs-CZ" sz="2400" dirty="0" smtClean="0">
                <a:solidFill>
                  <a:srgbClr val="7030A0"/>
                </a:solidFill>
              </a:rPr>
              <a:t>vydávat noviny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27229"/>
            <a:ext cx="1714500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4725144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Václav </a:t>
            </a:r>
            <a:r>
              <a:rPr lang="cs-CZ" sz="2400" b="1" dirty="0"/>
              <a:t>M</a:t>
            </a:r>
            <a:r>
              <a:rPr lang="cs-CZ" sz="2400" b="1" dirty="0" smtClean="0"/>
              <a:t>atěj Kramérius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87672"/>
            <a:ext cx="2785272" cy="4135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602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01608" cy="482453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Citace: Dostupný </a:t>
            </a:r>
            <a:r>
              <a:rPr lang="cs-CZ" sz="2000" dirty="0"/>
              <a:t>z </a:t>
            </a:r>
            <a:r>
              <a:rPr lang="cs-CZ" sz="2000" dirty="0" err="1" smtClean="0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Soubor:Josef_Jungmann_CT.jpg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5.5.2012, 18:20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citace:2012-05-05</a:t>
            </a:r>
            <a:r>
              <a:rPr lang="en-US" sz="2000" dirty="0" smtClean="0"/>
              <a:t>]</a:t>
            </a:r>
            <a:r>
              <a:rPr lang="cs-CZ" sz="2000" dirty="0" smtClean="0"/>
              <a:t>,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://cs.wikipedia.org/wiki/Soubor:Jan_Vil%C3%ADmek_-_</a:t>
            </a:r>
            <a:r>
              <a:rPr lang="cs-CZ" sz="2000" dirty="0" smtClean="0"/>
              <a:t>Franti%C5%A1ek_Palack%C3%BD.jpg</a:t>
            </a:r>
            <a:r>
              <a:rPr lang="en-US" sz="2000" dirty="0" smtClean="0"/>
              <a:t>[online]</a:t>
            </a:r>
            <a:r>
              <a:rPr lang="cs-CZ" sz="2000" dirty="0" smtClean="0"/>
              <a:t>5.5.2012,18:30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citace:2012-05-05</a:t>
            </a:r>
            <a:r>
              <a:rPr lang="en-US" sz="2000" dirty="0" smtClean="0"/>
              <a:t>],</a:t>
            </a:r>
            <a:r>
              <a:rPr lang="en-US" sz="2000" dirty="0" err="1" smtClean="0"/>
              <a:t>Dostupn</a:t>
            </a:r>
            <a:r>
              <a:rPr lang="cs-CZ" sz="2000" dirty="0" smtClean="0"/>
              <a:t>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Soubor:Josef_Dobrovsky_Vilimek.jpg</a:t>
            </a:r>
            <a:r>
              <a:rPr lang="en-US" sz="2000" dirty="0" smtClean="0"/>
              <a:t> [online]</a:t>
            </a:r>
            <a:r>
              <a:rPr lang="cs-CZ" sz="2000" dirty="0" smtClean="0"/>
              <a:t>5.5.2012,18:34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citace:2012-05-05</a:t>
            </a:r>
            <a:r>
              <a:rPr lang="en-US" sz="2000" dirty="0" smtClean="0"/>
              <a:t>]</a:t>
            </a:r>
            <a:r>
              <a:rPr lang="cs-CZ" sz="2000" dirty="0" smtClean="0"/>
              <a:t>,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Soubor:Frantisek_Palacky_monument</a:t>
            </a:r>
            <a:r>
              <a:rPr lang="cs-CZ" sz="2000" dirty="0"/>
              <a:t>_(global).</a:t>
            </a:r>
            <a:r>
              <a:rPr lang="cs-CZ" sz="2000" dirty="0" smtClean="0"/>
              <a:t>JPG</a:t>
            </a:r>
            <a:r>
              <a:rPr lang="en-US" sz="2000" dirty="0" smtClean="0"/>
              <a:t>[online]</a:t>
            </a:r>
            <a:r>
              <a:rPr lang="cs-CZ" sz="2000" dirty="0" smtClean="0"/>
              <a:t>5.5.2012,18:50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na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Soubor:Vaclav_Matej_Kramerius_Zoula.png</a:t>
            </a:r>
            <a:r>
              <a:rPr lang="en-US" sz="2000" dirty="0" smtClean="0"/>
              <a:t>[online]</a:t>
            </a:r>
            <a:r>
              <a:rPr lang="cs-CZ" sz="2000" dirty="0" smtClean="0"/>
              <a:t>5.5.2012,18.55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:2012-05-05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na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://cs.wikipedia.org/wiki/Soubor:Praha,_Star%C3%A9_M%C4%9Bsto_-_</a:t>
            </a:r>
            <a:r>
              <a:rPr lang="cs-CZ" sz="2000" dirty="0" smtClean="0"/>
              <a:t>Pra%C5%BEsk%C3%A9_po%C5%A1tovsk%C3%A9_noviny.jpg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5.5.2012,19:00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:2012-05-05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7721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316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14</cp:revision>
  <dcterms:created xsi:type="dcterms:W3CDTF">2012-01-13T10:14:11Z</dcterms:created>
  <dcterms:modified xsi:type="dcterms:W3CDTF">2013-01-10T07:51:46Z</dcterms:modified>
</cp:coreProperties>
</file>