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2" r:id="rId5"/>
    <p:sldId id="264" r:id="rId6"/>
    <p:sldId id="265" r:id="rId7"/>
    <p:sldId id="258" r:id="rId8"/>
    <p:sldId id="266" r:id="rId9"/>
    <p:sldId id="267" r:id="rId10"/>
    <p:sldId id="259" r:id="rId11"/>
    <p:sldId id="268" r:id="rId12"/>
    <p:sldId id="269" r:id="rId13"/>
    <p:sldId id="270" r:id="rId14"/>
    <p:sldId id="271" r:id="rId15"/>
    <p:sldId id="272" r:id="rId16"/>
    <p:sldId id="260" r:id="rId17"/>
    <p:sldId id="26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D55A9-29AA-4A2D-B023-8B49A60B468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2DA60-D86A-4140-93E2-241B320AD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725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37A2C-2C00-437E-A2FC-3E3C9B818CC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28EDA-0D0D-4813-8D07-CDC9235FD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1948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210FE-B007-424E-B18A-4DABFE62FF9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64C19-51C8-4400-89F4-65E9BE2F1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958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5D4B9-779F-4156-8D1F-8E66363FC6B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17EE0-FDA2-4ABD-91BF-5265226B6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171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FCBD9-424D-407B-9E14-E56CF736441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D81F1-045A-4D14-AF25-DE34D063E1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41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0524F-63C5-487C-8527-59E4E99ADA8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C7816-6B47-4A13-97A7-80286D902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83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0C844-933D-4ACF-B8F5-25698C0DB0D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40DEB-D5F7-498E-91B3-CAF8CF95E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0711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B2744-71E8-4392-9C8D-01918B27120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D0118-6697-496A-8531-7FBB15541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1262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2E355-38CE-4350-8C2B-B8830A3702F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CC820-6216-4642-BC4D-3536FE1D7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20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81842-8212-4232-94F9-C8F42C3CF4B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CF5C2-05FF-404D-81A3-53FF19AA5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8077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A7B44-392D-45C7-BD9B-E8290A8AFFF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CFCEF-9986-4096-A959-5152B6A95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508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FF8F72-E015-4072-B0C1-8FD0A723F10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4F8823-AD59-43CD-907B-1F16C615D2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yclops.JPG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c/c0/Daphnia_magna.pn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Blausteinsee_Tierwelt_05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d/da/Potamobius_astacus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Argyroneta_aquatica_Paar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5/Eintagsfliege_fg0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b/b2/Kom%C3%A1r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2/2c/Brachycentrus.montanus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8/83/Trichoptera_larvenbau.jpe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5/55/Nartni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a/a0/Notonecta_glauca1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6/67/Gelbrandk%C3%A4fer_(Dytiscus_marginalis)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0/00/Smerinthus_ocellatu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Aromia_moschata_on_plant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1/Argyroneta_aquatica_Paar.jpg" TargetMode="External"/><Relationship Id="rId7" Type="http://schemas.openxmlformats.org/officeDocument/2006/relationships/hyperlink" Target="http://cs.wikipedia.org/wiki/Soubor:Aromia_moschata_on_plant.jpg" TargetMode="External"/><Relationship Id="rId2" Type="http://schemas.openxmlformats.org/officeDocument/2006/relationships/hyperlink" Target="http://cs.wikipedia.org/wiki/Soubor:Daphnia_magna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Gelbrandk%C3%A4fer_(Dytiscus_marginalis).jpg" TargetMode="External"/><Relationship Id="rId5" Type="http://schemas.openxmlformats.org/officeDocument/2006/relationships/hyperlink" Target="http://upload.wikimedia.org/wikipedia/commons/a/a0/Notonecta_glauca1.jpg" TargetMode="External"/><Relationship Id="rId4" Type="http://schemas.openxmlformats.org/officeDocument/2006/relationships/hyperlink" Target="http://upload.wikimedia.org/wikipedia/commons/5/55/Nartni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92083" y="2780928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VY_52_INOVACE_61_ Členovci- korýši- pavoukovci-učební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5735" y="5013175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467544" y="1649765"/>
            <a:ext cx="79200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Členovci: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b="1" smtClean="0"/>
              <a:t>článkované tělo- hlava- hruď zadeček, končetiny</a:t>
            </a:r>
            <a:endParaRPr lang="cs-CZ" b="1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b="1" u="sng" dirty="0" smtClean="0"/>
              <a:t>KORÝŠI: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dirty="0" smtClean="0"/>
              <a:t>Rak bahenní - </a:t>
            </a:r>
            <a:r>
              <a:rPr lang="cs-CZ" sz="2400" dirty="0" smtClean="0"/>
              <a:t>ochrana těla krunýřem= vnější kostra (svlékání)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u="sng" dirty="0" smtClean="0"/>
              <a:t>Tělo </a:t>
            </a:r>
            <a:r>
              <a:rPr lang="cs-CZ" sz="2400" dirty="0" smtClean="0"/>
              <a:t>– hlavohruď = neotočí hlavu = tykadla dva páry - čich, hmat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 oči na stopkách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u="sng" dirty="0" smtClean="0"/>
              <a:t>Zadeček </a:t>
            </a:r>
            <a:r>
              <a:rPr lang="cs-CZ" sz="2400" dirty="0" smtClean="0"/>
              <a:t>= článkovaný - končetiny a ploutvička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u="sng" dirty="0" smtClean="0"/>
              <a:t>Končetiny</a:t>
            </a:r>
            <a:r>
              <a:rPr lang="cs-CZ" sz="2400" dirty="0" smtClean="0"/>
              <a:t>: 5 párů – hlavohruď - </a:t>
            </a:r>
            <a:r>
              <a:rPr lang="cs-CZ" sz="2400" dirty="0" err="1" smtClean="0"/>
              <a:t>klepítka</a:t>
            </a:r>
            <a:r>
              <a:rPr lang="cs-CZ" sz="2400" dirty="0" smtClean="0"/>
              <a:t> </a:t>
            </a:r>
            <a:r>
              <a:rPr lang="cs-CZ" sz="2400" dirty="0"/>
              <a:t>-</a:t>
            </a:r>
            <a:r>
              <a:rPr lang="cs-CZ" sz="2400" dirty="0" smtClean="0"/>
              <a:t> potrava - obrana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		čelistní + kusadla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Všežravec a rozkladač, dýchá žábrami, pohlavní množení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u="sng" dirty="0" smtClean="0"/>
              <a:t>Rak říční - ohrožený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Drobní korýši - vodní kryl - perloočky, buchanky,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smtClean="0"/>
              <a:t>KORÝŠI</a:t>
            </a:r>
          </a:p>
        </p:txBody>
      </p:sp>
      <p:pic>
        <p:nvPicPr>
          <p:cNvPr id="4099" name="Zástupný symbol pro obsah 3" descr="skenování0027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0" t="-1017" r="-3710" b="1017"/>
          <a:stretch/>
        </p:blipFill>
        <p:spPr>
          <a:xfrm>
            <a:off x="5047480" y="1628775"/>
            <a:ext cx="4131446" cy="4824561"/>
          </a:xfrm>
        </p:spPr>
      </p:pic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4643438" y="1196975"/>
            <a:ext cx="21605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 dirty="0">
                <a:latin typeface="Calibri" pitchFamily="34" charset="0"/>
              </a:rPr>
              <a:t>Rak </a:t>
            </a:r>
            <a:r>
              <a:rPr lang="cs-CZ" sz="2000" b="1" dirty="0" smtClean="0">
                <a:latin typeface="Calibri" pitchFamily="34" charset="0"/>
              </a:rPr>
              <a:t>bahenní</a:t>
            </a:r>
            <a:r>
              <a:rPr lang="cs-CZ" sz="2000" b="1" dirty="0">
                <a:latin typeface="Calibri" pitchFamily="34" charset="0"/>
              </a:rPr>
              <a:t>:</a:t>
            </a:r>
          </a:p>
        </p:txBody>
      </p:sp>
      <p:pic>
        <p:nvPicPr>
          <p:cNvPr id="4101" name="Picture 8" descr="Soubor:Daphnia magna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3654425"/>
            <a:ext cx="4441825" cy="320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10" descr="buchanka (Cyclops)">
            <a:hlinkClick r:id="rId6" tooltip="buchanka (Cyclops)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1628775"/>
            <a:ext cx="258445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TextovéPole 7"/>
          <p:cNvSpPr txBox="1">
            <a:spLocks noChangeArrowheads="1"/>
          </p:cNvSpPr>
          <p:nvPr/>
        </p:nvSpPr>
        <p:spPr bwMode="auto">
          <a:xfrm>
            <a:off x="468313" y="981075"/>
            <a:ext cx="33829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Hrotnatka a  buchanka</a:t>
            </a:r>
          </a:p>
        </p:txBody>
      </p:sp>
      <p:sp>
        <p:nvSpPr>
          <p:cNvPr id="4104" name="TextovéPole 8"/>
          <p:cNvSpPr txBox="1">
            <a:spLocks noChangeArrowheads="1"/>
          </p:cNvSpPr>
          <p:nvPr/>
        </p:nvSpPr>
        <p:spPr bwMode="auto">
          <a:xfrm>
            <a:off x="0" y="1916113"/>
            <a:ext cx="827088" cy="28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3924300" y="3860800"/>
            <a:ext cx="827088" cy="28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4106" name="TextovéPole 10"/>
          <p:cNvSpPr txBox="1">
            <a:spLocks noChangeArrowheads="1"/>
          </p:cNvSpPr>
          <p:nvPr/>
        </p:nvSpPr>
        <p:spPr bwMode="auto">
          <a:xfrm>
            <a:off x="4337845" y="2487999"/>
            <a:ext cx="71993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 err="1"/>
              <a:t>Obr.a</a:t>
            </a:r>
            <a:endParaRPr lang="cs-CZ" sz="1200" dirty="0"/>
          </a:p>
        </p:txBody>
      </p:sp>
      <p:sp>
        <p:nvSpPr>
          <p:cNvPr id="4107" name="TextovéPole 11"/>
          <p:cNvSpPr txBox="1">
            <a:spLocks noChangeArrowheads="1"/>
          </p:cNvSpPr>
          <p:nvPr/>
        </p:nvSpPr>
        <p:spPr bwMode="auto">
          <a:xfrm flipH="1">
            <a:off x="5219700" y="1916113"/>
            <a:ext cx="21590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lausteinsee Tierwelt 0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813" y="2420938"/>
            <a:ext cx="4548187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6" descr="Soubor:Potamobius astac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420938"/>
            <a:ext cx="4703763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900113" y="1341438"/>
            <a:ext cx="7632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Rak říční</a:t>
            </a:r>
            <a:r>
              <a:rPr lang="cs-CZ"/>
              <a:t>			</a:t>
            </a:r>
            <a:r>
              <a:rPr lang="cs-CZ" sz="2000" b="1"/>
              <a:t>rak bahenní</a:t>
            </a: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3203575" y="2060575"/>
            <a:ext cx="26638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		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Pavoukovci: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395288" y="981075"/>
            <a:ext cx="8229600" cy="5543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u="sng" dirty="0" err="1" smtClean="0"/>
              <a:t>Vodouch</a:t>
            </a:r>
            <a:r>
              <a:rPr lang="cs-CZ" u="sng" dirty="0" smtClean="0"/>
              <a:t> stříbřitý: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Vodní pavouk- zásobník vzduchu- pavučinový keson- tělní chloupky, vývin potomků v kesonu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Přímý vývin</a:t>
            </a:r>
          </a:p>
          <a:p>
            <a:pPr eaLnBrk="1" hangingPunct="1">
              <a:buFont typeface="Arial" charset="0"/>
              <a:buNone/>
            </a:pPr>
            <a:r>
              <a:rPr lang="cs-CZ" b="1" u="sng" dirty="0" smtClean="0"/>
              <a:t>HMYZ </a:t>
            </a:r>
            <a:r>
              <a:rPr lang="cs-CZ" dirty="0"/>
              <a:t>t</a:t>
            </a:r>
            <a:r>
              <a:rPr lang="cs-CZ" dirty="0" smtClean="0"/>
              <a:t>ři páry končetin</a:t>
            </a:r>
            <a:endParaRPr lang="cs-CZ" b="1" u="sng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nepřímý vývin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= </a:t>
            </a:r>
            <a:r>
              <a:rPr lang="cs-CZ" b="1" dirty="0" smtClean="0"/>
              <a:t>proměna dokonalá= vajíčko – larva - kukla- dospělec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= proměna nedokonalá vajíčko - larva podobná dospělci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thumb/b/b1/Argyroneta_aquatica_Paar.jpg/220px-Argyroneta_aquatica_Pa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412875"/>
            <a:ext cx="6191250" cy="464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331913" y="620713"/>
            <a:ext cx="63357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nepřímý vývin- proměna nedokonalá</a:t>
            </a:r>
          </a:p>
        </p:txBody>
      </p:sp>
      <p:pic>
        <p:nvPicPr>
          <p:cNvPr id="8195" name="Zástupný symbol pro obsah 3" descr="skenování002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998607" y="1628800"/>
            <a:ext cx="2893874" cy="4525963"/>
          </a:xfrm>
        </p:spPr>
      </p:pic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395288" y="1341438"/>
            <a:ext cx="547211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 u="sng"/>
              <a:t>Vážka ploská: </a:t>
            </a:r>
            <a:r>
              <a:rPr lang="cs-CZ" sz="2400"/>
              <a:t>čeleď vážky</a:t>
            </a:r>
          </a:p>
          <a:p>
            <a:r>
              <a:rPr lang="cs-CZ" sz="2400"/>
              <a:t>Vývin ve vodě- dravá- roste- svléká-opouští vodu</a:t>
            </a:r>
          </a:p>
          <a:p>
            <a:r>
              <a:rPr lang="cs-CZ" sz="2400"/>
              <a:t>- křídla- 2 páry- výborný letec</a:t>
            </a:r>
          </a:p>
          <a:p>
            <a:pPr>
              <a:buFontTx/>
              <a:buChar char="-"/>
            </a:pPr>
            <a:r>
              <a:rPr lang="cs-CZ" sz="2400"/>
              <a:t>složené oči, </a:t>
            </a:r>
          </a:p>
          <a:p>
            <a:pPr>
              <a:buFontTx/>
              <a:buChar char="-"/>
            </a:pPr>
            <a:r>
              <a:rPr lang="cs-CZ" sz="2400"/>
              <a:t> tykadla, </a:t>
            </a:r>
          </a:p>
        </p:txBody>
      </p:sp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4067175" y="5661025"/>
            <a:ext cx="194468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17287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Jepice 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Vývoj ve vodě- několik let, dospělec několik hodin</a:t>
            </a:r>
          </a:p>
        </p:txBody>
      </p:sp>
      <p:pic>
        <p:nvPicPr>
          <p:cNvPr id="9219" name="Picture 2" descr="Soubor:Eintagsfliege fg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0438" y="1989138"/>
            <a:ext cx="6913562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468313" y="6381750"/>
            <a:ext cx="13668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Nepřímý vývin – proměna dokonalá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20161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/>
              <a:t>Komáři: čeleď dvoukřídlí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Bodavě sací ústrojí- samička – vnější parazit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			    - sameček saje nektar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Pakomár kouřový</a:t>
            </a:r>
            <a:r>
              <a:rPr lang="cs-CZ" sz="2400" smtClean="0"/>
              <a:t>: nebodá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0244" name="Picture 2" descr="Soubor:Komá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26230"/>
            <a:ext cx="5327253" cy="4031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611188" y="6021388"/>
            <a:ext cx="20161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Nepřímý vývin- proměna dokonalá</a:t>
            </a:r>
          </a:p>
        </p:txBody>
      </p:sp>
      <p:pic>
        <p:nvPicPr>
          <p:cNvPr id="11267" name="Zástupný symbol pro obsah 5" descr="skenování002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325" b="45274"/>
          <a:stretch>
            <a:fillRect/>
          </a:stretch>
        </p:blipFill>
        <p:spPr>
          <a:xfrm>
            <a:off x="4932363" y="1277938"/>
            <a:ext cx="3589337" cy="5580062"/>
          </a:xfrm>
        </p:spPr>
      </p:pic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1187450" y="2060575"/>
            <a:ext cx="352901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Vajíčka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Larva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Kukla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Dospělec 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051050" y="2133600"/>
            <a:ext cx="2952750" cy="1582738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V="1">
            <a:off x="6335712" y="5049838"/>
            <a:ext cx="144463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051050" y="4221163"/>
            <a:ext cx="6049963" cy="71437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411413" y="2565400"/>
            <a:ext cx="4248150" cy="251936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1908175" y="3284538"/>
            <a:ext cx="4032250" cy="1584325"/>
          </a:xfrm>
          <a:prstGeom prst="straightConnector1">
            <a:avLst/>
          </a:prstGeom>
          <a:ln w="3810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4" name="TextovéPole 15"/>
          <p:cNvSpPr txBox="1">
            <a:spLocks noChangeArrowheads="1"/>
          </p:cNvSpPr>
          <p:nvPr/>
        </p:nvSpPr>
        <p:spPr bwMode="auto">
          <a:xfrm>
            <a:off x="5076825" y="5732463"/>
            <a:ext cx="3455988" cy="708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4000"/>
          </a:p>
        </p:txBody>
      </p:sp>
      <p:sp>
        <p:nvSpPr>
          <p:cNvPr id="11275" name="TextovéPole 17"/>
          <p:cNvSpPr txBox="1">
            <a:spLocks noChangeArrowheads="1"/>
          </p:cNvSpPr>
          <p:nvPr/>
        </p:nvSpPr>
        <p:spPr bwMode="auto">
          <a:xfrm>
            <a:off x="1331913" y="6381750"/>
            <a:ext cx="20875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4"/>
          <p:cNvSpPr>
            <a:spLocks noGrp="1"/>
          </p:cNvSpPr>
          <p:nvPr>
            <p:ph idx="1"/>
          </p:nvPr>
        </p:nvSpPr>
        <p:spPr>
          <a:xfrm>
            <a:off x="539750" y="620713"/>
            <a:ext cx="8229600" cy="19446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Chrostíci: čeleď chrostíci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Vývin ve vodě- larva staví ochranu z nerostného materiálu- dospělec podoba motýla</a:t>
            </a:r>
          </a:p>
          <a:p>
            <a:pPr eaLnBrk="1" hangingPunct="1">
              <a:buFont typeface="Arial" charset="0"/>
              <a:buNone/>
            </a:pPr>
            <a:endParaRPr lang="cs-CZ" b="1" smtClean="0"/>
          </a:p>
        </p:txBody>
      </p:sp>
      <p:pic>
        <p:nvPicPr>
          <p:cNvPr id="12291" name="Picture 2" descr="Soubor:Brachycentrus.montan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49500"/>
            <a:ext cx="609600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7019925" y="6381750"/>
            <a:ext cx="21240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Trichoptera larvenbau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33375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971550" y="6453188"/>
            <a:ext cx="237648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Obr.9</a:t>
            </a:r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3924300" y="6381750"/>
            <a:ext cx="46799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Larva chrostíka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288" y="0"/>
            <a:ext cx="8229600" cy="263683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čeleď ploštice</a:t>
            </a:r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Bruslařka obecná: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Užívá povrchovou blanku vody a chloupky na hrudi a končetinách k chůzi po hladině= dravá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smtClean="0"/>
              <a:t>Znakoplavka obecná</a:t>
            </a:r>
            <a:r>
              <a:rPr lang="cs-CZ" sz="2800" smtClean="0"/>
              <a:t>- pohyb po hladině= dravá</a:t>
            </a:r>
          </a:p>
        </p:txBody>
      </p:sp>
      <p:pic>
        <p:nvPicPr>
          <p:cNvPr id="14339" name="Picture 2" descr="Soubor:Nartni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294063"/>
            <a:ext cx="4497388" cy="356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Soubor:Notonecta glauc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795" y="3284984"/>
            <a:ext cx="5364205" cy="3573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684213" y="2708275"/>
            <a:ext cx="69119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/>
              <a:t>Obr.10  </a:t>
            </a:r>
            <a:r>
              <a:rPr lang="cs-CZ" sz="2000" b="1" dirty="0"/>
              <a:t> bruslařka </a:t>
            </a:r>
            <a:r>
              <a:rPr lang="cs-CZ" sz="2000" b="1" dirty="0" smtClean="0"/>
              <a:t>obecná</a:t>
            </a:r>
            <a:r>
              <a:rPr lang="cs-CZ" sz="2000" b="1" dirty="0"/>
              <a:t>			znakoplavka  </a:t>
            </a:r>
            <a:r>
              <a:rPr lang="cs-CZ" sz="1200" dirty="0"/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8229600" cy="215900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Brouk: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762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smtClean="0"/>
              <a:t>Potápník obecný</a:t>
            </a:r>
            <a:r>
              <a:rPr lang="cs-CZ" sz="2400" smtClean="0"/>
              <a:t>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Plave i létá- velký 6 cm dravá larva i dospělec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Zásoby vzduchu pod krovkami</a:t>
            </a:r>
          </a:p>
        </p:txBody>
      </p:sp>
      <p:pic>
        <p:nvPicPr>
          <p:cNvPr id="15364" name="Picture 2" descr="Soubor:Gelbrandkäfer (Dytiscus marginali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349500"/>
            <a:ext cx="5989638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539750" y="6092825"/>
            <a:ext cx="9366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/>
              <a:t>Okolí rybníka: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4716463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smtClean="0"/>
              <a:t>Motýl noční- </a:t>
            </a:r>
            <a:r>
              <a:rPr lang="cs-CZ" smtClean="0"/>
              <a:t>lišaj paví oko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b="1" u="sng" smtClean="0"/>
              <a:t>Brouk-</a:t>
            </a:r>
            <a:r>
              <a:rPr lang="cs-CZ" smtClean="0"/>
              <a:t> tesařík pižmový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mandelinka topolová</a:t>
            </a:r>
          </a:p>
        </p:txBody>
      </p:sp>
      <p:pic>
        <p:nvPicPr>
          <p:cNvPr id="16388" name="Picture 2" descr="Soubor:Smerinthus ocellat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5863" y="1052513"/>
            <a:ext cx="4148137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4" descr="Tesařík pižmový">
            <a:hlinkClick r:id="rId4" tooltip="Tesařík pižmov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0775" y="4049713"/>
            <a:ext cx="421322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4211638" y="3429000"/>
            <a:ext cx="86518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Obr.13</a:t>
            </a:r>
          </a:p>
          <a:p>
            <a:pPr eaLnBrk="1" hangingPunct="1"/>
            <a:endParaRPr lang="cs-CZ" sz="1200"/>
          </a:p>
          <a:p>
            <a:pPr eaLnBrk="1" hangingPunct="1"/>
            <a:endParaRPr lang="cs-CZ" sz="1200"/>
          </a:p>
          <a:p>
            <a:pPr eaLnBrk="1" hangingPunct="1"/>
            <a:endParaRPr lang="cs-CZ" sz="1200"/>
          </a:p>
          <a:p>
            <a:pPr eaLnBrk="1" hangingPunct="1"/>
            <a:r>
              <a:rPr lang="cs-CZ" sz="1200"/>
              <a:t>Obr.14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5364163" y="3500438"/>
            <a:ext cx="33115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Lišaj paví oko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2051050" y="6165850"/>
            <a:ext cx="2736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Tesařík pižmový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smtClean="0"/>
              <a:t>Napiš druh proměny</a:t>
            </a:r>
          </a:p>
        </p:txBody>
      </p:sp>
      <p:pic>
        <p:nvPicPr>
          <p:cNvPr id="17411" name="Zástupný symbol pro obsah 3" descr="skenování002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 b="56412"/>
          <a:stretch>
            <a:fillRect/>
          </a:stretch>
        </p:blipFill>
        <p:spPr>
          <a:xfrm>
            <a:off x="4355977" y="1052736"/>
            <a:ext cx="4231286" cy="5205855"/>
          </a:xfrm>
        </p:spPr>
      </p:pic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1116013" y="1916113"/>
            <a:ext cx="4535487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/>
              <a:t>1.</a:t>
            </a:r>
          </a:p>
          <a:p>
            <a:pPr eaLnBrk="1" hangingPunct="1"/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r>
              <a:rPr lang="cs-CZ" sz="2800"/>
              <a:t>2.</a:t>
            </a:r>
          </a:p>
        </p:txBody>
      </p:sp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2700338" y="6381750"/>
            <a:ext cx="25923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323850" y="692150"/>
            <a:ext cx="882015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Zdroje obrázků:</a:t>
            </a:r>
          </a:p>
          <a:p>
            <a:pPr eaLnBrk="1" hangingPunct="1"/>
            <a:r>
              <a:rPr lang="cs-CZ" sz="1400"/>
              <a:t>Obr.1- </a:t>
            </a:r>
            <a:r>
              <a:rPr lang="cs-CZ" sz="1400">
                <a:hlinkClick r:id="rId2"/>
              </a:rPr>
              <a:t>http://cs.wikipedia.org/wiki/Soubor:Daphnia_magna.png</a:t>
            </a:r>
            <a:endParaRPr lang="cs-CZ" sz="1400"/>
          </a:p>
          <a:p>
            <a:pPr eaLnBrk="1" hangingPunct="1"/>
            <a:r>
              <a:rPr lang="cs-CZ" sz="1400"/>
              <a:t>Obr.2- http://cs.wikipedia.org/wiki/Soubor:Cyclops.JPG</a:t>
            </a:r>
          </a:p>
          <a:p>
            <a:pPr eaLnBrk="1" hangingPunct="1"/>
            <a:r>
              <a:rPr lang="cs-CZ" sz="1400"/>
              <a:t>Obr.2-http://cs.wikipedia.org/wiki/Soubor:Potamobius_astacus.jpg</a:t>
            </a:r>
          </a:p>
          <a:p>
            <a:pPr eaLnBrk="1" hangingPunct="1"/>
            <a:r>
              <a:rPr lang="cs-CZ" sz="1400"/>
              <a:t>Obr.3- http://cs.wikipedia.org/wiki/Rak_bahenn%C3%AD </a:t>
            </a:r>
          </a:p>
          <a:p>
            <a:pPr eaLnBrk="1" hangingPunct="1"/>
            <a:r>
              <a:rPr lang="cs-CZ" sz="1400"/>
              <a:t>Obr.4- </a:t>
            </a:r>
            <a:r>
              <a:rPr lang="cs-CZ" sz="1400">
                <a:hlinkClick r:id="rId3"/>
              </a:rPr>
              <a:t>http://upload.wikimedia.org/wikipedia/commons/b/b1/Argyroneta_aquatica_Paar.jpg</a:t>
            </a:r>
            <a:endParaRPr lang="cs-CZ" sz="1400"/>
          </a:p>
          <a:p>
            <a:pPr eaLnBrk="1" hangingPunct="1"/>
            <a:r>
              <a:rPr lang="cs-CZ" sz="1400"/>
              <a:t>Obr.6-http://upload.wikimedia.org/wikipedia/commons/2/25/Eintagsfliege_fg01.jpg</a:t>
            </a:r>
          </a:p>
          <a:p>
            <a:pPr eaLnBrk="1" hangingPunct="1"/>
            <a:r>
              <a:rPr lang="cs-CZ" sz="1400"/>
              <a:t>Obr.7-http://upload.wikimedia.org/wikipedia/commons/b/b2/Kom%C3%A1r.JPG</a:t>
            </a:r>
          </a:p>
          <a:p>
            <a:pPr eaLnBrk="1" hangingPunct="1"/>
            <a:r>
              <a:rPr lang="cs-CZ" sz="1400"/>
              <a:t>Obr.8-http://upload.wikimedia.org/wikipedia/commons/2/2c/Brachycentrus.montanus.jpg</a:t>
            </a:r>
          </a:p>
          <a:p>
            <a:pPr eaLnBrk="1" hangingPunct="1"/>
            <a:r>
              <a:rPr lang="cs-CZ" sz="1400"/>
              <a:t>Obr.9-http://upload.wikimedia.org/wikipedia/commons/8/83/Trichoptera_larvenbau.jpeg</a:t>
            </a:r>
          </a:p>
          <a:p>
            <a:pPr eaLnBrk="1" hangingPunct="1"/>
            <a:r>
              <a:rPr lang="cs-CZ" sz="1400"/>
              <a:t>Obr.10- </a:t>
            </a:r>
            <a:r>
              <a:rPr lang="cs-CZ" sz="1400">
                <a:hlinkClick r:id="rId4"/>
              </a:rPr>
              <a:t>http://upload.wikimedia.org/wikipedia/commons/5/55/Nartnik.jpg</a:t>
            </a:r>
            <a:endParaRPr lang="cs-CZ" sz="1400"/>
          </a:p>
          <a:p>
            <a:pPr eaLnBrk="1" hangingPunct="1"/>
            <a:r>
              <a:rPr lang="cs-CZ" sz="1400"/>
              <a:t>Obr.11- </a:t>
            </a:r>
            <a:r>
              <a:rPr lang="cs-CZ" sz="1400">
                <a:hlinkClick r:id="rId5"/>
              </a:rPr>
              <a:t>http://upload.wikimedia.org/wikipedia/commons/a/a0/Notonecta_glauca1.jpg</a:t>
            </a:r>
            <a:endParaRPr lang="cs-CZ" sz="1400"/>
          </a:p>
          <a:p>
            <a:pPr eaLnBrk="1" hangingPunct="1"/>
            <a:r>
              <a:rPr lang="cs-CZ" sz="1400"/>
              <a:t>Obr.12- </a:t>
            </a:r>
            <a:r>
              <a:rPr lang="cs-CZ" sz="1400">
                <a:hlinkClick r:id="rId6"/>
              </a:rPr>
              <a:t>http://cs.wikipedia.org/wiki/Soubor:Gelbrandk%C3%A4fer_(Dytiscus_marginalis).jpg</a:t>
            </a:r>
            <a:endParaRPr lang="cs-CZ" sz="1400"/>
          </a:p>
          <a:p>
            <a:pPr eaLnBrk="1" hangingPunct="1"/>
            <a:r>
              <a:rPr lang="cs-CZ" sz="1400"/>
              <a:t>Obr.13- </a:t>
            </a:r>
            <a:r>
              <a:rPr lang="cs-CZ" sz="1400">
                <a:hlinkClick r:id="rId6"/>
              </a:rPr>
              <a:t>http://cs.wikipedia.org/wiki/Soubor:Gelbrandk%C3%A4fer_(Dytiscus_marginalis).jpg</a:t>
            </a:r>
            <a:endParaRPr lang="cs-CZ" sz="1400"/>
          </a:p>
          <a:p>
            <a:pPr eaLnBrk="1" hangingPunct="1"/>
            <a:r>
              <a:rPr lang="cs-CZ" sz="1400"/>
              <a:t>Obr.14- </a:t>
            </a:r>
            <a:r>
              <a:rPr lang="cs-CZ" sz="1400">
                <a:hlinkClick r:id="rId7"/>
              </a:rPr>
              <a:t>http://cs.wikipedia.org/wiki/Soubor:Aromia_moschata_on_plant.jpg</a:t>
            </a:r>
            <a:endParaRPr lang="cs-CZ" sz="1400"/>
          </a:p>
          <a:p>
            <a:pPr eaLnBrk="1" hangingPunct="1"/>
            <a:r>
              <a:rPr lang="cs-CZ" sz="1400"/>
              <a:t>Obr.a,b.c.d- učebnice: Ekologický přírodopis pro 6.třídu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338</Words>
  <Application>Microsoft Office PowerPoint</Application>
  <PresentationFormat>Předvádění na obrazovce (4:3)</PresentationFormat>
  <Paragraphs>115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VY_52_INOVACE_61_ Členovci- korýši- pavoukovci-učební text</vt:lpstr>
      <vt:lpstr>Členovci: článkované tělo- hlava- hruď zadeček, končetiny</vt:lpstr>
      <vt:lpstr>KORÝŠI</vt:lpstr>
      <vt:lpstr>Snímek 4</vt:lpstr>
      <vt:lpstr>Pavoukovci:</vt:lpstr>
      <vt:lpstr>Snímek 6</vt:lpstr>
      <vt:lpstr>nepřímý vývin- proměna nedokonalá</vt:lpstr>
      <vt:lpstr>Snímek 8</vt:lpstr>
      <vt:lpstr>Nepřímý vývin – proměna dokonalá</vt:lpstr>
      <vt:lpstr>Nepřímý vývin- proměna dokonalá</vt:lpstr>
      <vt:lpstr>Snímek 11</vt:lpstr>
      <vt:lpstr>Snímek 12</vt:lpstr>
      <vt:lpstr>Snímek 13</vt:lpstr>
      <vt:lpstr>Brouk:</vt:lpstr>
      <vt:lpstr>Okolí rybníka:</vt:lpstr>
      <vt:lpstr>Napiš druh proměny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Dum</cp:lastModifiedBy>
  <cp:revision>21</cp:revision>
  <dcterms:created xsi:type="dcterms:W3CDTF">2011-04-11T04:41:10Z</dcterms:created>
  <dcterms:modified xsi:type="dcterms:W3CDTF">2012-03-11T11:13:39Z</dcterms:modified>
</cp:coreProperties>
</file>