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razil-16-map.jpg%5bonline%5d18.4.2012,17:40%5bcitace:2012-04-18" TargetMode="External"/><Relationship Id="rId2" Type="http://schemas.openxmlformats.org/officeDocument/2006/relationships/hyperlink" Target="http://cs.wikipedia.org/wiki/Soubor:Reconquista-rendicion-granada.jpg%5bonline%5d18.4.2012,17:30%5bcit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8.ročník_11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Světové kolonie.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Co jsou kolonie a jaký byl jejich význam.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KOLONIE</a:t>
            </a:r>
            <a:r>
              <a:rPr lang="cs-CZ" sz="2400" u="sng" dirty="0" smtClean="0"/>
              <a:t>   jsou území obsazovaná vojáky pro své vladaře.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35596" y="1383159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První kolonie získalo   </a:t>
            </a:r>
            <a:r>
              <a:rPr lang="cs-CZ" sz="2400" b="1" u="sng" dirty="0" smtClean="0"/>
              <a:t>PORTUGALSKO  a ŠPANĚLSKO</a:t>
            </a:r>
            <a:endParaRPr lang="cs-CZ" sz="24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64904"/>
            <a:ext cx="369607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5805264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kapitulace Granady  Španělsku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024" y="2060848"/>
            <a:ext cx="3812976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5596" y="5805264"/>
            <a:ext cx="3996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</a:t>
            </a:r>
            <a:r>
              <a:rPr lang="cs-CZ" sz="2400" b="1" dirty="0" smtClean="0"/>
              <a:t>apa </a:t>
            </a:r>
            <a:r>
              <a:rPr lang="cs-CZ" sz="2400" b="1" dirty="0" smtClean="0"/>
              <a:t>Brazílie </a:t>
            </a:r>
            <a:r>
              <a:rPr lang="cs-CZ" sz="2400" b="1" dirty="0" smtClean="0"/>
              <a:t>                         pod </a:t>
            </a:r>
            <a:r>
              <a:rPr lang="cs-CZ" sz="2400" b="1" dirty="0" smtClean="0"/>
              <a:t>nadvládou Portugalska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Nejvíce kolonií vlastnila </a:t>
            </a:r>
            <a:r>
              <a:rPr lang="cs-CZ" sz="2400" b="1" u="sng" dirty="0" smtClean="0"/>
              <a:t>Anglie a Francie.</a:t>
            </a:r>
            <a:endParaRPr lang="cs-CZ" sz="2400" b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42141"/>
            <a:ext cx="489654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4437112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Britské </a:t>
            </a:r>
            <a:r>
              <a:rPr lang="cs-CZ" sz="2400" u="sng" dirty="0" smtClean="0"/>
              <a:t>impérium </a:t>
            </a:r>
            <a:r>
              <a:rPr lang="cs-CZ" sz="2400" u="sng" dirty="0" smtClean="0"/>
              <a:t>              v </a:t>
            </a:r>
            <a:r>
              <a:rPr lang="cs-CZ" sz="2400" u="sng" dirty="0" smtClean="0"/>
              <a:t>roce 1924</a:t>
            </a:r>
            <a:endParaRPr lang="cs-CZ" sz="2400" u="sng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6881" y="3886708"/>
            <a:ext cx="4680520" cy="2762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1628800"/>
            <a:ext cx="2627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Francouzské </a:t>
            </a:r>
            <a:r>
              <a:rPr lang="cs-CZ" sz="2400" u="sng" dirty="0" smtClean="0"/>
              <a:t>impérium</a:t>
            </a:r>
            <a:endParaRPr lang="cs-CZ" sz="2400" u="sng" dirty="0"/>
          </a:p>
        </p:txBody>
      </p:sp>
      <p:sp>
        <p:nvSpPr>
          <p:cNvPr id="5" name="Obláček 4"/>
          <p:cNvSpPr/>
          <p:nvPr/>
        </p:nvSpPr>
        <p:spPr>
          <a:xfrm>
            <a:off x="1403648" y="3140968"/>
            <a:ext cx="2232248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ANGLIE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7020272" y="2636912"/>
            <a:ext cx="1872208" cy="11521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FRANCIE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675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Jaké bohatství  se dostalo z kolonií do Evrop?</a:t>
            </a:r>
          </a:p>
          <a:p>
            <a:r>
              <a:rPr lang="cs-CZ" sz="2400" b="1" u="sng" dirty="0" smtClean="0"/>
              <a:t>Slož slova.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36534" y="155679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tíobrsř</a:t>
            </a:r>
            <a:r>
              <a:rPr lang="cs-CZ" sz="2800" b="1" dirty="0" smtClean="0"/>
              <a:t>,    </a:t>
            </a:r>
            <a:r>
              <a:rPr lang="cs-CZ" sz="2800" b="1" dirty="0" err="1" smtClean="0"/>
              <a:t>lotza</a:t>
            </a:r>
            <a:r>
              <a:rPr lang="cs-CZ" sz="2800" b="1" dirty="0" smtClean="0"/>
              <a:t>,    </a:t>
            </a:r>
            <a:r>
              <a:rPr lang="cs-CZ" sz="2800" b="1" dirty="0" err="1" smtClean="0"/>
              <a:t>ydhmokraa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oířnke</a:t>
            </a:r>
            <a:r>
              <a:rPr lang="cs-CZ" sz="2800" b="1" dirty="0" smtClean="0"/>
              <a:t>,  </a:t>
            </a:r>
            <a:r>
              <a:rPr lang="cs-CZ" sz="2800" b="1" dirty="0" err="1" smtClean="0"/>
              <a:t>eáíhdbv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209550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2242" y="2636912"/>
            <a:ext cx="2095500" cy="232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5850" y="2737295"/>
            <a:ext cx="20955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473143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AFRIKA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5445224"/>
            <a:ext cx="18398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AMERIKA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37668" y="5433487"/>
            <a:ext cx="18651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AUSTRÁLIE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830260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Citace: Dostupný z </a:t>
            </a:r>
            <a:r>
              <a:rPr lang="cs-CZ" sz="2000" dirty="0"/>
              <a:t>www: 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cs.wikipedia.org/wiki/Soubor:Reconquista-rendicion-granada.jpg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18.4.2012,17:30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cs-CZ" sz="2000" dirty="0" smtClean="0"/>
              <a:t>: 2012-04-18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cs.wikipedia.org/wiki/Soubor:Brazil-16-map.jpg</a:t>
            </a:r>
            <a:r>
              <a:rPr lang="en-US" sz="2000" dirty="0" smtClean="0">
                <a:hlinkClick r:id="rId3"/>
              </a:rPr>
              <a:t>[online]</a:t>
            </a:r>
            <a:r>
              <a:rPr lang="cs-CZ" sz="2000" dirty="0" smtClean="0">
                <a:hlinkClick r:id="rId3"/>
              </a:rPr>
              <a:t>18.4.2012,17:40</a:t>
            </a:r>
            <a:r>
              <a:rPr lang="en-US" sz="2000" dirty="0" smtClean="0">
                <a:hlinkClick r:id="rId3"/>
              </a:rPr>
              <a:t>[</a:t>
            </a:r>
            <a:r>
              <a:rPr lang="en-US" sz="2000" dirty="0" err="1" smtClean="0">
                <a:hlinkClick r:id="rId3"/>
              </a:rPr>
              <a:t>citace</a:t>
            </a:r>
            <a:r>
              <a:rPr lang="cs-CZ" sz="2000" dirty="0" smtClean="0">
                <a:hlinkClick r:id="rId3"/>
              </a:rPr>
              <a:t>:2012-04-18</a:t>
            </a:r>
            <a:r>
              <a:rPr lang="en-US" sz="2000" dirty="0" smtClean="0"/>
              <a:t>]</a:t>
            </a:r>
            <a:r>
              <a:rPr lang="cs-CZ" sz="2000" dirty="0" smtClean="0"/>
              <a:t> Dostupný z www: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cs.wikipedia.org/wiki/Soubor:EmpireFrench.png</a:t>
            </a:r>
            <a:r>
              <a:rPr lang="en-US" sz="2000" dirty="0" smtClean="0"/>
              <a:t>[online]</a:t>
            </a:r>
            <a:r>
              <a:rPr lang="cs-CZ" sz="2000" dirty="0" smtClean="0"/>
              <a:t>18.4.2012 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:2012-04-18</a:t>
            </a:r>
            <a:r>
              <a:rPr lang="en-US" sz="2000" dirty="0" smtClean="0"/>
              <a:t>] </a:t>
            </a:r>
            <a:r>
              <a:rPr lang="cs-CZ" sz="2000" dirty="0"/>
              <a:t>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cs.wikipedia.org/wiki/Soubor:British_Empire_1921.png</a:t>
            </a:r>
            <a:endParaRPr lang="en-US" sz="2000" dirty="0"/>
          </a:p>
          <a:p>
            <a:r>
              <a:rPr lang="en-US" sz="2000" dirty="0" smtClean="0"/>
              <a:t>[online]</a:t>
            </a:r>
            <a:r>
              <a:rPr lang="cs-CZ" sz="2000" dirty="0" smtClean="0"/>
              <a:t>18.4.2012,17:50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:2012-04-18</a:t>
            </a:r>
            <a:r>
              <a:rPr lang="en-US" sz="2000" dirty="0" smtClean="0"/>
              <a:t>]</a:t>
            </a:r>
            <a:r>
              <a:rPr lang="cs-CZ" sz="2000" dirty="0"/>
              <a:t>,Dostupný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Soubor:Topography_of_africa.jpg</a:t>
            </a:r>
            <a:r>
              <a:rPr lang="en-US" sz="2000" dirty="0" smtClean="0"/>
              <a:t>[online]</a:t>
            </a:r>
            <a:r>
              <a:rPr lang="cs-CZ" sz="2000" dirty="0" smtClean="0"/>
              <a:t>18.4.2012,17:55</a:t>
            </a:r>
            <a:r>
              <a:rPr lang="en-US" sz="2000" dirty="0" smtClean="0"/>
              <a:t>[</a:t>
            </a:r>
            <a:r>
              <a:rPr lang="cs-CZ" sz="2000" dirty="0" smtClean="0"/>
              <a:t>citace:2012-04-18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Soubor:Jazyky_Ameriky.PNG</a:t>
            </a:r>
            <a:r>
              <a:rPr lang="en-US" sz="2000" dirty="0" smtClean="0"/>
              <a:t>[online]</a:t>
            </a:r>
            <a:r>
              <a:rPr lang="cs-CZ" sz="2000" dirty="0" smtClean="0"/>
              <a:t>18.4.2012,17:58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:2012-04-18</a:t>
            </a:r>
            <a:r>
              <a:rPr lang="en-US" sz="2000" dirty="0" smtClean="0"/>
              <a:t>],</a:t>
            </a:r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Soubor:Australian_states_history.gif</a:t>
            </a:r>
            <a:r>
              <a:rPr lang="en-US" sz="2000" dirty="0" smtClean="0"/>
              <a:t>[online]</a:t>
            </a:r>
            <a:r>
              <a:rPr lang="cs-CZ" sz="2000" dirty="0" smtClean="0"/>
              <a:t>18.4.2012,18:10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:2012-04-18</a:t>
            </a:r>
            <a:r>
              <a:rPr lang="en-US" sz="2000" dirty="0" smtClean="0"/>
              <a:t>]</a:t>
            </a:r>
          </a:p>
          <a:p>
            <a:r>
              <a:rPr lang="cs-CZ" sz="2000" dirty="0" smtClean="0"/>
              <a:t>Řešení:  stříbro,  zlato, drahokamy, koření, hedvábí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40349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206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12</cp:revision>
  <dcterms:created xsi:type="dcterms:W3CDTF">2012-01-13T10:14:11Z</dcterms:created>
  <dcterms:modified xsi:type="dcterms:W3CDTF">2013-01-10T07:54:07Z</dcterms:modified>
</cp:coreProperties>
</file>