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2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9879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182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19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774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331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915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035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969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58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521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666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2058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iew_to_P%C3%ADsek_from_Otava_River_(1).JPG%5bonline%5d16.4.2012,16:55%5bcitace" TargetMode="External"/><Relationship Id="rId2" Type="http://schemas.openxmlformats.org/officeDocument/2006/relationships/hyperlink" Target="http://cs.wikipedia.org/wiki/Soubor:Poli%C4%8Dka_V%C4%9B%C5%BE.jpg%5bonline%5d16.4.2012,16:50%5bcita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3998" y="2060848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cs-CZ" sz="8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VY_32_INOVACE</a:t>
            </a:r>
            <a:r>
              <a:rPr lang="cs-CZ" sz="8000">
                <a:solidFill>
                  <a:prstClr val="black"/>
                </a:solidFill>
              </a:rPr>
              <a:t>_ </a:t>
            </a:r>
            <a:r>
              <a:rPr lang="cs-CZ" sz="8000" smtClean="0">
                <a:solidFill>
                  <a:prstClr val="black"/>
                </a:solidFill>
              </a:rPr>
              <a:t>05 </a:t>
            </a:r>
            <a:r>
              <a:rPr lang="cs-CZ" sz="8000">
                <a:solidFill>
                  <a:prstClr val="black"/>
                </a:solidFill>
              </a:rPr>
              <a:t>Dějepis </a:t>
            </a:r>
            <a:r>
              <a:rPr lang="cs-CZ" sz="8000" smtClean="0">
                <a:solidFill>
                  <a:prstClr val="black"/>
                </a:solidFill>
              </a:rPr>
              <a:t>_7.ročník_13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 smtClean="0">
                <a:solidFill>
                  <a:prstClr val="black"/>
                </a:solidFill>
              </a:rPr>
              <a:t>Život ve městě.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Anotace: </a:t>
            </a:r>
            <a:r>
              <a:rPr lang="cs-CZ" sz="8000" dirty="0" smtClean="0">
                <a:solidFill>
                  <a:prstClr val="black"/>
                </a:solidFill>
              </a:rPr>
              <a:t>Jak vypadala města této doby. </a:t>
            </a:r>
            <a:r>
              <a:rPr lang="cs-CZ" sz="8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pPr lvl="0"/>
            <a:endParaRPr lang="cs-CZ" sz="8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955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548680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V každém městě byla zřízena samospráva, která se skládala z několika členů.   Najdi názvy členů vyluštěním morseovky.</a:t>
            </a:r>
            <a:endParaRPr lang="cs-CZ" sz="24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2420888"/>
            <a:ext cx="67687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 _ _ . / . _ . / . . / _ _ / . _ / _ / _ _ _ /. _ . /</a:t>
            </a:r>
          </a:p>
          <a:p>
            <a:r>
              <a:rPr lang="cs-CZ" sz="2800" dirty="0" smtClean="0"/>
              <a:t>_ . _ / _ _ _ / _ . / . . . / . / . _ . . / . /</a:t>
            </a:r>
          </a:p>
          <a:p>
            <a:r>
              <a:rPr lang="cs-CZ" sz="2800" dirty="0" smtClean="0"/>
              <a:t>_ . _ / . _ / _ /</a:t>
            </a:r>
          </a:p>
          <a:p>
            <a:r>
              <a:rPr lang="cs-CZ" sz="2800" dirty="0" smtClean="0"/>
              <a:t>_ . . . / . . / . _ . / . . / _ . _ . /</a:t>
            </a:r>
          </a:p>
          <a:p>
            <a:r>
              <a:rPr lang="cs-CZ" sz="2800" dirty="0" smtClean="0"/>
              <a:t>. _ . / _ . _ _ / _ _ _ _ / _ / . _ / . _ . /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6128" y="5157192"/>
            <a:ext cx="81823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b="1" dirty="0" smtClean="0"/>
              <a:t>A  . _     B _ . . .    C_ . _ .    D _ . .     E .       F . . _ .    G   _ _ .     H . . . .    CH - - - - </a:t>
            </a:r>
          </a:p>
          <a:p>
            <a:r>
              <a:rPr lang="cs-CZ" sz="2000" b="1" dirty="0" smtClean="0"/>
              <a:t> I . .    J . _ _    K _ . _     L   . _ . .   M    _ _    N  _ .      O   _ _ _     P  . _ _ .    R  . _ .</a:t>
            </a:r>
          </a:p>
          <a:p>
            <a:r>
              <a:rPr lang="cs-CZ" sz="2000" b="1" dirty="0" smtClean="0"/>
              <a:t>  S   . . .      T _       U   . . _      V  . . . _      Y  _ . _ _       Z  _ _ . </a:t>
            </a:r>
            <a:r>
              <a:rPr lang="cs-CZ" sz="20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65504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083275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/>
              <a:t>Doplň slova do vět a zjistíš, jak města vypadala.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51709" y="2592969"/>
            <a:ext cx="691276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Města byla střediskem ----------------------. Uprostřed</a:t>
            </a:r>
          </a:p>
          <a:p>
            <a:r>
              <a:rPr lang="cs-CZ" sz="2400" dirty="0" smtClean="0"/>
              <a:t>města bylo  --------------------------------. Konaly se tam</a:t>
            </a:r>
          </a:p>
          <a:p>
            <a:r>
              <a:rPr lang="cs-CZ" sz="2400" dirty="0" smtClean="0"/>
              <a:t>-----------------------. Ulice se dodnes nazývají podle</a:t>
            </a:r>
          </a:p>
          <a:p>
            <a:r>
              <a:rPr lang="cs-CZ" sz="2400" dirty="0" smtClean="0"/>
              <a:t>---------------------------.Města byla chráněna před nepřítelem-----------------------------.</a:t>
            </a:r>
          </a:p>
          <a:p>
            <a:endParaRPr lang="cs-CZ" sz="2400" dirty="0"/>
          </a:p>
          <a:p>
            <a:r>
              <a:rPr lang="cs-CZ" sz="2400" dirty="0" smtClean="0"/>
              <a:t>(  obchodu, náměstí, trhy, řemesel, hradbami)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31418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23928" y="548680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r>
              <a:rPr lang="cs-CZ" sz="2400" dirty="0" smtClean="0"/>
              <a:t>/ </a:t>
            </a:r>
            <a:r>
              <a:rPr lang="cs-CZ" sz="2400" dirty="0" err="1" smtClean="0">
                <a:solidFill>
                  <a:srgbClr val="FF0000"/>
                </a:solidFill>
              </a:rPr>
              <a:t>áksvolárk</a:t>
            </a:r>
            <a:r>
              <a:rPr lang="cs-CZ" sz="2400" dirty="0" smtClean="0"/>
              <a:t>   a   patřila    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ilárk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1414889"/>
            <a:ext cx="25202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u="sng" dirty="0">
                <a:solidFill>
                  <a:prstClr val="black"/>
                </a:solidFill>
              </a:rPr>
              <a:t>Města se dělila na:        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23928" y="1988841"/>
            <a:ext cx="4320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r>
              <a:rPr lang="cs-CZ" dirty="0" smtClean="0">
                <a:solidFill>
                  <a:srgbClr val="0070C0"/>
                </a:solidFill>
              </a:rPr>
              <a:t>/  </a:t>
            </a:r>
            <a:r>
              <a:rPr lang="cs-CZ" sz="2400" dirty="0" err="1" smtClean="0">
                <a:solidFill>
                  <a:srgbClr val="0070C0"/>
                </a:solidFill>
              </a:rPr>
              <a:t>ánněv</a:t>
            </a:r>
            <a:r>
              <a:rPr lang="cs-CZ" sz="2400" dirty="0" smtClean="0">
                <a:solidFill>
                  <a:srgbClr val="0070C0"/>
                </a:solidFill>
              </a:rPr>
              <a:t>     </a:t>
            </a:r>
            <a:r>
              <a:rPr lang="cs-CZ" sz="2400" dirty="0" smtClean="0"/>
              <a:t>a patřila    </a:t>
            </a:r>
            <a:r>
              <a:rPr lang="cs-CZ" sz="2400" dirty="0" err="1" smtClean="0">
                <a:solidFill>
                  <a:srgbClr val="0070C0"/>
                </a:solidFill>
              </a:rPr>
              <a:t>ěnvolárk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23928" y="3356992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c/  </a:t>
            </a:r>
            <a:r>
              <a:rPr lang="cs-CZ" sz="2400" dirty="0" err="1" smtClean="0">
                <a:solidFill>
                  <a:srgbClr val="7030A0"/>
                </a:solidFill>
              </a:rPr>
              <a:t>áksnaddop</a:t>
            </a:r>
            <a:r>
              <a:rPr lang="cs-CZ" sz="2400" dirty="0" smtClean="0">
                <a:solidFill>
                  <a:srgbClr val="7030A0"/>
                </a:solidFill>
              </a:rPr>
              <a:t> </a:t>
            </a:r>
            <a:r>
              <a:rPr lang="cs-CZ" sz="2400" dirty="0" smtClean="0"/>
              <a:t> a   patřila   </a:t>
            </a:r>
            <a:r>
              <a:rPr lang="cs-CZ" sz="2400" dirty="0" err="1" smtClean="0">
                <a:solidFill>
                  <a:srgbClr val="7030A0"/>
                </a:solidFill>
              </a:rPr>
              <a:t>icitchelš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437112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Každá města měla svá práva:</a:t>
            </a:r>
            <a:endParaRPr lang="cs-CZ" sz="2400" b="1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4653136"/>
            <a:ext cx="43206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1/    varné-  mohli vařit pivo</a:t>
            </a:r>
          </a:p>
          <a:p>
            <a:r>
              <a:rPr lang="cs-CZ" sz="2400" b="1" dirty="0" smtClean="0"/>
              <a:t>2/    tržní  - pořádali trhy</a:t>
            </a:r>
          </a:p>
          <a:p>
            <a:r>
              <a:rPr lang="cs-CZ" sz="2400" b="1" dirty="0" smtClean="0"/>
              <a:t>3/ hrdelní – směli mít kata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923306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058" y="476672"/>
            <a:ext cx="2419350" cy="419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483" y="5471032"/>
            <a:ext cx="85725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605644"/>
            <a:ext cx="2587262" cy="3974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7996" y="5496877"/>
            <a:ext cx="85725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816108"/>
            <a:ext cx="2808312" cy="3722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471032"/>
            <a:ext cx="8572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4797152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ZNOJMO- královské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04130" y="4801709"/>
            <a:ext cx="2403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POLIČKA-věnné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4801709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PÍSEK- poddanské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61038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Citace: </a:t>
            </a:r>
            <a:r>
              <a:rPr lang="cs-CZ" sz="2000" dirty="0" smtClean="0"/>
              <a:t>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Soubor:Znojmo-Town_Hall_Tower.jpg</a:t>
            </a:r>
            <a:r>
              <a:rPr lang="en-US" sz="2000" dirty="0" smtClean="0"/>
              <a:t>[online]</a:t>
            </a:r>
            <a:r>
              <a:rPr lang="cs-CZ" sz="2000" dirty="0" smtClean="0"/>
              <a:t>16.4.2012,16:40</a:t>
            </a:r>
            <a:r>
              <a:rPr lang="en-US" sz="2000" dirty="0" smtClean="0"/>
              <a:t>[</a:t>
            </a:r>
            <a:r>
              <a:rPr lang="cs-CZ" sz="2000" dirty="0" smtClean="0"/>
              <a:t>citace: 2012-04-16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r>
              <a:rPr lang="cs-CZ" sz="2000" dirty="0" smtClean="0"/>
              <a:t>Dostupný z www</a:t>
            </a:r>
            <a:r>
              <a:rPr lang="cs-CZ" sz="2000" dirty="0"/>
              <a:t>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cs.wikipedia.org/wiki/Soubor:Poli%C4%8Dka_V%C4%9B%C5%BE.jpg</a:t>
            </a:r>
            <a:r>
              <a:rPr lang="en-US" sz="2000" dirty="0" smtClean="0">
                <a:hlinkClick r:id="rId2"/>
              </a:rPr>
              <a:t>[online]</a:t>
            </a:r>
            <a:r>
              <a:rPr lang="cs-CZ" sz="2000" dirty="0" smtClean="0">
                <a:hlinkClick r:id="rId2"/>
              </a:rPr>
              <a:t>16.4.2012,16:50</a:t>
            </a:r>
            <a:r>
              <a:rPr lang="en-US" sz="2000" dirty="0" smtClean="0">
                <a:hlinkClick r:id="rId2"/>
              </a:rPr>
              <a:t>[</a:t>
            </a:r>
            <a:r>
              <a:rPr lang="en-US" sz="2000" dirty="0" err="1" smtClean="0">
                <a:hlinkClick r:id="rId2"/>
              </a:rPr>
              <a:t>citace</a:t>
            </a:r>
            <a:r>
              <a:rPr lang="cs-CZ" sz="2000" dirty="0" smtClean="0"/>
              <a:t>: 2012-04-16</a:t>
            </a:r>
            <a:r>
              <a:rPr lang="en-US" sz="2000" dirty="0" smtClean="0"/>
              <a:t>] </a:t>
            </a:r>
            <a:r>
              <a:rPr lang="en-US" sz="2000" dirty="0" err="1" smtClean="0"/>
              <a:t>Dostu</a:t>
            </a:r>
            <a:r>
              <a:rPr lang="cs-CZ" sz="2000" dirty="0" err="1" smtClean="0"/>
              <a:t>pný</a:t>
            </a:r>
            <a:r>
              <a:rPr lang="cs-CZ" sz="2000" dirty="0" smtClean="0"/>
              <a:t> z www:</a:t>
            </a:r>
          </a:p>
          <a:p>
            <a:r>
              <a:rPr lang="cs-CZ" sz="2000" dirty="0">
                <a:hlinkClick r:id="rId3"/>
              </a:rPr>
              <a:t>http://cs.wikipedia.org/wiki/Soubor:View_to_P%C3%ADsek_from_Otava_River_(1).</a:t>
            </a:r>
            <a:r>
              <a:rPr lang="cs-CZ" sz="2000" dirty="0" smtClean="0">
                <a:hlinkClick r:id="rId3"/>
              </a:rPr>
              <a:t>JPG</a:t>
            </a:r>
            <a:r>
              <a:rPr lang="en-US" sz="2000" dirty="0" smtClean="0">
                <a:hlinkClick r:id="rId3"/>
              </a:rPr>
              <a:t>[online]</a:t>
            </a:r>
            <a:r>
              <a:rPr lang="cs-CZ" sz="2000" dirty="0" smtClean="0">
                <a:hlinkClick r:id="rId3"/>
              </a:rPr>
              <a:t>16.4.2012,16:55</a:t>
            </a:r>
            <a:r>
              <a:rPr lang="en-US" sz="2000" dirty="0" smtClean="0">
                <a:hlinkClick r:id="rId3"/>
              </a:rPr>
              <a:t>[</a:t>
            </a:r>
            <a:r>
              <a:rPr lang="en-US" sz="2000" dirty="0" err="1" smtClean="0">
                <a:hlinkClick r:id="rId3"/>
              </a:rPr>
              <a:t>citace</a:t>
            </a:r>
            <a:r>
              <a:rPr lang="cs-CZ" sz="2000" dirty="0" smtClean="0"/>
              <a:t>: 2012-04-16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94966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414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08d2</cp:lastModifiedBy>
  <cp:revision>12</cp:revision>
  <dcterms:created xsi:type="dcterms:W3CDTF">2012-01-13T10:14:11Z</dcterms:created>
  <dcterms:modified xsi:type="dcterms:W3CDTF">2012-05-31T14:46:40Z</dcterms:modified>
</cp:coreProperties>
</file>