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98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3182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61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8774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133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91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9035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6969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458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9521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766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2058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ehistoric_Times_of_Bohemia,_Moravia_and_Slovakia_-_NM_Prague_03.JPG%5bonline%5d30.4.2012,14.40" TargetMode="External"/><Relationship Id="rId2" Type="http://schemas.openxmlformats.org/officeDocument/2006/relationships/hyperlink" Target="http://cs.wikipedia.org/wiki/Soubor:KB_-_Kelten_Goldm%C3%BCnzen.jp%5bgonline%5d30.4.2012,14:30%5bcitac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Pr_gros_vaclav2.jpg%5bonline%5d30.4.2012" TargetMode="External"/><Relationship Id="rId4" Type="http://schemas.openxmlformats.org/officeDocument/2006/relationships/hyperlink" Target="http://cs.wikipedia.org/wiki/Soubor:Den%C3%A1r_Vratislav_II-A.jpg%5bonline%5d30.4.2012,14:45%5bcita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3998" y="2060848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VY_32_INOVACE_ </a:t>
            </a:r>
            <a:r>
              <a:rPr lang="cs-CZ" sz="8000" dirty="0" smtClean="0">
                <a:solidFill>
                  <a:prstClr val="black"/>
                </a:solidFill>
              </a:rPr>
              <a:t>05 </a:t>
            </a:r>
            <a:r>
              <a:rPr lang="cs-CZ" sz="8000" dirty="0">
                <a:solidFill>
                  <a:prstClr val="black"/>
                </a:solidFill>
              </a:rPr>
              <a:t>Dějepis </a:t>
            </a:r>
            <a:r>
              <a:rPr lang="cs-CZ" sz="8000" dirty="0" smtClean="0">
                <a:solidFill>
                  <a:prstClr val="black"/>
                </a:solidFill>
              </a:rPr>
              <a:t>_7.ročník_14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Trhy a platidla.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</a:t>
            </a:r>
            <a:r>
              <a:rPr lang="cs-CZ" sz="8000" dirty="0" smtClean="0">
                <a:solidFill>
                  <a:prstClr val="black"/>
                </a:solidFill>
              </a:rPr>
              <a:t>Jaký byl obchod a čím se platilo. </a:t>
            </a:r>
            <a:r>
              <a:rPr lang="cs-CZ" sz="8000" dirty="0">
                <a:solidFill>
                  <a:prstClr val="black"/>
                </a:solidFill>
              </a:rPr>
              <a:t>Materiál slouží </a:t>
            </a:r>
            <a:r>
              <a:rPr lang="cs-CZ" sz="8000" dirty="0" smtClean="0">
                <a:solidFill>
                  <a:prstClr val="black"/>
                </a:solidFill>
              </a:rPr>
              <a:t>             k </a:t>
            </a:r>
            <a:r>
              <a:rPr lang="cs-CZ" sz="8000" dirty="0">
                <a:solidFill>
                  <a:prstClr val="black"/>
                </a:solidFill>
              </a:rPr>
              <a:t>projekci na interaktivní tabuli.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295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76672"/>
            <a:ext cx="59046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 nejstarších dobách panoval mezi lidmi obchod </a:t>
            </a:r>
            <a:r>
              <a:rPr lang="cs-CZ" sz="2400" b="1" u="sng" dirty="0" smtClean="0">
                <a:solidFill>
                  <a:schemeClr val="accent2">
                    <a:lumMod val="75000"/>
                  </a:schemeClr>
                </a:solidFill>
              </a:rPr>
              <a:t>výměnný a směnný.</a:t>
            </a:r>
            <a:endParaRPr lang="cs-CZ" sz="2400" b="1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00B050"/>
                </a:solidFill>
              </a:rPr>
              <a:t>Výměnný obchod=   </a:t>
            </a:r>
            <a:endParaRPr lang="cs-CZ" sz="2400" u="sng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63888" y="1700808"/>
            <a:ext cx="44251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Řemeslníci vyměňovali své zboží se zemědělci.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068960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accent6">
                    <a:lumMod val="50000"/>
                  </a:schemeClr>
                </a:solidFill>
              </a:rPr>
              <a:t>Směnný obchod=</a:t>
            </a:r>
            <a:endParaRPr lang="cs-CZ" sz="2400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3068960"/>
            <a:ext cx="45609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Panoval mezi sousedy, domorodci si směňovali zboží s kupci.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4437112"/>
            <a:ext cx="62646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Vylušti, které zboží mezi sebou směňovali?  Doplň do slov samohlásky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5661248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 ----- d  , -----v-----c-----  , -----b-----l------  , v----</a:t>
            </a:r>
            <a:r>
              <a:rPr lang="cs-CZ" sz="2800" b="1" dirty="0" err="1" smtClean="0"/>
              <a:t>sk</a:t>
            </a:r>
            <a:r>
              <a:rPr lang="cs-CZ" sz="2800" b="1" dirty="0" smtClean="0"/>
              <a:t>  , r-----b-----   , k----ž-----š-----n-----,  </a:t>
            </a:r>
            <a:r>
              <a:rPr lang="cs-CZ" sz="2800" b="1" dirty="0" err="1" smtClean="0"/>
              <a:t>chm</a:t>
            </a:r>
            <a:r>
              <a:rPr lang="cs-CZ" sz="2800" b="1" dirty="0" smtClean="0"/>
              <a:t>-----l.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965504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05678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Prvním platidlem v Čechách byly  </a:t>
            </a:r>
            <a:r>
              <a:rPr lang="cs-CZ" sz="2400" b="1" dirty="0" smtClean="0"/>
              <a:t>plátěné šátečky</a:t>
            </a:r>
            <a:r>
              <a:rPr lang="cs-CZ" dirty="0" smtClean="0"/>
              <a:t>. Dále </a:t>
            </a:r>
            <a:r>
              <a:rPr lang="cs-CZ" sz="2400" b="1" dirty="0" smtClean="0"/>
              <a:t>duhovky, </a:t>
            </a:r>
          </a:p>
          <a:p>
            <a:r>
              <a:rPr lang="cs-CZ" sz="2000" dirty="0" smtClean="0"/>
              <a:t>které oráči nacházeli na polích po dešti a ve slunci se třpytily jako duha</a:t>
            </a:r>
            <a:r>
              <a:rPr lang="cs-CZ" sz="2400" dirty="0" smtClean="0"/>
              <a:t>. </a:t>
            </a:r>
            <a:r>
              <a:rPr lang="cs-CZ" sz="2000" dirty="0" smtClean="0"/>
              <a:t>Platilo se i stříbrem slitým v </a:t>
            </a:r>
            <a:r>
              <a:rPr lang="cs-CZ" sz="2400" b="1" dirty="0" smtClean="0"/>
              <a:t>hřivny.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76872"/>
            <a:ext cx="3240359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5517232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duhovky</a:t>
            </a:r>
            <a:endParaRPr lang="cs-CZ" sz="28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76873"/>
            <a:ext cx="3024336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5517232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bronzové hřivny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648575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11. století se začaly razit první peníze ze stříbra</a:t>
            </a:r>
            <a:r>
              <a:rPr lang="cs-CZ" dirty="0" smtClean="0"/>
              <a:t>= </a:t>
            </a:r>
            <a:r>
              <a:rPr lang="cs-CZ" sz="2400" b="1" dirty="0" smtClean="0"/>
              <a:t>denáry.  </a:t>
            </a:r>
            <a:r>
              <a:rPr lang="cs-CZ" sz="2400" dirty="0" smtClean="0"/>
              <a:t>Václav II</a:t>
            </a:r>
            <a:r>
              <a:rPr lang="cs-CZ" sz="2400" b="1" dirty="0" smtClean="0"/>
              <a:t>.</a:t>
            </a:r>
            <a:r>
              <a:rPr lang="cs-CZ" sz="2400" dirty="0" smtClean="0"/>
              <a:t> </a:t>
            </a:r>
            <a:r>
              <a:rPr lang="cs-CZ" sz="2000" dirty="0" smtClean="0"/>
              <a:t>dal otevřít doly na stříbro a dal razit tzv</a:t>
            </a:r>
            <a:r>
              <a:rPr lang="cs-CZ" sz="2400" b="1" dirty="0" smtClean="0"/>
              <a:t>. Pražské groše. 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1132" y="2256850"/>
            <a:ext cx="2599556" cy="2599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348880"/>
            <a:ext cx="4536504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20072" y="5373216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PRAŽSKÝ GROŠ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1132" y="5373216"/>
            <a:ext cx="25995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DENÁR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55327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Citace: Dostupný z www</a:t>
            </a:r>
            <a:r>
              <a:rPr lang="cs-CZ" sz="2000" dirty="0"/>
              <a:t>: </a:t>
            </a:r>
            <a:r>
              <a:rPr lang="cs-CZ" sz="2000" dirty="0">
                <a:hlinkClick r:id="rId2"/>
              </a:rPr>
              <a:t>http://cs.wikipedia.org/wiki/Soubor:KB_-_</a:t>
            </a:r>
            <a:r>
              <a:rPr lang="cs-CZ" sz="2000" dirty="0" smtClean="0">
                <a:hlinkClick r:id="rId2"/>
              </a:rPr>
              <a:t>Kelten_Goldm%C3%BCnzen.jp</a:t>
            </a:r>
            <a:r>
              <a:rPr lang="en-US" sz="2000" dirty="0" smtClean="0">
                <a:hlinkClick r:id="rId2"/>
              </a:rPr>
              <a:t>[</a:t>
            </a:r>
            <a:r>
              <a:rPr lang="cs-CZ" sz="2000" dirty="0" smtClean="0">
                <a:hlinkClick r:id="rId2"/>
              </a:rPr>
              <a:t>g</a:t>
            </a:r>
            <a:r>
              <a:rPr lang="en-US" sz="2000" dirty="0" smtClean="0">
                <a:hlinkClick r:id="rId2"/>
              </a:rPr>
              <a:t>online]</a:t>
            </a:r>
            <a:r>
              <a:rPr lang="cs-CZ" sz="2000" dirty="0" smtClean="0">
                <a:hlinkClick r:id="rId2"/>
              </a:rPr>
              <a:t>30.4.2012,14:30</a:t>
            </a:r>
            <a:r>
              <a:rPr lang="en-US" sz="2000" dirty="0" smtClean="0">
                <a:hlinkClick r:id="rId2"/>
              </a:rPr>
              <a:t>[</a:t>
            </a:r>
            <a:r>
              <a:rPr lang="cs-CZ" sz="2000" dirty="0" smtClean="0">
                <a:hlinkClick r:id="rId2"/>
              </a:rPr>
              <a:t>citace</a:t>
            </a:r>
            <a:r>
              <a:rPr lang="cs-CZ" sz="2000" dirty="0" smtClean="0"/>
              <a:t>: 2012-04-30</a:t>
            </a:r>
            <a:r>
              <a:rPr lang="en-US" sz="2000" dirty="0" smtClean="0"/>
              <a:t>]</a:t>
            </a:r>
            <a:r>
              <a:rPr lang="cs-CZ" sz="2000" dirty="0" smtClean="0"/>
              <a:t> , Dostupný z www</a:t>
            </a:r>
            <a:r>
              <a:rPr lang="cs-CZ" sz="2000" dirty="0"/>
              <a:t>: </a:t>
            </a:r>
            <a:r>
              <a:rPr lang="cs-CZ" sz="2000" dirty="0">
                <a:hlinkClick r:id="rId3"/>
              </a:rPr>
              <a:t>http://cs.wikipedia.org/wiki/Soubor:Prehistoric_Times_of_Bohemia,_Moravia_and_Slovakia_-_</a:t>
            </a:r>
            <a:r>
              <a:rPr lang="cs-CZ" sz="2000" dirty="0" smtClean="0">
                <a:hlinkClick r:id="rId3"/>
              </a:rPr>
              <a:t>NM_Prague_03.JPG</a:t>
            </a:r>
            <a:r>
              <a:rPr lang="en-US" sz="2000" dirty="0" smtClean="0">
                <a:hlinkClick r:id="rId3"/>
              </a:rPr>
              <a:t>[online]</a:t>
            </a:r>
            <a:r>
              <a:rPr lang="cs-CZ" sz="2000" dirty="0" smtClean="0">
                <a:hlinkClick r:id="rId3"/>
              </a:rPr>
              <a:t>30.4.2012,14.40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citace: 2012-04-30</a:t>
            </a:r>
            <a:r>
              <a:rPr lang="en-US" sz="2000" dirty="0" smtClean="0"/>
              <a:t>]</a:t>
            </a:r>
            <a:r>
              <a:rPr lang="cs-CZ" sz="2000" dirty="0" smtClean="0"/>
              <a:t>, Dostupný z www: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cs.wikipedia.org/wiki/Soubor:Den%C3%A1r_Vratislav_II-A.jpg</a:t>
            </a:r>
            <a:r>
              <a:rPr lang="en-US" sz="2000" dirty="0" smtClean="0">
                <a:hlinkClick r:id="rId4"/>
              </a:rPr>
              <a:t>[online]</a:t>
            </a:r>
            <a:r>
              <a:rPr lang="cs-CZ" sz="2000" dirty="0" smtClean="0">
                <a:hlinkClick r:id="rId4"/>
              </a:rPr>
              <a:t>30.4.2012,14:45</a:t>
            </a:r>
            <a:r>
              <a:rPr lang="en-US" sz="2000" dirty="0" smtClean="0">
                <a:hlinkClick r:id="rId4"/>
              </a:rPr>
              <a:t>[</a:t>
            </a:r>
            <a:r>
              <a:rPr lang="cs-CZ" sz="2000" dirty="0" smtClean="0">
                <a:hlinkClick r:id="rId4"/>
              </a:rPr>
              <a:t>citace</a:t>
            </a:r>
            <a:r>
              <a:rPr lang="cs-CZ" sz="2000" dirty="0" smtClean="0"/>
              <a:t>: 2012-04-30</a:t>
            </a:r>
            <a:r>
              <a:rPr lang="en-US" sz="2000" dirty="0" smtClean="0"/>
              <a:t>]</a:t>
            </a:r>
            <a:r>
              <a:rPr lang="cs-CZ" sz="2000" dirty="0" smtClean="0"/>
              <a:t>,Dostupný na www:  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cs.wikipedia.org/wiki/Soubor:Pr_gros_vaclav2.jpg</a:t>
            </a:r>
            <a:r>
              <a:rPr lang="en-US" sz="2000" dirty="0" smtClean="0">
                <a:hlinkClick r:id="rId5"/>
              </a:rPr>
              <a:t>[online]</a:t>
            </a:r>
            <a:r>
              <a:rPr lang="cs-CZ" sz="2000" dirty="0" smtClean="0">
                <a:hlinkClick r:id="rId5"/>
              </a:rPr>
              <a:t>30.4.2012</a:t>
            </a:r>
            <a:endParaRPr lang="cs-CZ" sz="2000" dirty="0" smtClean="0"/>
          </a:p>
          <a:p>
            <a:r>
              <a:rPr lang="cs-CZ" sz="2000" dirty="0" smtClean="0"/>
              <a:t>14:55</a:t>
            </a:r>
            <a:r>
              <a:rPr lang="en-US" sz="2000" dirty="0" smtClean="0"/>
              <a:t>[</a:t>
            </a:r>
            <a:r>
              <a:rPr lang="cs-CZ" sz="2000" dirty="0" smtClean="0"/>
              <a:t>citace: 2012-04-30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Řešení:   med, ovoce, obilí, vosk, ryby, kožešiny, chmel.</a:t>
            </a:r>
          </a:p>
        </p:txBody>
      </p:sp>
    </p:spTree>
    <p:extLst>
      <p:ext uri="{BB962C8B-B14F-4D97-AF65-F5344CB8AC3E}">
        <p14:creationId xmlns:p14="http://schemas.microsoft.com/office/powerpoint/2010/main" xmlns="" val="2718783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290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Snímek 2</vt:lpstr>
      <vt:lpstr>Snímek 3</vt:lpstr>
      <vt:lpstr>Snímek 4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Dum</cp:lastModifiedBy>
  <cp:revision>11</cp:revision>
  <dcterms:created xsi:type="dcterms:W3CDTF">2012-01-13T10:14:11Z</dcterms:created>
  <dcterms:modified xsi:type="dcterms:W3CDTF">2013-01-10T07:56:12Z</dcterms:modified>
</cp:coreProperties>
</file>