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istoriemody.cz/fotoalbum/romanska-doba/89707d5521_55787205_o2.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>
                <a:solidFill>
                  <a:prstClr val="black"/>
                </a:solidFill>
              </a:rPr>
              <a:t>Dějepis </a:t>
            </a:r>
            <a:r>
              <a:rPr lang="cs-CZ" sz="8000" smtClean="0">
                <a:solidFill>
                  <a:prstClr val="black"/>
                </a:solidFill>
              </a:rPr>
              <a:t>_7.ročník_16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Jak se lidé oblékali v době gotické.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Rozdíly v oblékání gotiky a románského slohu.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9879" y="476672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Oděv v jakékoli době byl odlišný u bohatých a jiný </a:t>
            </a:r>
            <a:r>
              <a:rPr lang="cs-CZ" sz="2400" b="1" dirty="0" smtClean="0"/>
              <a:t>                u </a:t>
            </a:r>
            <a:r>
              <a:rPr lang="cs-CZ" sz="2400" b="1" dirty="0" smtClean="0"/>
              <a:t>lidí na vesnici. </a:t>
            </a:r>
            <a:r>
              <a:rPr lang="cs-CZ" sz="2400" b="1" u="sng" dirty="0" smtClean="0"/>
              <a:t>Vylušti, </a:t>
            </a:r>
            <a:r>
              <a:rPr lang="cs-CZ" sz="2400" b="1" u="sng" dirty="0" smtClean="0"/>
              <a:t>jaký byl rozdíl: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1683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>
                <a:solidFill>
                  <a:schemeClr val="accent2">
                    <a:lumMod val="75000"/>
                  </a:schemeClr>
                </a:solidFill>
              </a:rPr>
              <a:t>BOHATÝ ŠAT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70240" y="205558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>
                <a:solidFill>
                  <a:srgbClr val="0070C0"/>
                </a:solidFill>
              </a:rPr>
              <a:t>CHUDÝ ŠAT</a:t>
            </a:r>
            <a:endParaRPr lang="cs-CZ" sz="2400" u="sng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3354" y="2708919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  Ě   H   T   B   A       Š   Ý   A    Í   V   N   Y   V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2   6   3   5    1   4       3   8   6    4   1   7   2   5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55002" y="2708918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  Ý   P   T   O   S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2   6   1   5   3   4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789040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-----------------------------------------------------------------------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55002" y="3789040"/>
            <a:ext cx="2349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87724" y="4581128"/>
            <a:ext cx="4860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>
                <a:solidFill>
                  <a:schemeClr val="accent3">
                    <a:lumMod val="50000"/>
                  </a:schemeClr>
                </a:solidFill>
              </a:rPr>
              <a:t>ROMÁNSKÝ SLOH</a:t>
            </a:r>
            <a:endParaRPr lang="cs-CZ" sz="2400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9879" y="5445224"/>
            <a:ext cx="79245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Muži </a:t>
            </a:r>
            <a:r>
              <a:rPr lang="cs-CZ" sz="2400" dirty="0" smtClean="0"/>
              <a:t>nosili volné haleny do půli </a:t>
            </a:r>
            <a:r>
              <a:rPr lang="cs-CZ" sz="2400" dirty="0" smtClean="0"/>
              <a:t>lýtek, boty </a:t>
            </a:r>
            <a:r>
              <a:rPr lang="cs-CZ" sz="2400" dirty="0" smtClean="0"/>
              <a:t>ke kotníků.</a:t>
            </a:r>
          </a:p>
          <a:p>
            <a:r>
              <a:rPr lang="cs-CZ" sz="2400" b="1" u="sng" dirty="0" smtClean="0"/>
              <a:t>Ženy </a:t>
            </a:r>
            <a:r>
              <a:rPr lang="cs-CZ" sz="2400" dirty="0" smtClean="0"/>
              <a:t>měly spodní roucho až na </a:t>
            </a:r>
            <a:r>
              <a:rPr lang="cs-CZ" sz="2400" dirty="0" smtClean="0"/>
              <a:t>zem, </a:t>
            </a:r>
            <a:r>
              <a:rPr lang="cs-CZ" sz="2400" dirty="0" smtClean="0"/>
              <a:t>svrchní bylo kratší </a:t>
            </a:r>
            <a:r>
              <a:rPr lang="cs-CZ" sz="2400" dirty="0" smtClean="0"/>
              <a:t>                    se </a:t>
            </a:r>
            <a:r>
              <a:rPr lang="cs-CZ" sz="2400" dirty="0" smtClean="0"/>
              <a:t>širokými rukávy.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xmlns="" val="96550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383143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>
                <a:solidFill>
                  <a:srgbClr val="002060"/>
                </a:solidFill>
              </a:rPr>
              <a:t>GOTICKÝ SLOH</a:t>
            </a:r>
            <a:endParaRPr lang="cs-CZ" sz="2400" u="sng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98356" y="4293096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accent2">
                    <a:lumMod val="50000"/>
                  </a:schemeClr>
                </a:solidFill>
              </a:rPr>
              <a:t>Oblek mužů a žen byl téměř stejný</a:t>
            </a:r>
            <a:r>
              <a:rPr lang="cs-CZ" sz="2400" dirty="0" smtClean="0"/>
              <a:t>. Přes spodní dlouhou sukni si muži i ženy natahovali svrchní sukni na boku rozstřiženou. Přes rameno nosili plášť.</a:t>
            </a:r>
          </a:p>
          <a:p>
            <a:r>
              <a:rPr lang="cs-CZ" sz="2400" u="sng" dirty="0" smtClean="0">
                <a:solidFill>
                  <a:srgbClr val="00B050"/>
                </a:solidFill>
              </a:rPr>
              <a:t>V době Karla IV. se mužská </a:t>
            </a:r>
            <a:r>
              <a:rPr lang="cs-CZ" sz="2400" dirty="0" smtClean="0"/>
              <a:t>suknice</a:t>
            </a:r>
            <a:r>
              <a:rPr lang="cs-CZ" sz="2400" u="sng" dirty="0" smtClean="0"/>
              <a:t> </a:t>
            </a:r>
            <a:r>
              <a:rPr lang="cs-CZ" sz="2400" dirty="0" smtClean="0"/>
              <a:t>zkrátila, později </a:t>
            </a:r>
            <a:r>
              <a:rPr lang="cs-CZ" sz="2400" dirty="0" smtClean="0"/>
              <a:t>se měnila v kabátek pod pás</a:t>
            </a:r>
            <a:r>
              <a:rPr lang="cs-CZ" sz="2400" dirty="0" smtClean="0"/>
              <a:t>. </a:t>
            </a:r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Ženy</a:t>
            </a:r>
            <a:r>
              <a:rPr lang="cs-CZ" sz="2400" dirty="0" smtClean="0"/>
              <a:t> </a:t>
            </a:r>
            <a:r>
              <a:rPr lang="cs-CZ" sz="2400" dirty="0" smtClean="0"/>
              <a:t>nosily šaty s dvojitými rukávy, sukně splývala.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969" y="260642"/>
            <a:ext cx="4381500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5969" y="365983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románský šat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0547" y="436060"/>
            <a:ext cx="2457450" cy="2859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18936" y="3659832"/>
            <a:ext cx="2039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gotický šat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5430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158" y="2282183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Zjisti, </a:t>
            </a:r>
            <a:r>
              <a:rPr lang="cs-CZ" sz="2400" b="1" u="sng" dirty="0" smtClean="0"/>
              <a:t>odkud známe oděvy </a:t>
            </a:r>
            <a:r>
              <a:rPr lang="cs-CZ" sz="2400" b="1" u="sng" dirty="0" smtClean="0"/>
              <a:t>lidí. 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6486" y="2895327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 _ / . _ / . _ . . / . / _ . . . /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19034" y="2895327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. . / _ _ _ / _ . _ . / . . . . /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1072" y="3573016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-----------------------------------------------------           ----------------------------------------------------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196" y="4149080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_ _ . / . _ . . / . _ / . . . / _ / . . / _ . _ /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228" y="479715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-------------------------------------------------------------------------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76672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Muži si kadeřili vlasy želízky, oblíbená barva byla </a:t>
            </a:r>
            <a:r>
              <a:rPr lang="cs-CZ" sz="2400" b="1" dirty="0" smtClean="0"/>
              <a:t>bleděmodrá - </a:t>
            </a:r>
            <a:r>
              <a:rPr lang="cs-CZ" sz="2400" b="1" dirty="0" smtClean="0"/>
              <a:t>barva nebes.</a:t>
            </a:r>
          </a:p>
          <a:p>
            <a:r>
              <a:rPr lang="cs-CZ" sz="2400" b="1" dirty="0" smtClean="0"/>
              <a:t>Dívky chodily prostovlasé, vdané ženy nosily na hlavě roušky.</a:t>
            </a:r>
          </a:p>
          <a:p>
            <a:r>
              <a:rPr lang="cs-CZ" sz="2400" b="1" dirty="0" smtClean="0"/>
              <a:t>Muži nosili kápy s kuklou, čapky, klobouky.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373216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. _     B _ . . .    C _ . _ .    D _ . .    E .   F . . _ .    G _ _ .    H . . . .</a:t>
            </a:r>
          </a:p>
          <a:p>
            <a:r>
              <a:rPr lang="cs-CZ" sz="2400" dirty="0" smtClean="0"/>
              <a:t>CH _ _ _ _  I . .   J . _ _    K _ . _    L . _ . .   M _ _    N _ .    O _ _ _ </a:t>
            </a:r>
          </a:p>
          <a:p>
            <a:r>
              <a:rPr lang="cs-CZ" sz="2400" dirty="0" smtClean="0"/>
              <a:t>P  . _ _ .    R . _ .     S . . .     T _    U . . _    V . . . _   Y _ . _ _   Z _ _ . 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43962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obrázky baroko\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2901696" cy="5340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:\obrázky baroko\0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000" y="980728"/>
            <a:ext cx="3048000" cy="562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:\obrázky baroko\00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24696"/>
            <a:ext cx="1877568" cy="559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8372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:\obrázky baroko\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254" y="1628800"/>
            <a:ext cx="3312000" cy="484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H:\obrázky baroko\0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04600"/>
            <a:ext cx="3312000" cy="49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6672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Dalším slohem bylo </a:t>
            </a:r>
            <a:r>
              <a:rPr lang="cs-CZ" sz="2800" b="1" u="sng" dirty="0" smtClean="0"/>
              <a:t>BAROKO.</a:t>
            </a:r>
            <a:r>
              <a:rPr lang="cs-CZ" sz="2800" b="1" dirty="0" smtClean="0"/>
              <a:t> Ukázka oděvů z baroka.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57289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:\obrázky baroko\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6672"/>
            <a:ext cx="4385744" cy="56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H:\obrázky baroko\0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3779520" cy="566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2175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citace: Dostupný </a:t>
            </a:r>
            <a:r>
              <a:rPr lang="cs-CZ" sz="2000" dirty="0"/>
              <a:t>z </a:t>
            </a:r>
            <a:r>
              <a:rPr lang="cs-CZ" sz="2000" dirty="0">
                <a:hlinkClick r:id="rId2"/>
              </a:rPr>
              <a:t>http://www.historiemody.cz/fotoalbum/</a:t>
            </a:r>
            <a:r>
              <a:rPr lang="cs-CZ" sz="2000" dirty="0" err="1">
                <a:hlinkClick r:id="rId2"/>
              </a:rPr>
              <a:t>romanska</a:t>
            </a:r>
            <a:r>
              <a:rPr lang="cs-CZ" sz="2000" dirty="0">
                <a:hlinkClick r:id="rId2"/>
              </a:rPr>
              <a:t>-doba/89707d5521_55787205_o2</a:t>
            </a:r>
            <a:r>
              <a:rPr lang="cs-CZ" sz="2000" dirty="0" smtClean="0">
                <a:hlinkClick r:id="rId2"/>
              </a:rPr>
              <a:t>.-</a:t>
            </a:r>
            <a:r>
              <a:rPr lang="cs-CZ" sz="2000" dirty="0" smtClean="0"/>
              <a:t>.</a:t>
            </a:r>
            <a:r>
              <a:rPr lang="en-US" sz="2000" dirty="0" smtClean="0"/>
              <a:t>, </a:t>
            </a:r>
            <a:r>
              <a:rPr lang="en-US" sz="2000" dirty="0" err="1" smtClean="0"/>
              <a:t>Dostupn</a:t>
            </a:r>
            <a:r>
              <a:rPr lang="cs-CZ" sz="2000" dirty="0" smtClean="0"/>
              <a:t>ý z </a:t>
            </a:r>
            <a:r>
              <a:rPr lang="cs-CZ" sz="2000" dirty="0" err="1" smtClean="0"/>
              <a:t>www:</a:t>
            </a:r>
            <a:r>
              <a:rPr lang="cs-CZ" sz="2000" dirty="0" err="1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www.historiemody.cz/clanky/goticka-doba.html</a:t>
            </a:r>
          </a:p>
          <a:p>
            <a:r>
              <a:rPr lang="cs-CZ" sz="2000" dirty="0" smtClean="0"/>
              <a:t>vlastní tvorba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68501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442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13</cp:revision>
  <dcterms:created xsi:type="dcterms:W3CDTF">2012-01-13T10:14:11Z</dcterms:created>
  <dcterms:modified xsi:type="dcterms:W3CDTF">2013-01-10T07:58:17Z</dcterms:modified>
</cp:coreProperties>
</file>