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65" r:id="rId5"/>
    <p:sldId id="266" r:id="rId6"/>
    <p:sldId id="267" r:id="rId7"/>
    <p:sldId id="259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B786BB-F1D1-4A2C-BCFD-C26FE554C0D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8027E5-E4AA-4F6E-BD57-6A8C2715E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4300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08534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3154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8694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6930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1870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0937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3218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8561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7914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3470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343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202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5816" y="548681"/>
            <a:ext cx="3744416" cy="864095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420888"/>
            <a:ext cx="7704856" cy="3528392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VY_32_INOVACE_09_Přírodověda_17_4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ročník _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Ptáci v zimě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určenou k procvičování </a:t>
            </a:r>
            <a:r>
              <a:rPr lang="cs-CZ" sz="200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 upevňování učiva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Materiál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5" y="620689"/>
            <a:ext cx="5711825" cy="1393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1108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Zima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229600" cy="10801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Když napadne sníh, ptáci a zvěř v lese a na polích </a:t>
            </a:r>
          </a:p>
          <a:p>
            <a:pPr marL="0" indent="0">
              <a:buNone/>
            </a:pPr>
            <a:r>
              <a:rPr lang="cs-CZ" dirty="0" smtClean="0"/>
              <a:t>obtížně shánějí potravu.</a:t>
            </a:r>
            <a:endParaRPr lang="cs-CZ" dirty="0"/>
          </a:p>
        </p:txBody>
      </p:sp>
      <p:pic>
        <p:nvPicPr>
          <p:cNvPr id="1027" name="Picture 3" descr="C:\Users\n37n\AppData\Local\Microsoft\Windows\Temporary Internet Files\Content.IE5\EQ6D8SOO\MP9004484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1575" y="2780928"/>
            <a:ext cx="5472608" cy="3648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9739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Jak lidé přikrmují ptáky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7"/>
          </a:xfrm>
        </p:spPr>
        <p:txBody>
          <a:bodyPr/>
          <a:lstStyle/>
          <a:p>
            <a:pPr marL="109728" indent="0" algn="ctr">
              <a:buNone/>
            </a:pPr>
            <a:endParaRPr lang="cs-CZ" dirty="0" smtClean="0"/>
          </a:p>
          <a:p>
            <a:pPr marL="109728" indent="0" algn="ctr">
              <a:buNone/>
            </a:pPr>
            <a:r>
              <a:rPr lang="cs-CZ" dirty="0" smtClean="0"/>
              <a:t>Ptákům lidé vyrábějí krmítka.</a:t>
            </a:r>
            <a:endParaRPr lang="cs-CZ" dirty="0"/>
          </a:p>
        </p:txBody>
      </p:sp>
      <p:pic>
        <p:nvPicPr>
          <p:cNvPr id="1027" name="Picture 3" descr="C:\Users\n37n\Pictures\Nikon Transfer 2\013\DSCN198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140968"/>
            <a:ext cx="3888432" cy="291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586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Krmítka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2276872"/>
            <a:ext cx="4248472" cy="244827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/>
              <a:t>Krmítka mohou mít nejrůznější tvary. Rozehřátý tuk se semínky naléváme </a:t>
            </a:r>
            <a:r>
              <a:rPr lang="cs-CZ" dirty="0" smtClean="0"/>
              <a:t>             do </a:t>
            </a:r>
            <a:r>
              <a:rPr lang="cs-CZ" dirty="0"/>
              <a:t>květináče, do vyvrtaných děr v </a:t>
            </a:r>
            <a:r>
              <a:rPr lang="cs-CZ" dirty="0" smtClean="0"/>
              <a:t>polínku, </a:t>
            </a:r>
            <a:r>
              <a:rPr lang="cs-CZ" dirty="0"/>
              <a:t>můžeme </a:t>
            </a:r>
            <a:r>
              <a:rPr lang="cs-CZ" dirty="0" smtClean="0"/>
              <a:t>               do </a:t>
            </a:r>
            <a:r>
              <a:rPr lang="cs-CZ" dirty="0"/>
              <a:t>něj také namočit šišku.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Users\n37n\AppData\Local\Temp\Rar$DIa0.484\0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3336" y="1340768"/>
            <a:ext cx="2808312" cy="4951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69305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27584" y="4509120"/>
            <a:ext cx="7402016" cy="151216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Takto připravenou potravu zavěšujeme na větve stromů, aby se k ptáčkům nemohly dostat kočky </a:t>
            </a:r>
            <a:r>
              <a:rPr lang="cs-CZ" dirty="0" smtClean="0"/>
              <a:t>               a </a:t>
            </a:r>
            <a:r>
              <a:rPr lang="cs-CZ" dirty="0"/>
              <a:t>kuny.</a:t>
            </a:r>
          </a:p>
          <a:p>
            <a:endParaRPr lang="cs-CZ" dirty="0"/>
          </a:p>
        </p:txBody>
      </p:sp>
      <p:pic>
        <p:nvPicPr>
          <p:cNvPr id="4" name="Picture 2" descr="C:\Users\n37n\Pictures\Nikon Transfer 2\017\DSCN22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6309" y="836711"/>
            <a:ext cx="2455676" cy="327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879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71600" y="5445224"/>
            <a:ext cx="7258000" cy="792088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K výrobě krmítek lidé využívají také nejrůznější plastové obaly.</a:t>
            </a:r>
            <a:endParaRPr lang="cs-CZ" dirty="0"/>
          </a:p>
        </p:txBody>
      </p:sp>
      <p:pic>
        <p:nvPicPr>
          <p:cNvPr id="5" name="Picture 2" descr="C:\Users\n37n\Pictures\Nikon Transfer 2\019\krmít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781605"/>
            <a:ext cx="4800180" cy="4095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70605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Co do krmítka nepatří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dirty="0" smtClean="0"/>
              <a:t>Ptáčkům nikdy nedáváme zbytky jídel a uzeniny!</a:t>
            </a:r>
          </a:p>
          <a:p>
            <a:pPr marL="109728" indent="0">
              <a:buNone/>
            </a:pPr>
            <a:r>
              <a:rPr lang="cs-CZ" sz="2400" dirty="0" smtClean="0"/>
              <a:t>Jsou pro ně příliš slané a vyvolávají žízeň. Ptáci se pak </a:t>
            </a:r>
          </a:p>
          <a:p>
            <a:pPr marL="109728" indent="0">
              <a:buNone/>
            </a:pPr>
            <a:r>
              <a:rPr lang="cs-CZ" sz="2400" dirty="0" smtClean="0"/>
              <a:t>v mrazu nemají kde napít.</a:t>
            </a:r>
            <a:endParaRPr lang="cs-CZ" sz="2400" dirty="0"/>
          </a:p>
        </p:txBody>
      </p:sp>
      <p:pic>
        <p:nvPicPr>
          <p:cNvPr id="3074" name="Picture 2" descr="C:\Users\n37n\AppData\Local\Microsoft\Windows\Temporary Internet Files\Content.IE5\CHWPM6MZ\MC900088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98229"/>
            <a:ext cx="1944216" cy="1593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37n\AppData\Local\Microsoft\Windows\Temporary Internet Files\Content.IE5\LRWUE569\MP9004304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1012" y="3933056"/>
            <a:ext cx="1695501" cy="16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 flipV="1">
            <a:off x="467544" y="3933056"/>
            <a:ext cx="2592288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67544" y="3717032"/>
            <a:ext cx="2592288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563888" y="3717032"/>
            <a:ext cx="1944216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275856" y="3717032"/>
            <a:ext cx="2376264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8" name="Picture 6" descr="C:\Users\n37n\AppData\Local\Microsoft\Windows\Temporary Internet Files\Content.IE5\LRWUE569\MC9000884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1159" y="4401887"/>
            <a:ext cx="1656184" cy="93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18"/>
          <p:cNvCxnSpPr/>
          <p:nvPr/>
        </p:nvCxnSpPr>
        <p:spPr>
          <a:xfrm>
            <a:off x="6461159" y="3717032"/>
            <a:ext cx="1927265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6461159" y="3717032"/>
            <a:ext cx="1927265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60507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Co do krmítka patří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79"/>
          </a:xfrm>
        </p:spPr>
        <p:txBody>
          <a:bodyPr>
            <a:normAutofit fontScale="85000" lnSpcReduction="20000"/>
          </a:bodyPr>
          <a:lstStyle/>
          <a:p>
            <a:pPr marL="109728" indent="0">
              <a:buNone/>
            </a:pPr>
            <a:r>
              <a:rPr lang="cs-CZ" dirty="0" smtClean="0"/>
              <a:t>Pro ptáky je nejvhodnějším krmivem lůj, do kterého </a:t>
            </a:r>
          </a:p>
          <a:p>
            <a:pPr marL="109728" indent="0">
              <a:buNone/>
            </a:pPr>
            <a:r>
              <a:rPr lang="cs-CZ" dirty="0" smtClean="0"/>
              <a:t>přimícháme různá semínka.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Vhodná jsou semena lebedy, slunečnice, jádra </a:t>
            </a:r>
          </a:p>
          <a:p>
            <a:pPr marL="109728" indent="0">
              <a:buNone/>
            </a:pPr>
            <a:r>
              <a:rPr lang="cs-CZ" dirty="0" smtClean="0"/>
              <a:t>z okurek, jablek a hrušek, ale také sušené jeřabiny, </a:t>
            </a:r>
          </a:p>
          <a:p>
            <a:pPr marL="109728" indent="0">
              <a:buNone/>
            </a:pPr>
            <a:r>
              <a:rPr lang="cs-CZ" dirty="0" smtClean="0"/>
              <a:t>bezinky nebo trnky.</a:t>
            </a:r>
            <a:endParaRPr lang="cs-CZ" dirty="0"/>
          </a:p>
        </p:txBody>
      </p:sp>
      <p:pic>
        <p:nvPicPr>
          <p:cNvPr id="4099" name="Picture 3" descr="C:\Users\n37n\AppData\Local\Microsoft\Windows\Temporary Internet Files\Content.IE5\EQ6D8SOO\MC900331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7450" y="4970263"/>
            <a:ext cx="1534506" cy="118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37n\AppData\Local\Microsoft\Windows\Temporary Internet Files\Content.IE5\CHWPM6MZ\MP9001491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721022"/>
            <a:ext cx="2267744" cy="1523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n37n\AppData\Local\Microsoft\Windows\Temporary Internet Files\Content.IE5\LRWUE569\MP9004317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212" y="4699757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926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Doplň správně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7" name="Zástupný symbol pro obsah 6" descr="http://puzzlemaker.discoveryeducation.com/puzzles/41757xyeuh.png"/>
          <p:cNvPicPr>
            <a:picLocks noGrp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07504" y="1628800"/>
            <a:ext cx="5328592" cy="4824536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148064" y="1412776"/>
            <a:ext cx="3744416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Svisle:</a:t>
            </a:r>
          </a:p>
          <a:p>
            <a:pPr marL="0" indent="0">
              <a:buNone/>
            </a:pPr>
            <a:r>
              <a:rPr lang="cs-CZ" sz="2400" dirty="0" smtClean="0"/>
              <a:t>1. zbytky jídla obsahují hodně</a:t>
            </a:r>
          </a:p>
          <a:p>
            <a:pPr marL="0" indent="0">
              <a:buNone/>
            </a:pPr>
            <a:r>
              <a:rPr lang="cs-CZ" sz="2400" dirty="0" smtClean="0"/>
              <a:t>2. do krmítka patří různá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Vodorovně:</a:t>
            </a:r>
          </a:p>
          <a:p>
            <a:pPr marL="0" indent="0">
              <a:buNone/>
            </a:pPr>
            <a:r>
              <a:rPr lang="cs-CZ" sz="2400" dirty="0" smtClean="0"/>
              <a:t>3</a:t>
            </a:r>
            <a:r>
              <a:rPr lang="cs-CZ" sz="2400" dirty="0"/>
              <a:t>. dobré jsou sušené</a:t>
            </a:r>
          </a:p>
          <a:p>
            <a:pPr marL="0" indent="0">
              <a:buNone/>
            </a:pPr>
            <a:r>
              <a:rPr lang="cs-CZ" sz="2400" dirty="0"/>
              <a:t>4. do krmítka nepatří</a:t>
            </a:r>
          </a:p>
          <a:p>
            <a:pPr marL="0" indent="0">
              <a:buNone/>
            </a:pPr>
            <a:r>
              <a:rPr lang="cs-CZ" sz="2400" dirty="0"/>
              <a:t>5. z jablíček vybereme a </a:t>
            </a:r>
            <a:r>
              <a:rPr lang="cs-CZ" sz="2400" dirty="0" smtClean="0"/>
              <a:t>usušíme</a:t>
            </a:r>
          </a:p>
          <a:p>
            <a:pPr marL="0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2142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Řešení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403648" y="1628800"/>
            <a:ext cx="6696744" cy="45365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Svisle:</a:t>
            </a:r>
          </a:p>
          <a:p>
            <a:pPr marL="0" indent="0">
              <a:buNone/>
            </a:pPr>
            <a:r>
              <a:rPr lang="cs-CZ" dirty="0" smtClean="0"/>
              <a:t>1. zbytky jídla obsahují hodně </a:t>
            </a:r>
            <a:r>
              <a:rPr lang="cs-CZ" b="1" dirty="0" smtClean="0">
                <a:solidFill>
                  <a:srgbClr val="0070C0"/>
                </a:solidFill>
              </a:rPr>
              <a:t>SOLI</a:t>
            </a:r>
          </a:p>
          <a:p>
            <a:pPr marL="0" indent="0">
              <a:buNone/>
            </a:pPr>
            <a:r>
              <a:rPr lang="cs-CZ" dirty="0" smtClean="0"/>
              <a:t>2. do krmítka patří různá </a:t>
            </a:r>
            <a:r>
              <a:rPr lang="cs-CZ" b="1" dirty="0" smtClean="0">
                <a:solidFill>
                  <a:srgbClr val="0070C0"/>
                </a:solidFill>
              </a:rPr>
              <a:t>SEMENA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Vodorovně:</a:t>
            </a:r>
          </a:p>
          <a:p>
            <a:pPr marL="0" indent="0">
              <a:buNone/>
            </a:pPr>
            <a:r>
              <a:rPr lang="cs-CZ" dirty="0" smtClean="0"/>
              <a:t>3. dobré jsou sušené </a:t>
            </a:r>
            <a:r>
              <a:rPr lang="cs-CZ" b="1" dirty="0" smtClean="0">
                <a:solidFill>
                  <a:srgbClr val="0070C0"/>
                </a:solidFill>
              </a:rPr>
              <a:t>BEZINKY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4. do krmítka nepatří </a:t>
            </a:r>
            <a:r>
              <a:rPr lang="cs-CZ" b="1" dirty="0" smtClean="0">
                <a:solidFill>
                  <a:srgbClr val="0070C0"/>
                </a:solidFill>
              </a:rPr>
              <a:t>UZENINY</a:t>
            </a:r>
          </a:p>
          <a:p>
            <a:pPr marL="0" indent="0">
              <a:buNone/>
            </a:pPr>
            <a:r>
              <a:rPr lang="cs-CZ" dirty="0" smtClean="0"/>
              <a:t>5. z jablíček vybereme a usušíme </a:t>
            </a:r>
            <a:r>
              <a:rPr lang="cs-CZ" b="1" dirty="0" smtClean="0">
                <a:solidFill>
                  <a:srgbClr val="0070C0"/>
                </a:solidFill>
              </a:rPr>
              <a:t>JÁDRA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906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</a:t>
            </a:r>
            <a:br>
              <a:rPr lang="cs-CZ" sz="2400" dirty="0" smtClean="0"/>
            </a:br>
            <a:r>
              <a:rPr lang="cs-CZ" sz="2400" dirty="0" smtClean="0"/>
              <a:t>fotografie: archiv autora</a:t>
            </a:r>
            <a:br>
              <a:rPr lang="cs-CZ" sz="2400" dirty="0" smtClean="0"/>
            </a:br>
            <a:r>
              <a:rPr lang="cs-CZ" sz="2400" dirty="0" smtClean="0"/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1744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242</TotalTime>
  <Words>283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n</vt:lpstr>
      <vt:lpstr>Zima</vt:lpstr>
      <vt:lpstr>Jak lidé přikrmují ptáky</vt:lpstr>
      <vt:lpstr>Krmítka</vt:lpstr>
      <vt:lpstr>Snímek 5</vt:lpstr>
      <vt:lpstr>Snímek 6</vt:lpstr>
      <vt:lpstr>Co do krmítka nepatří</vt:lpstr>
      <vt:lpstr>Co do krmítka patří</vt:lpstr>
      <vt:lpstr>Doplň správně</vt:lpstr>
      <vt:lpstr>Řešení</vt:lpstr>
      <vt:lpstr>Citace fotografie: archiv autora www.office.microsoft.com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Dum</cp:lastModifiedBy>
  <cp:revision>17</cp:revision>
  <dcterms:created xsi:type="dcterms:W3CDTF">2012-03-15T15:46:39Z</dcterms:created>
  <dcterms:modified xsi:type="dcterms:W3CDTF">2013-01-10T10:45:50Z</dcterms:modified>
</cp:coreProperties>
</file>